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98" r:id="rId2"/>
    <p:sldId id="279" r:id="rId3"/>
    <p:sldId id="296" r:id="rId4"/>
    <p:sldId id="297" r:id="rId5"/>
    <p:sldId id="256" r:id="rId6"/>
    <p:sldId id="299" r:id="rId7"/>
    <p:sldId id="260" r:id="rId8"/>
    <p:sldId id="262" r:id="rId9"/>
    <p:sldId id="302" r:id="rId10"/>
    <p:sldId id="284" r:id="rId11"/>
    <p:sldId id="285" r:id="rId12"/>
    <p:sldId id="286" r:id="rId13"/>
    <p:sldId id="288" r:id="rId14"/>
    <p:sldId id="263" r:id="rId15"/>
    <p:sldId id="264" r:id="rId16"/>
    <p:sldId id="300" r:id="rId17"/>
    <p:sldId id="294" r:id="rId18"/>
    <p:sldId id="259" r:id="rId19"/>
    <p:sldId id="268" r:id="rId20"/>
    <p:sldId id="301" r:id="rId21"/>
    <p:sldId id="291" r:id="rId22"/>
    <p:sldId id="271" r:id="rId23"/>
  </p:sldIdLst>
  <p:sldSz cx="12192000" cy="6858000"/>
  <p:notesSz cx="6858000" cy="9144000"/>
  <p:embeddedFontLst>
    <p:embeddedFont>
      <p:font typeface="UTM Soraya" panose="02040603050506020204" pitchFamily="18" charset="0"/>
      <p:regular r:id="rId25"/>
    </p:embeddedFont>
    <p:embeddedFont>
      <p:font typeface="UTM Showcard" panose="02040603050506020204" pitchFamily="18" charset="0"/>
      <p:regular r:id="rId26"/>
    </p:embeddedFont>
    <p:embeddedFont>
      <p:font typeface="UTM Raven" panose="02040603050506020204" pitchFamily="18" charset="0"/>
      <p:regular r:id="rId27"/>
    </p:embeddedFont>
    <p:embeddedFont>
      <p:font typeface="UTM Cookies" panose="02040603050506020204" pitchFamily="18" charset="0"/>
      <p:regular r:id="rId28"/>
    </p:embeddedFont>
  </p:embeddedFontLst>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B764"/>
    <a:srgbClr val="0E8851"/>
    <a:srgbClr val="99F5CB"/>
    <a:srgbClr val="0F9357"/>
    <a:srgbClr val="07723E"/>
    <a:srgbClr val="CC0066"/>
    <a:srgbClr val="FF6600"/>
    <a:srgbClr val="FBEE23"/>
    <a:srgbClr val="077246"/>
    <a:srgbClr val="E763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44" autoAdjust="0"/>
    <p:restoredTop sz="93555" autoAdjust="0"/>
  </p:normalViewPr>
  <p:slideViewPr>
    <p:cSldViewPr snapToGrid="0">
      <p:cViewPr varScale="1">
        <p:scale>
          <a:sx n="71" d="100"/>
          <a:sy n="71" d="100"/>
        </p:scale>
        <p:origin x="1218" y="54"/>
      </p:cViewPr>
      <p:guideLst/>
    </p:cSldViewPr>
  </p:slideViewPr>
  <p:notesTextViewPr>
    <p:cViewPr>
      <p:scale>
        <a:sx n="1" d="1"/>
        <a:sy n="1" d="1"/>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D5171-1AD7-4BD4-A3C0-CC8C8793AA51}" type="datetimeFigureOut">
              <a:rPr lang="zh-CN" altLang="en-US" smtClean="0"/>
              <a:t>2021/9/26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2E1254-E152-4313-931F-707CAF15CF1D}" type="slidenum">
              <a:rPr lang="zh-CN" altLang="en-US" smtClean="0"/>
              <a:t>‹#›</a:t>
            </a:fld>
            <a:endParaRPr lang="zh-CN" altLang="en-US"/>
          </a:p>
        </p:txBody>
      </p:sp>
    </p:spTree>
    <p:extLst>
      <p:ext uri="{BB962C8B-B14F-4D97-AF65-F5344CB8AC3E}">
        <p14:creationId xmlns:p14="http://schemas.microsoft.com/office/powerpoint/2010/main" val="359689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a:t>
            </a:fld>
            <a:endParaRPr lang="zh-CN" altLang="en-US"/>
          </a:p>
        </p:txBody>
      </p:sp>
    </p:spTree>
    <p:extLst>
      <p:ext uri="{BB962C8B-B14F-4D97-AF65-F5344CB8AC3E}">
        <p14:creationId xmlns:p14="http://schemas.microsoft.com/office/powerpoint/2010/main" val="282402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12</a:t>
            </a:fld>
            <a:endParaRPr lang="zh-CN" altLang="en-US"/>
          </a:p>
        </p:txBody>
      </p:sp>
    </p:spTree>
    <p:extLst>
      <p:ext uri="{BB962C8B-B14F-4D97-AF65-F5344CB8AC3E}">
        <p14:creationId xmlns:p14="http://schemas.microsoft.com/office/powerpoint/2010/main" val="1724132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14</a:t>
            </a:fld>
            <a:endParaRPr lang="zh-CN" altLang="en-US"/>
          </a:p>
        </p:txBody>
      </p:sp>
    </p:spTree>
    <p:extLst>
      <p:ext uri="{BB962C8B-B14F-4D97-AF65-F5344CB8AC3E}">
        <p14:creationId xmlns:p14="http://schemas.microsoft.com/office/powerpoint/2010/main" val="1741954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15</a:t>
            </a:fld>
            <a:endParaRPr lang="zh-CN" altLang="en-US"/>
          </a:p>
        </p:txBody>
      </p:sp>
    </p:spTree>
    <p:extLst>
      <p:ext uri="{BB962C8B-B14F-4D97-AF65-F5344CB8AC3E}">
        <p14:creationId xmlns:p14="http://schemas.microsoft.com/office/powerpoint/2010/main" val="2327353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17</a:t>
            </a:fld>
            <a:endParaRPr lang="zh-CN" altLang="en-US"/>
          </a:p>
        </p:txBody>
      </p:sp>
    </p:spTree>
    <p:extLst>
      <p:ext uri="{BB962C8B-B14F-4D97-AF65-F5344CB8AC3E}">
        <p14:creationId xmlns:p14="http://schemas.microsoft.com/office/powerpoint/2010/main" val="17101291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18</a:t>
            </a:fld>
            <a:endParaRPr lang="zh-CN" altLang="en-US"/>
          </a:p>
        </p:txBody>
      </p:sp>
    </p:spTree>
    <p:extLst>
      <p:ext uri="{BB962C8B-B14F-4D97-AF65-F5344CB8AC3E}">
        <p14:creationId xmlns:p14="http://schemas.microsoft.com/office/powerpoint/2010/main" val="1376065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19</a:t>
            </a:fld>
            <a:endParaRPr lang="zh-CN" altLang="en-US"/>
          </a:p>
        </p:txBody>
      </p:sp>
    </p:spTree>
    <p:extLst>
      <p:ext uri="{BB962C8B-B14F-4D97-AF65-F5344CB8AC3E}">
        <p14:creationId xmlns:p14="http://schemas.microsoft.com/office/powerpoint/2010/main" val="3467637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21</a:t>
            </a:fld>
            <a:endParaRPr lang="zh-CN" altLang="en-US"/>
          </a:p>
        </p:txBody>
      </p:sp>
    </p:spTree>
    <p:extLst>
      <p:ext uri="{BB962C8B-B14F-4D97-AF65-F5344CB8AC3E}">
        <p14:creationId xmlns:p14="http://schemas.microsoft.com/office/powerpoint/2010/main" val="4265055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22</a:t>
            </a:fld>
            <a:endParaRPr lang="zh-CN" altLang="en-US"/>
          </a:p>
        </p:txBody>
      </p:sp>
    </p:spTree>
    <p:extLst>
      <p:ext uri="{BB962C8B-B14F-4D97-AF65-F5344CB8AC3E}">
        <p14:creationId xmlns:p14="http://schemas.microsoft.com/office/powerpoint/2010/main" val="3633260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3</a:t>
            </a:fld>
            <a:endParaRPr lang="zh-CN" altLang="en-US"/>
          </a:p>
        </p:txBody>
      </p:sp>
    </p:spTree>
    <p:extLst>
      <p:ext uri="{BB962C8B-B14F-4D97-AF65-F5344CB8AC3E}">
        <p14:creationId xmlns:p14="http://schemas.microsoft.com/office/powerpoint/2010/main" val="16484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4</a:t>
            </a:fld>
            <a:endParaRPr lang="zh-CN" altLang="en-US"/>
          </a:p>
        </p:txBody>
      </p:sp>
    </p:spTree>
    <p:extLst>
      <p:ext uri="{BB962C8B-B14F-4D97-AF65-F5344CB8AC3E}">
        <p14:creationId xmlns:p14="http://schemas.microsoft.com/office/powerpoint/2010/main" val="312278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5</a:t>
            </a:fld>
            <a:endParaRPr lang="zh-CN" altLang="en-US"/>
          </a:p>
        </p:txBody>
      </p:sp>
    </p:spTree>
    <p:extLst>
      <p:ext uri="{BB962C8B-B14F-4D97-AF65-F5344CB8AC3E}">
        <p14:creationId xmlns:p14="http://schemas.microsoft.com/office/powerpoint/2010/main" val="2709365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7</a:t>
            </a:fld>
            <a:endParaRPr lang="zh-CN" altLang="en-US"/>
          </a:p>
        </p:txBody>
      </p:sp>
    </p:spTree>
    <p:extLst>
      <p:ext uri="{BB962C8B-B14F-4D97-AF65-F5344CB8AC3E}">
        <p14:creationId xmlns:p14="http://schemas.microsoft.com/office/powerpoint/2010/main" val="107818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8</a:t>
            </a:fld>
            <a:endParaRPr lang="zh-CN" altLang="en-US"/>
          </a:p>
        </p:txBody>
      </p:sp>
    </p:spTree>
    <p:extLst>
      <p:ext uri="{BB962C8B-B14F-4D97-AF65-F5344CB8AC3E}">
        <p14:creationId xmlns:p14="http://schemas.microsoft.com/office/powerpoint/2010/main" val="2006330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9</a:t>
            </a:fld>
            <a:endParaRPr lang="zh-CN" altLang="en-US"/>
          </a:p>
        </p:txBody>
      </p:sp>
    </p:spTree>
    <p:extLst>
      <p:ext uri="{BB962C8B-B14F-4D97-AF65-F5344CB8AC3E}">
        <p14:creationId xmlns:p14="http://schemas.microsoft.com/office/powerpoint/2010/main" val="1951070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10</a:t>
            </a:fld>
            <a:endParaRPr lang="zh-CN" altLang="en-US"/>
          </a:p>
        </p:txBody>
      </p:sp>
    </p:spTree>
    <p:extLst>
      <p:ext uri="{BB962C8B-B14F-4D97-AF65-F5344CB8AC3E}">
        <p14:creationId xmlns:p14="http://schemas.microsoft.com/office/powerpoint/2010/main" val="85740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A2E1254-E152-4313-931F-707CAF15CF1D}" type="slidenum">
              <a:rPr lang="zh-CN" altLang="en-US" smtClean="0"/>
              <a:t>11</a:t>
            </a:fld>
            <a:endParaRPr lang="zh-CN" altLang="en-US"/>
          </a:p>
        </p:txBody>
      </p:sp>
    </p:spTree>
    <p:extLst>
      <p:ext uri="{BB962C8B-B14F-4D97-AF65-F5344CB8AC3E}">
        <p14:creationId xmlns:p14="http://schemas.microsoft.com/office/powerpoint/2010/main" val="1811487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E9676DE-0F84-429D-A55D-0966ECC633A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412763496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61CE6A-3BA9-493B-91C0-B0D8979899B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D1DBF0-F9C7-4910-BECF-C9EFFC54872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62ACF99-D253-4A5A-A566-9C46955440F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194D43C0-EC67-49BF-AB2C-90B388B8D3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56EDDA-A97D-41CF-ADEE-E28571AD254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26542531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557388F-CF82-47B7-A763-4F135341C04A}"/>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1ADDFB8-BE71-41DB-8502-241B809C05A1}"/>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A356436-987E-4657-8E39-62EC0331BC9E}"/>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63CF582A-44D2-44B9-B111-F72CF76C9EF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5BECDEB-5D4F-4134-B032-C624646A2CBD}"/>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27532495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7D9D9F3-1AB9-4587-9064-7C0E3BCA9B3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6AA8241-DD66-40FF-ABD8-04A088650FE3}"/>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58D11776-1C25-4961-A3EC-58C1365B3678}"/>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051E1E14-13AA-4F7D-A3B4-FE27DFD94C5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B755FA4-F1A9-4DB4-A187-41AF0CBD7CE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709123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2F5D92-354B-49A9-8E02-49E9B7CFEA9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148CF53-EB00-4C1B-B471-6FD68A2C53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52D54EA7-35AD-4D76-A1F1-AB65A168199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5" name="页脚占位符 4">
            <a:extLst>
              <a:ext uri="{FF2B5EF4-FFF2-40B4-BE49-F238E27FC236}">
                <a16:creationId xmlns:a16="http://schemas.microsoft.com/office/drawing/2014/main" id="{EA227116-07AD-4483-9DA5-18B3B755A42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E9C4355-8636-4325-8D23-693DDD2C04DC}"/>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00906720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65DB9E-92EE-434C-ADD1-7C33EB0D4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BE9B675-63BD-4B29-A354-2359BBA42893}"/>
              </a:ext>
            </a:extLst>
          </p:cNvPr>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1732C4-B34F-46C0-8AC9-364451399F42}"/>
              </a:ext>
            </a:extLst>
          </p:cNvPr>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77CE6F-68A2-4331-9126-316E6F24C7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738E8390-D81A-4D78-A808-71D97823C30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2B33113-AAA3-45FC-B924-BEE98BA54AE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02815360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8E2FDC-043D-4AEB-BD1A-2EF654078937}"/>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6532E12-91A5-4785-A513-01558623EF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A52641A-1CBD-4613-A26D-8D2E941337CC}"/>
              </a:ext>
            </a:extLst>
          </p:cNvPr>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8D7B830-D722-42AB-A410-E9AD167FD37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38AE78E-EB09-42A3-8D4B-AF4BF6A6A00C}"/>
              </a:ext>
            </a:extLst>
          </p:cNvPr>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B10CFF65-DD0C-4605-93A0-9E3B8DC87ED7}"/>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8" name="页脚占位符 7">
            <a:extLst>
              <a:ext uri="{FF2B5EF4-FFF2-40B4-BE49-F238E27FC236}">
                <a16:creationId xmlns:a16="http://schemas.microsoft.com/office/drawing/2014/main" id="{3D3F81E9-D57E-402D-8A58-A3918774B6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4E1EA48-77AE-44D1-A645-D17535F25720}"/>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166195083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213CB9-6CAA-4F42-BC61-318404DD28A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96DD28-DB39-4ED4-8D98-E2FEF658C425}"/>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4" name="页脚占位符 3">
            <a:extLst>
              <a:ext uri="{FF2B5EF4-FFF2-40B4-BE49-F238E27FC236}">
                <a16:creationId xmlns:a16="http://schemas.microsoft.com/office/drawing/2014/main" id="{F9E92D81-14A0-419A-97F7-38634AAB2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F327743-A292-4697-B403-908BA7473B36}"/>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286409703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3394C41-B395-486F-80BC-DA4CB6BF736D}"/>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3" name="页脚占位符 2">
            <a:extLst>
              <a:ext uri="{FF2B5EF4-FFF2-40B4-BE49-F238E27FC236}">
                <a16:creationId xmlns:a16="http://schemas.microsoft.com/office/drawing/2014/main" id="{6BCCDFE5-5108-4C37-A772-6CEB0EA60DC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3977AC4F-24AE-4134-B718-3C225C10B915}"/>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417373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7C9872-6D6A-4BAD-B4F4-5CDADB7070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F61F0F4-7A5F-4D9A-AB3F-57EA7342618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E10F2B3-BED4-4FAB-9287-A6EE26FA630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46A0B3C-485F-4A01-9B43-E313613F3D0F}"/>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552F02B3-0280-4429-BC34-4347BF45DC6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57A9371-3FFC-4041-9B23-268A54E23788}"/>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389233449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297A95-9109-406E-8399-E0C735A64E9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79B111-C2BE-4FB3-9325-50E8162AF5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5368DA-67FA-406D-A1D9-F40C0223FA1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3DA37FB-0E50-4272-AF4B-3F625758D7E3}"/>
              </a:ext>
            </a:extLst>
          </p:cNvPr>
          <p:cNvSpPr>
            <a:spLocks noGrp="1"/>
          </p:cNvSpPr>
          <p:nvPr>
            <p:ph type="dt" sz="half" idx="10"/>
          </p:nvPr>
        </p:nvSpPr>
        <p:spPr>
          <a:xfrm>
            <a:off x="838200" y="6356350"/>
            <a:ext cx="2743200" cy="365125"/>
          </a:xfrm>
          <a:prstGeom prst="rect">
            <a:avLst/>
          </a:prstGeom>
        </p:spPr>
        <p:txBody>
          <a:bodyPr/>
          <a:lstStyle/>
          <a:p>
            <a:fld id="{64708E3E-527C-46D8-91F9-672E27CCF280}" type="datetimeFigureOut">
              <a:rPr lang="zh-CN" altLang="en-US" smtClean="0"/>
              <a:t>2021/9/26</a:t>
            </a:fld>
            <a:endParaRPr lang="zh-CN" altLang="en-US"/>
          </a:p>
        </p:txBody>
      </p:sp>
      <p:sp>
        <p:nvSpPr>
          <p:cNvPr id="6" name="页脚占位符 5">
            <a:extLst>
              <a:ext uri="{FF2B5EF4-FFF2-40B4-BE49-F238E27FC236}">
                <a16:creationId xmlns:a16="http://schemas.microsoft.com/office/drawing/2014/main" id="{3FFC74F2-9757-40AE-9722-DFCA89B1ED1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85A7F64-7707-402C-8B8E-1429432B61BF}"/>
              </a:ext>
            </a:extLst>
          </p:cNvPr>
          <p:cNvSpPr>
            <a:spLocks noGrp="1"/>
          </p:cNvSpPr>
          <p:nvPr>
            <p:ph type="sldNum" sz="quarter" idx="12"/>
          </p:nvPr>
        </p:nvSpPr>
        <p:spPr>
          <a:xfrm>
            <a:off x="8610600" y="6356350"/>
            <a:ext cx="2743200" cy="365125"/>
          </a:xfrm>
          <a:prstGeom prst="rect">
            <a:avLst/>
          </a:prstGeom>
        </p:spPr>
        <p:txBody>
          <a:bodyPr/>
          <a:lstStyle/>
          <a:p>
            <a:fld id="{56220BD3-53BB-4C23-B48D-4CC9C84E0C36}" type="slidenum">
              <a:rPr lang="zh-CN" altLang="en-US" smtClean="0"/>
              <a:t>‹#›</a:t>
            </a:fld>
            <a:endParaRPr lang="zh-CN" altLang="en-US"/>
          </a:p>
        </p:txBody>
      </p:sp>
    </p:spTree>
    <p:extLst>
      <p:ext uri="{BB962C8B-B14F-4D97-AF65-F5344CB8AC3E}">
        <p14:creationId xmlns:p14="http://schemas.microsoft.com/office/powerpoint/2010/main" val="692803498"/>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Rectangle 1"/>
          <p:cNvSpPr/>
          <p:nvPr userDrawn="1"/>
        </p:nvSpPr>
        <p:spPr>
          <a:xfrm>
            <a:off x="11573080" y="6488668"/>
            <a:ext cx="531428" cy="276999"/>
          </a:xfrm>
          <a:prstGeom prst="rect">
            <a:avLst/>
          </a:prstGeom>
          <a:noFill/>
        </p:spPr>
        <p:txBody>
          <a:bodyPr wrap="none" lIns="91440" tIns="45720" rIns="91440" bIns="45720">
            <a:spAutoFit/>
          </a:bodyPr>
          <a:lstStyle/>
          <a:p>
            <a:pPr algn="ctr"/>
            <a:r>
              <a:rPr lang="en-US" sz="1200" b="0" cap="none" spc="0" smtClean="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rPr>
              <a:t>KTUTS</a:t>
            </a:r>
            <a:endParaRPr lang="en-US" sz="1200" b="0" cap="none" spc="0">
              <a:ln w="0"/>
              <a:solidFill>
                <a:srgbClr val="33B764"/>
              </a:solidFill>
              <a:effectLst>
                <a:outerShdw blurRad="38100" dist="19050" dir="2700000" algn="tl" rotWithShape="0">
                  <a:schemeClr val="dk1">
                    <a:alpha val="40000"/>
                  </a:schemeClr>
                </a:outerShdw>
              </a:effectLst>
              <a:latin typeface="UTM Soraya" panose="02040603050506020204" pitchFamily="18" charset="0"/>
              <a:cs typeface="Times New Roman" panose="02020603050405020304" pitchFamily="18" charset="0"/>
            </a:endParaRPr>
          </a:p>
        </p:txBody>
      </p:sp>
      <p:pic>
        <p:nvPicPr>
          <p:cNvPr id="3" name="Picture 2"/>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6154585" y="9178827"/>
            <a:ext cx="2261011" cy="1808722"/>
          </a:xfrm>
          <a:prstGeom prst="rect">
            <a:avLst/>
          </a:prstGeom>
        </p:spPr>
      </p:pic>
    </p:spTree>
    <p:extLst>
      <p:ext uri="{BB962C8B-B14F-4D97-AF65-F5344CB8AC3E}">
        <p14:creationId xmlns:p14="http://schemas.microsoft.com/office/powerpoint/2010/main" val="573268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emf"/><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2.emf"/></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image" Target="../media/image15.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emf"/><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image" Target="../media/image1.png"/><Relationship Id="rId7"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3.emf"/></Relationships>
</file>

<file path=ppt/slides/_rels/slide19.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notesSlide" Target="../notesSlides/notesSlide15.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35.png"/><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emf"/><Relationship Id="rId5" Type="http://schemas.openxmlformats.org/officeDocument/2006/relationships/image" Target="../media/image1.png"/><Relationship Id="rId4" Type="http://schemas.openxmlformats.org/officeDocument/2006/relationships/notesSlide" Target="../notesSlides/notesSlide4.xml"/><Relationship Id="rId9"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emf"/><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2002960" y="3511338"/>
            <a:ext cx="8582035" cy="144655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88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TRAO ĐỔI NHANH</a:t>
            </a:r>
            <a:endParaRPr lang="zh-CN" altLang="en-US" sz="88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1710455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8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cxnSp>
        <p:nvCxnSpPr>
          <p:cNvPr id="17" name="Straight Connector 16"/>
          <p:cNvCxnSpPr/>
          <p:nvPr/>
        </p:nvCxnSpPr>
        <p:spPr>
          <a:xfrm>
            <a:off x="1830509" y="2024947"/>
            <a:ext cx="93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51877" y="2369105"/>
            <a:ext cx="108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8" name="Rounded Rectangle 47"/>
          <p:cNvSpPr/>
          <p:nvPr/>
        </p:nvSpPr>
        <p:spPr>
          <a:xfrm>
            <a:off x="699558" y="2605080"/>
            <a:ext cx="10694559" cy="2193341"/>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9525523" y="2594963"/>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p:spPr>
      </p:pic>
      <p:pic>
        <p:nvPicPr>
          <p:cNvPr id="51" name="Picture 5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p:spPr>
      </p:pic>
      <p:sp>
        <p:nvSpPr>
          <p:cNvPr id="52" name="Rectangle 51"/>
          <p:cNvSpPr/>
          <p:nvPr/>
        </p:nvSpPr>
        <p:spPr>
          <a:xfrm>
            <a:off x="2698776" y="3917177"/>
            <a:ext cx="740908"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p:spPr>
      </p:pic>
      <p:sp>
        <p:nvSpPr>
          <p:cNvPr id="54" name="Rectangle 53"/>
          <p:cNvSpPr/>
          <p:nvPr/>
        </p:nvSpPr>
        <p:spPr>
          <a:xfrm>
            <a:off x="7882042" y="3917177"/>
            <a:ext cx="894796"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5" name="Picture 5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p:spPr>
      </p:pic>
      <p:pic>
        <p:nvPicPr>
          <p:cNvPr id="56" name="Picture 55"/>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p:spPr>
      </p:pic>
      <p:cxnSp>
        <p:nvCxnSpPr>
          <p:cNvPr id="57" name="Straight Connector 56"/>
          <p:cNvCxnSpPr/>
          <p:nvPr/>
        </p:nvCxnSpPr>
        <p:spPr>
          <a:xfrm>
            <a:off x="9300211" y="3680347"/>
            <a:ext cx="977653" cy="7703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V="1">
            <a:off x="9313660" y="3635231"/>
            <a:ext cx="843513" cy="89842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Rounded Rectangle 58"/>
          <p:cNvSpPr/>
          <p:nvPr/>
        </p:nvSpPr>
        <p:spPr>
          <a:xfrm>
            <a:off x="9007554" y="971070"/>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2</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60" name="Rectangle 59"/>
          <p:cNvSpPr/>
          <p:nvPr/>
        </p:nvSpPr>
        <p:spPr>
          <a:xfrm>
            <a:off x="699558" y="1670368"/>
            <a:ext cx="10628104" cy="768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61" name="图片 2">
            <a:extLst>
              <a:ext uri="{FF2B5EF4-FFF2-40B4-BE49-F238E27FC236}">
                <a16:creationId xmlns:a16="http://schemas.microsoft.com/office/drawing/2014/main" id="{92132393-9491-49B7-837D-2629EC9FA361}"/>
              </a:ext>
            </a:extLst>
          </p:cNvPr>
          <p:cNvPicPr>
            <a:picLocks noChangeAspect="1"/>
          </p:cNvPicPr>
          <p:nvPr/>
        </p:nvPicPr>
        <p:blipFill>
          <a:blip r:embed="rId9"/>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1653769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7"/>
                                        </p:tgtEl>
                                        <p:attrNameLst>
                                          <p:attrName>style.visibility</p:attrName>
                                        </p:attrNameLst>
                                      </p:cBhvr>
                                      <p:to>
                                        <p:strVal val="visible"/>
                                      </p:to>
                                    </p:set>
                                    <p:animEffect transition="in" filter="wedge">
                                      <p:cBhvr>
                                        <p:cTn id="7" dur="500"/>
                                        <p:tgtEl>
                                          <p:spTgt spid="17"/>
                                        </p:tgtEl>
                                      </p:cBhvr>
                                    </p:animEffect>
                                  </p:childTnLst>
                                </p:cTn>
                              </p:par>
                              <p:par>
                                <p:cTn id="8" presetID="20" presetClass="entr" presetSubtype="0" fill="hold" nodeType="withEffect">
                                  <p:stCondLst>
                                    <p:cond delay="0"/>
                                  </p:stCondLst>
                                  <p:iterate type="wd">
                                    <p:tmPct val="10000"/>
                                  </p:iterate>
                                  <p:childTnLst>
                                    <p:set>
                                      <p:cBhvr>
                                        <p:cTn id="9" dur="1" fill="hold">
                                          <p:stCondLst>
                                            <p:cond delay="0"/>
                                          </p:stCondLst>
                                        </p:cTn>
                                        <p:tgtEl>
                                          <p:spTgt spid="14"/>
                                        </p:tgtEl>
                                        <p:attrNameLst>
                                          <p:attrName>style.visibility</p:attrName>
                                        </p:attrNameLst>
                                      </p:cBhvr>
                                      <p:to>
                                        <p:strVal val="visible"/>
                                      </p:to>
                                    </p:set>
                                    <p:animEffect transition="in" filter="wedg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iterate type="wd">
                                    <p:tmPct val="10000"/>
                                  </p:iterate>
                                  <p:childTnLst>
                                    <p:set>
                                      <p:cBhvr>
                                        <p:cTn id="14" dur="1" fill="hold">
                                          <p:stCondLst>
                                            <p:cond delay="0"/>
                                          </p:stCondLst>
                                        </p:cTn>
                                        <p:tgtEl>
                                          <p:spTgt spid="48"/>
                                        </p:tgtEl>
                                        <p:attrNameLst>
                                          <p:attrName>style.visibility</p:attrName>
                                        </p:attrNameLst>
                                      </p:cBhvr>
                                      <p:to>
                                        <p:strVal val="visible"/>
                                      </p:to>
                                    </p:set>
                                    <p:animEffect transition="in" filter="randombar(horizontal)">
                                      <p:cBhvr>
                                        <p:cTn id="15" dur="500"/>
                                        <p:tgtEl>
                                          <p:spTgt spid="4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9"/>
                                        </p:tgtEl>
                                        <p:attrNameLst>
                                          <p:attrName>style.visibility</p:attrName>
                                        </p:attrNameLst>
                                      </p:cBhvr>
                                      <p:to>
                                        <p:strVal val="visible"/>
                                      </p:to>
                                    </p:set>
                                    <p:animEffect transition="in" filter="randombar(horizontal)">
                                      <p:cBhvr>
                                        <p:cTn id="18" dur="500"/>
                                        <p:tgtEl>
                                          <p:spTgt spid="49"/>
                                        </p:tgtEl>
                                      </p:cBhvr>
                                    </p:animEffect>
                                  </p:childTnLst>
                                </p:cTn>
                              </p:par>
                            </p:childTnLst>
                          </p:cTn>
                        </p:par>
                        <p:par>
                          <p:cTn id="19" fill="hold">
                            <p:stCondLst>
                              <p:cond delay="500"/>
                            </p:stCondLst>
                            <p:childTnLst>
                              <p:par>
                                <p:cTn id="20" presetID="32" presetClass="emph" presetSubtype="0" repeatCount="indefinite" fill="hold" grpId="1" nodeType="afterEffect">
                                  <p:stCondLst>
                                    <p:cond delay="0"/>
                                  </p:stCondLst>
                                  <p:childTnLst>
                                    <p:animRot by="120000">
                                      <p:cBhvr>
                                        <p:cTn id="21" dur="100" fill="hold">
                                          <p:stCondLst>
                                            <p:cond delay="0"/>
                                          </p:stCondLst>
                                        </p:cTn>
                                        <p:tgtEl>
                                          <p:spTgt spid="49"/>
                                        </p:tgtEl>
                                        <p:attrNameLst>
                                          <p:attrName>r</p:attrName>
                                        </p:attrNameLst>
                                      </p:cBhvr>
                                    </p:animRot>
                                    <p:animRot by="-240000">
                                      <p:cBhvr>
                                        <p:cTn id="22" dur="200" fill="hold">
                                          <p:stCondLst>
                                            <p:cond delay="200"/>
                                          </p:stCondLst>
                                        </p:cTn>
                                        <p:tgtEl>
                                          <p:spTgt spid="49"/>
                                        </p:tgtEl>
                                        <p:attrNameLst>
                                          <p:attrName>r</p:attrName>
                                        </p:attrNameLst>
                                      </p:cBhvr>
                                    </p:animRot>
                                    <p:animRot by="240000">
                                      <p:cBhvr>
                                        <p:cTn id="23" dur="200" fill="hold">
                                          <p:stCondLst>
                                            <p:cond delay="400"/>
                                          </p:stCondLst>
                                        </p:cTn>
                                        <p:tgtEl>
                                          <p:spTgt spid="49"/>
                                        </p:tgtEl>
                                        <p:attrNameLst>
                                          <p:attrName>r</p:attrName>
                                        </p:attrNameLst>
                                      </p:cBhvr>
                                    </p:animRot>
                                    <p:animRot by="-240000">
                                      <p:cBhvr>
                                        <p:cTn id="24" dur="200" fill="hold">
                                          <p:stCondLst>
                                            <p:cond delay="600"/>
                                          </p:stCondLst>
                                        </p:cTn>
                                        <p:tgtEl>
                                          <p:spTgt spid="49"/>
                                        </p:tgtEl>
                                        <p:attrNameLst>
                                          <p:attrName>r</p:attrName>
                                        </p:attrNameLst>
                                      </p:cBhvr>
                                    </p:animRot>
                                    <p:animRot by="120000">
                                      <p:cBhvr>
                                        <p:cTn id="25" dur="200" fill="hold">
                                          <p:stCondLst>
                                            <p:cond delay="800"/>
                                          </p:stCondLst>
                                        </p:cTn>
                                        <p:tgtEl>
                                          <p:spTgt spid="49"/>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iterate type="wd">
                                    <p:tmPct val="10000"/>
                                  </p:iterate>
                                  <p:childTnLst>
                                    <p:set>
                                      <p:cBhvr>
                                        <p:cTn id="29" dur="1" fill="hold">
                                          <p:stCondLst>
                                            <p:cond delay="0"/>
                                          </p:stCondLst>
                                        </p:cTn>
                                        <p:tgtEl>
                                          <p:spTgt spid="50"/>
                                        </p:tgtEl>
                                        <p:attrNameLst>
                                          <p:attrName>style.visibility</p:attrName>
                                        </p:attrNameLst>
                                      </p:cBhvr>
                                      <p:to>
                                        <p:strVal val="visible"/>
                                      </p:to>
                                    </p:set>
                                    <p:animEffect transition="in" filter="blinds(horizontal)">
                                      <p:cBhvr>
                                        <p:cTn id="30" dur="500"/>
                                        <p:tgtEl>
                                          <p:spTgt spid="5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iterate type="wd">
                                    <p:tmPct val="10000"/>
                                  </p:iterate>
                                  <p:childTnLst>
                                    <p:set>
                                      <p:cBhvr>
                                        <p:cTn id="34" dur="1" fill="hold">
                                          <p:stCondLst>
                                            <p:cond delay="0"/>
                                          </p:stCondLst>
                                        </p:cTn>
                                        <p:tgtEl>
                                          <p:spTgt spid="52"/>
                                        </p:tgtEl>
                                        <p:attrNameLst>
                                          <p:attrName>style.visibility</p:attrName>
                                        </p:attrNameLst>
                                      </p:cBhvr>
                                      <p:to>
                                        <p:strVal val="visible"/>
                                      </p:to>
                                    </p:set>
                                    <p:animEffect transition="in" filter="blinds(horizontal)">
                                      <p:cBhvr>
                                        <p:cTn id="35" dur="500"/>
                                        <p:tgtEl>
                                          <p:spTgt spid="52"/>
                                        </p:tgtEl>
                                      </p:cBhvr>
                                    </p:animEffect>
                                  </p:childTnLst>
                                </p:cTn>
                              </p:par>
                            </p:childTnLst>
                          </p:cTn>
                        </p:par>
                        <p:par>
                          <p:cTn id="36" fill="hold">
                            <p:stCondLst>
                              <p:cond delay="500"/>
                            </p:stCondLst>
                            <p:childTnLst>
                              <p:par>
                                <p:cTn id="37" presetID="3" presetClass="entr" presetSubtype="10" fill="hold" nodeType="afterEffect">
                                  <p:stCondLst>
                                    <p:cond delay="0"/>
                                  </p:stCondLst>
                                  <p:iterate type="wd">
                                    <p:tmPct val="10000"/>
                                  </p:iterate>
                                  <p:childTnLst>
                                    <p:set>
                                      <p:cBhvr>
                                        <p:cTn id="38" dur="1" fill="hold">
                                          <p:stCondLst>
                                            <p:cond delay="0"/>
                                          </p:stCondLst>
                                        </p:cTn>
                                        <p:tgtEl>
                                          <p:spTgt spid="51"/>
                                        </p:tgtEl>
                                        <p:attrNameLst>
                                          <p:attrName>style.visibility</p:attrName>
                                        </p:attrNameLst>
                                      </p:cBhvr>
                                      <p:to>
                                        <p:strVal val="visible"/>
                                      </p:to>
                                    </p:set>
                                    <p:animEffect transition="in" filter="blinds(horizontal)">
                                      <p:cBhvr>
                                        <p:cTn id="39" dur="500"/>
                                        <p:tgtEl>
                                          <p:spTgt spid="51"/>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iterate type="wd">
                                    <p:tmPct val="10000"/>
                                  </p:iterate>
                                  <p:childTnLst>
                                    <p:set>
                                      <p:cBhvr>
                                        <p:cTn id="43" dur="1" fill="hold">
                                          <p:stCondLst>
                                            <p:cond delay="0"/>
                                          </p:stCondLst>
                                        </p:cTn>
                                        <p:tgtEl>
                                          <p:spTgt spid="53"/>
                                        </p:tgtEl>
                                        <p:attrNameLst>
                                          <p:attrName>style.visibility</p:attrName>
                                        </p:attrNameLst>
                                      </p:cBhvr>
                                      <p:to>
                                        <p:strVal val="visible"/>
                                      </p:to>
                                    </p:set>
                                    <p:animEffect transition="in" filter="blinds(horizontal)">
                                      <p:cBhvr>
                                        <p:cTn id="44" dur="500"/>
                                        <p:tgtEl>
                                          <p:spTgt spid="53"/>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nodeType="clickEffect">
                                  <p:stCondLst>
                                    <p:cond delay="0"/>
                                  </p:stCondLst>
                                  <p:iterate type="wd">
                                    <p:tmPct val="10000"/>
                                  </p:iterate>
                                  <p:childTnLst>
                                    <p:set>
                                      <p:cBhvr>
                                        <p:cTn id="48" dur="1" fill="hold">
                                          <p:stCondLst>
                                            <p:cond delay="0"/>
                                          </p:stCondLst>
                                        </p:cTn>
                                        <p:tgtEl>
                                          <p:spTgt spid="56"/>
                                        </p:tgtEl>
                                        <p:attrNameLst>
                                          <p:attrName>style.visibility</p:attrName>
                                        </p:attrNameLst>
                                      </p:cBhvr>
                                      <p:to>
                                        <p:strVal val="visible"/>
                                      </p:to>
                                    </p:set>
                                    <p:animEffect transition="in" filter="blinds(horizontal)">
                                      <p:cBhvr>
                                        <p:cTn id="49" dur="500"/>
                                        <p:tgtEl>
                                          <p:spTgt spid="56"/>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grpId="0" nodeType="clickEffect">
                                  <p:stCondLst>
                                    <p:cond delay="0"/>
                                  </p:stCondLst>
                                  <p:iterate type="wd">
                                    <p:tmPct val="10000"/>
                                  </p:iterate>
                                  <p:childTnLst>
                                    <p:set>
                                      <p:cBhvr>
                                        <p:cTn id="53" dur="1" fill="hold">
                                          <p:stCondLst>
                                            <p:cond delay="0"/>
                                          </p:stCondLst>
                                        </p:cTn>
                                        <p:tgtEl>
                                          <p:spTgt spid="54"/>
                                        </p:tgtEl>
                                        <p:attrNameLst>
                                          <p:attrName>style.visibility</p:attrName>
                                        </p:attrNameLst>
                                      </p:cBhvr>
                                      <p:to>
                                        <p:strVal val="visible"/>
                                      </p:to>
                                    </p:set>
                                    <p:animEffect transition="in" filter="blinds(horizontal)">
                                      <p:cBhvr>
                                        <p:cTn id="54" dur="500"/>
                                        <p:tgtEl>
                                          <p:spTgt spid="54"/>
                                        </p:tgtEl>
                                      </p:cBhvr>
                                    </p:animEffect>
                                  </p:childTnLst>
                                </p:cTn>
                              </p:par>
                            </p:childTnLst>
                          </p:cTn>
                        </p:par>
                        <p:par>
                          <p:cTn id="55" fill="hold">
                            <p:stCondLst>
                              <p:cond delay="500"/>
                            </p:stCondLst>
                            <p:childTnLst>
                              <p:par>
                                <p:cTn id="56" presetID="3" presetClass="entr" presetSubtype="10" fill="hold" nodeType="afterEffect">
                                  <p:stCondLst>
                                    <p:cond delay="0"/>
                                  </p:stCondLst>
                                  <p:iterate type="wd">
                                    <p:tmPct val="10000"/>
                                  </p:iterate>
                                  <p:childTnLst>
                                    <p:set>
                                      <p:cBhvr>
                                        <p:cTn id="57" dur="1" fill="hold">
                                          <p:stCondLst>
                                            <p:cond delay="0"/>
                                          </p:stCondLst>
                                        </p:cTn>
                                        <p:tgtEl>
                                          <p:spTgt spid="55"/>
                                        </p:tgtEl>
                                        <p:attrNameLst>
                                          <p:attrName>style.visibility</p:attrName>
                                        </p:attrNameLst>
                                      </p:cBhvr>
                                      <p:to>
                                        <p:strVal val="visible"/>
                                      </p:to>
                                    </p:set>
                                    <p:animEffect transition="in" filter="blinds(horizontal)">
                                      <p:cBhvr>
                                        <p:cTn id="58" dur="500"/>
                                        <p:tgtEl>
                                          <p:spTgt spid="55"/>
                                        </p:tgtEl>
                                      </p:cBhvr>
                                    </p:animEffect>
                                  </p:childTnLst>
                                </p:cTn>
                              </p:par>
                              <p:par>
                                <p:cTn id="59" presetID="14" presetClass="entr" presetSubtype="10" fill="hold" nodeType="withEffect">
                                  <p:stCondLst>
                                    <p:cond delay="0"/>
                                  </p:stCondLst>
                                  <p:childTnLst>
                                    <p:set>
                                      <p:cBhvr>
                                        <p:cTn id="60" dur="1" fill="hold">
                                          <p:stCondLst>
                                            <p:cond delay="0"/>
                                          </p:stCondLst>
                                        </p:cTn>
                                        <p:tgtEl>
                                          <p:spTgt spid="58"/>
                                        </p:tgtEl>
                                        <p:attrNameLst>
                                          <p:attrName>style.visibility</p:attrName>
                                        </p:attrNameLst>
                                      </p:cBhvr>
                                      <p:to>
                                        <p:strVal val="visible"/>
                                      </p:to>
                                    </p:set>
                                    <p:animEffect transition="in" filter="randombar(horizontal)">
                                      <p:cBhvr>
                                        <p:cTn id="61" dur="500"/>
                                        <p:tgtEl>
                                          <p:spTgt spid="58"/>
                                        </p:tgtEl>
                                      </p:cBhvr>
                                    </p:animEffect>
                                  </p:childTnLst>
                                </p:cTn>
                              </p:par>
                              <p:par>
                                <p:cTn id="62" presetID="14" presetClass="entr" presetSubtype="10" fill="hold" nodeType="withEffect">
                                  <p:stCondLst>
                                    <p:cond delay="0"/>
                                  </p:stCondLst>
                                  <p:childTnLst>
                                    <p:set>
                                      <p:cBhvr>
                                        <p:cTn id="63" dur="1" fill="hold">
                                          <p:stCondLst>
                                            <p:cond delay="0"/>
                                          </p:stCondLst>
                                        </p:cTn>
                                        <p:tgtEl>
                                          <p:spTgt spid="57"/>
                                        </p:tgtEl>
                                        <p:attrNameLst>
                                          <p:attrName>style.visibility</p:attrName>
                                        </p:attrNameLst>
                                      </p:cBhvr>
                                      <p:to>
                                        <p:strVal val="visible"/>
                                      </p:to>
                                    </p:set>
                                    <p:animEffect transition="in" filter="randombar(horizontal)">
                                      <p:cBhvr>
                                        <p:cTn id="64" dur="500"/>
                                        <p:tgtEl>
                                          <p:spTgt spid="57"/>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iterate type="wd">
                                    <p:tmPct val="10000"/>
                                  </p:iterate>
                                  <p:childTnLst>
                                    <p:set>
                                      <p:cBhvr>
                                        <p:cTn id="68" dur="1" fill="hold">
                                          <p:stCondLst>
                                            <p:cond delay="0"/>
                                          </p:stCondLst>
                                        </p:cTn>
                                        <p:tgtEl>
                                          <p:spTgt spid="60"/>
                                        </p:tgtEl>
                                        <p:attrNameLst>
                                          <p:attrName>style.visibility</p:attrName>
                                        </p:attrNameLst>
                                      </p:cBhvr>
                                      <p:to>
                                        <p:strVal val="visible"/>
                                      </p:to>
                                    </p:set>
                                    <p:animEffect transition="in" filter="barn(inVertical)">
                                      <p:cBhvr>
                                        <p:cTn id="69" dur="500"/>
                                        <p:tgtEl>
                                          <p:spTgt spid="60"/>
                                        </p:tgtEl>
                                      </p:cBhvr>
                                    </p:animEffect>
                                  </p:childTnLst>
                                </p:cTn>
                              </p:par>
                            </p:childTnLst>
                          </p:cTn>
                        </p:par>
                        <p:par>
                          <p:cTn id="70" fill="hold">
                            <p:stCondLst>
                              <p:cond delay="500"/>
                            </p:stCondLst>
                            <p:childTnLst>
                              <p:par>
                                <p:cTn id="71" presetID="26" presetClass="emph" presetSubtype="0" repeatCount="3000" fill="hold" grpId="1" nodeType="afterEffect">
                                  <p:stCondLst>
                                    <p:cond delay="0"/>
                                  </p:stCondLst>
                                  <p:iterate type="wd">
                                    <p:tmPct val="10000"/>
                                  </p:iterate>
                                  <p:childTnLst>
                                    <p:animEffect transition="out" filter="fade">
                                      <p:cBhvr>
                                        <p:cTn id="72" dur="500" tmFilter="0, 0; .2, .5; .8, .5; 1, 0"/>
                                        <p:tgtEl>
                                          <p:spTgt spid="60"/>
                                        </p:tgtEl>
                                      </p:cBhvr>
                                    </p:animEffect>
                                    <p:animScale>
                                      <p:cBhvr>
                                        <p:cTn id="73" dur="250" autoRev="1" fill="hold"/>
                                        <p:tgtEl>
                                          <p:spTgt spid="60"/>
                                        </p:tgtEl>
                                      </p:cBhvr>
                                      <p:by x="105000" y="105000"/>
                                    </p:animScale>
                                  </p:childTnLst>
                                </p:cTn>
                              </p:par>
                            </p:childTnLst>
                          </p:cTn>
                        </p:par>
                        <p:par>
                          <p:cTn id="74" fill="hold">
                            <p:stCondLst>
                              <p:cond delay="2000"/>
                            </p:stCondLst>
                            <p:childTnLst>
                              <p:par>
                                <p:cTn id="75" presetID="47" presetClass="entr" presetSubtype="0" fill="hold" grpId="0" nodeType="afterEffect">
                                  <p:stCondLst>
                                    <p:cond delay="0"/>
                                  </p:stCondLst>
                                  <p:iterate type="wd">
                                    <p:tmPct val="10000"/>
                                  </p:iterate>
                                  <p:childTnLst>
                                    <p:set>
                                      <p:cBhvr>
                                        <p:cTn id="76" dur="1" fill="hold">
                                          <p:stCondLst>
                                            <p:cond delay="0"/>
                                          </p:stCondLst>
                                        </p:cTn>
                                        <p:tgtEl>
                                          <p:spTgt spid="59"/>
                                        </p:tgtEl>
                                        <p:attrNameLst>
                                          <p:attrName>style.visibility</p:attrName>
                                        </p:attrNameLst>
                                      </p:cBhvr>
                                      <p:to>
                                        <p:strVal val="visible"/>
                                      </p:to>
                                    </p:set>
                                    <p:animEffect transition="in" filter="fade">
                                      <p:cBhvr>
                                        <p:cTn id="77" dur="500"/>
                                        <p:tgtEl>
                                          <p:spTgt spid="59"/>
                                        </p:tgtEl>
                                      </p:cBhvr>
                                    </p:animEffect>
                                    <p:anim calcmode="lin" valueType="num">
                                      <p:cBhvr>
                                        <p:cTn id="78" dur="500" fill="hold"/>
                                        <p:tgtEl>
                                          <p:spTgt spid="59"/>
                                        </p:tgtEl>
                                        <p:attrNameLst>
                                          <p:attrName>ppt_x</p:attrName>
                                        </p:attrNameLst>
                                      </p:cBhvr>
                                      <p:tavLst>
                                        <p:tav tm="0">
                                          <p:val>
                                            <p:strVal val="#ppt_x"/>
                                          </p:val>
                                        </p:tav>
                                        <p:tav tm="100000">
                                          <p:val>
                                            <p:strVal val="#ppt_x"/>
                                          </p:val>
                                        </p:tav>
                                      </p:tavLst>
                                    </p:anim>
                                    <p:anim calcmode="lin" valueType="num">
                                      <p:cBhvr>
                                        <p:cTn id="79" dur="5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49" grpId="1"/>
      <p:bldP spid="52" grpId="0" animBg="1"/>
      <p:bldP spid="54" grpId="0" animBg="1"/>
      <p:bldP spid="59" grpId="0" animBg="1"/>
      <p:bldP spid="60" grpId="0" animBg="1"/>
      <p:bldP spid="6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252529" y="57148"/>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pic>
        <p:nvPicPr>
          <p:cNvPr id="1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
        <p:nvSpPr>
          <p:cNvPr id="16" name="Rectangle 15"/>
          <p:cNvSpPr/>
          <p:nvPr/>
        </p:nvSpPr>
        <p:spPr>
          <a:xfrm>
            <a:off x="808335" y="2410597"/>
            <a:ext cx="10628104" cy="269843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3" name="Rounded Rectangle 22"/>
          <p:cNvSpPr/>
          <p:nvPr/>
        </p:nvSpPr>
        <p:spPr>
          <a:xfrm>
            <a:off x="1455468" y="66608"/>
            <a:ext cx="9779915" cy="2326913"/>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565176" y="66682"/>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28" name="Group 27"/>
          <p:cNvGrpSpPr/>
          <p:nvPr/>
        </p:nvGrpSpPr>
        <p:grpSpPr>
          <a:xfrm>
            <a:off x="1769217" y="66682"/>
            <a:ext cx="1705757" cy="2400612"/>
            <a:chOff x="3794562" y="-1514292"/>
            <a:chExt cx="5813900" cy="8182247"/>
          </a:xfrm>
        </p:grpSpPr>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4562" y="-1514292"/>
              <a:ext cx="5813900" cy="8182247"/>
            </a:xfrm>
            <a:prstGeom prst="rect">
              <a:avLst/>
            </a:prstGeom>
          </p:spPr>
        </p:pic>
        <p:sp>
          <p:nvSpPr>
            <p:cNvPr id="26" name="Rectangle 25"/>
            <p:cNvSpPr/>
            <p:nvPr/>
          </p:nvSpPr>
          <p:spPr>
            <a:xfrm>
              <a:off x="6255661" y="2075541"/>
              <a:ext cx="1175659" cy="464456"/>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c 26"/>
            <p:cNvSpPr/>
            <p:nvPr/>
          </p:nvSpPr>
          <p:spPr>
            <a:xfrm rot="19191624">
              <a:off x="6303651" y="2217075"/>
              <a:ext cx="986970" cy="725713"/>
            </a:xfrm>
            <a:prstGeom prst="arc">
              <a:avLst/>
            </a:prstGeom>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9" name="Rectangle 28"/>
          <p:cNvSpPr/>
          <p:nvPr/>
        </p:nvSpPr>
        <p:spPr>
          <a:xfrm>
            <a:off x="3091098" y="1781788"/>
            <a:ext cx="2316661"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1339" y="-31761"/>
            <a:ext cx="3584056" cy="2123550"/>
          </a:xfrm>
          <a:prstGeom prst="rect">
            <a:avLst/>
          </a:prstGeom>
        </p:spPr>
      </p:pic>
      <p:sp>
        <p:nvSpPr>
          <p:cNvPr id="31" name="Rectangle 30"/>
          <p:cNvSpPr/>
          <p:nvPr/>
        </p:nvSpPr>
        <p:spPr>
          <a:xfrm>
            <a:off x="6604528" y="1765903"/>
            <a:ext cx="111120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78295" y="888227"/>
            <a:ext cx="1386056" cy="1386056"/>
          </a:xfrm>
          <a:prstGeom prst="rect">
            <a:avLst/>
          </a:prstGeom>
        </p:spPr>
      </p:pic>
      <p:sp>
        <p:nvSpPr>
          <p:cNvPr id="34" name="Rectangle 33"/>
          <p:cNvSpPr/>
          <p:nvPr/>
        </p:nvSpPr>
        <p:spPr>
          <a:xfrm>
            <a:off x="8939265" y="1744833"/>
            <a:ext cx="181171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cxnSp>
        <p:nvCxnSpPr>
          <p:cNvPr id="38" name="Straight Connector 37"/>
          <p:cNvCxnSpPr/>
          <p:nvPr/>
        </p:nvCxnSpPr>
        <p:spPr>
          <a:xfrm>
            <a:off x="1684263" y="3040947"/>
            <a:ext cx="3060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326735" y="3360262"/>
            <a:ext cx="4896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41" name="Rounded Rectangle 40"/>
          <p:cNvSpPr/>
          <p:nvPr/>
        </p:nvSpPr>
        <p:spPr>
          <a:xfrm>
            <a:off x="9545150" y="5206192"/>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cxnSp>
        <p:nvCxnSpPr>
          <p:cNvPr id="32" name="Straight Connector 31"/>
          <p:cNvCxnSpPr/>
          <p:nvPr/>
        </p:nvCxnSpPr>
        <p:spPr>
          <a:xfrm flipV="1">
            <a:off x="1861498" y="3697941"/>
            <a:ext cx="5265443"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5250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iterate type="wd">
                                    <p:tmPct val="10000"/>
                                  </p:iterate>
                                  <p:childTnLst>
                                    <p:set>
                                      <p:cBhvr>
                                        <p:cTn id="6" dur="1" fill="hold">
                                          <p:stCondLst>
                                            <p:cond delay="0"/>
                                          </p:stCondLst>
                                        </p:cTn>
                                        <p:tgtEl>
                                          <p:spTgt spid="38"/>
                                        </p:tgtEl>
                                        <p:attrNameLst>
                                          <p:attrName>style.visibility</p:attrName>
                                        </p:attrNameLst>
                                      </p:cBhvr>
                                      <p:to>
                                        <p:strVal val="visible"/>
                                      </p:to>
                                    </p:set>
                                    <p:animEffect transition="in" filter="wedg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40"/>
                                        </p:tgtEl>
                                        <p:attrNameLst>
                                          <p:attrName>style.visibility</p:attrName>
                                        </p:attrNameLst>
                                      </p:cBhvr>
                                      <p:to>
                                        <p:strVal val="visible"/>
                                      </p:to>
                                    </p:set>
                                    <p:animEffect transition="in" filter="wedg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iterate type="wd">
                                    <p:tmPct val="10000"/>
                                  </p:iterate>
                                  <p:childTnLst>
                                    <p:set>
                                      <p:cBhvr>
                                        <p:cTn id="16" dur="1" fill="hold">
                                          <p:stCondLst>
                                            <p:cond delay="0"/>
                                          </p:stCondLst>
                                        </p:cTn>
                                        <p:tgtEl>
                                          <p:spTgt spid="32"/>
                                        </p:tgtEl>
                                        <p:attrNameLst>
                                          <p:attrName>style.visibility</p:attrName>
                                        </p:attrNameLst>
                                      </p:cBhvr>
                                      <p:to>
                                        <p:strVal val="visible"/>
                                      </p:to>
                                    </p:set>
                                    <p:animEffect transition="in" filter="wedg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iterate type="wd">
                                    <p:tmPct val="10000"/>
                                  </p:iterate>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par>
                                <p:cTn id="23" presetID="14" presetClass="entr" presetSubtype="10" fill="hold" grpId="0" nodeType="withEffect">
                                  <p:stCondLst>
                                    <p:cond delay="0"/>
                                  </p:stCondLst>
                                  <p:iterate type="wd">
                                    <p:tmPct val="10000"/>
                                  </p:iterate>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childTnLst>
                          </p:cTn>
                        </p:par>
                        <p:par>
                          <p:cTn id="26" fill="hold">
                            <p:stCondLst>
                              <p:cond delay="600"/>
                            </p:stCondLst>
                            <p:childTnLst>
                              <p:par>
                                <p:cTn id="27" presetID="32" presetClass="emph" presetSubtype="0" repeatCount="indefinite" fill="hold" grpId="1" nodeType="afterEffect">
                                  <p:stCondLst>
                                    <p:cond delay="0"/>
                                  </p:stCondLst>
                                  <p:iterate type="wd">
                                    <p:tmPct val="10000"/>
                                  </p:iterate>
                                  <p:childTnLst>
                                    <p:animRot by="120000">
                                      <p:cBhvr>
                                        <p:cTn id="28" dur="50" fill="hold">
                                          <p:stCondLst>
                                            <p:cond delay="0"/>
                                          </p:stCondLst>
                                        </p:cTn>
                                        <p:tgtEl>
                                          <p:spTgt spid="24"/>
                                        </p:tgtEl>
                                        <p:attrNameLst>
                                          <p:attrName>r</p:attrName>
                                        </p:attrNameLst>
                                      </p:cBhvr>
                                    </p:animRot>
                                    <p:animRot by="-240000">
                                      <p:cBhvr>
                                        <p:cTn id="29" dur="100" fill="hold">
                                          <p:stCondLst>
                                            <p:cond delay="100"/>
                                          </p:stCondLst>
                                        </p:cTn>
                                        <p:tgtEl>
                                          <p:spTgt spid="24"/>
                                        </p:tgtEl>
                                        <p:attrNameLst>
                                          <p:attrName>r</p:attrName>
                                        </p:attrNameLst>
                                      </p:cBhvr>
                                    </p:animRot>
                                    <p:animRot by="240000">
                                      <p:cBhvr>
                                        <p:cTn id="30" dur="100" fill="hold">
                                          <p:stCondLst>
                                            <p:cond delay="200"/>
                                          </p:stCondLst>
                                        </p:cTn>
                                        <p:tgtEl>
                                          <p:spTgt spid="24"/>
                                        </p:tgtEl>
                                        <p:attrNameLst>
                                          <p:attrName>r</p:attrName>
                                        </p:attrNameLst>
                                      </p:cBhvr>
                                    </p:animRot>
                                    <p:animRot by="-240000">
                                      <p:cBhvr>
                                        <p:cTn id="31" dur="100" fill="hold">
                                          <p:stCondLst>
                                            <p:cond delay="300"/>
                                          </p:stCondLst>
                                        </p:cTn>
                                        <p:tgtEl>
                                          <p:spTgt spid="24"/>
                                        </p:tgtEl>
                                        <p:attrNameLst>
                                          <p:attrName>r</p:attrName>
                                        </p:attrNameLst>
                                      </p:cBhvr>
                                    </p:animRot>
                                    <p:animRot by="120000">
                                      <p:cBhvr>
                                        <p:cTn id="32" dur="100" fill="hold">
                                          <p:stCondLst>
                                            <p:cond delay="400"/>
                                          </p:stCondLst>
                                        </p:cTn>
                                        <p:tgtEl>
                                          <p:spTgt spid="24"/>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iterate type="wd">
                                    <p:tmPct val="10000"/>
                                  </p:iterate>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anim calcmode="lin" valueType="num">
                                      <p:cBhvr>
                                        <p:cTn id="38" dur="500" fill="hold"/>
                                        <p:tgtEl>
                                          <p:spTgt spid="28"/>
                                        </p:tgtEl>
                                        <p:attrNameLst>
                                          <p:attrName>ppt_x</p:attrName>
                                        </p:attrNameLst>
                                      </p:cBhvr>
                                      <p:tavLst>
                                        <p:tav tm="0">
                                          <p:val>
                                            <p:strVal val="#ppt_x"/>
                                          </p:val>
                                        </p:tav>
                                        <p:tav tm="100000">
                                          <p:val>
                                            <p:strVal val="#ppt_x"/>
                                          </p:val>
                                        </p:tav>
                                      </p:tavLst>
                                    </p:anim>
                                    <p:anim calcmode="lin" valueType="num">
                                      <p:cBhvr>
                                        <p:cTn id="39" dur="500" fill="hold"/>
                                        <p:tgtEl>
                                          <p:spTgt spid="28"/>
                                        </p:tgtEl>
                                        <p:attrNameLst>
                                          <p:attrName>ppt_y</p:attrName>
                                        </p:attrNameLst>
                                      </p:cBhvr>
                                      <p:tavLst>
                                        <p:tav tm="0">
                                          <p:val>
                                            <p:strVal val="#ppt_y+.1"/>
                                          </p:val>
                                        </p:tav>
                                        <p:tav tm="100000">
                                          <p:val>
                                            <p:strVal val="#ppt_y"/>
                                          </p:val>
                                        </p:tav>
                                      </p:tavLst>
                                    </p:anim>
                                  </p:childTnLst>
                                </p:cTn>
                              </p:par>
                            </p:childTnLst>
                          </p:cTn>
                        </p:par>
                        <p:par>
                          <p:cTn id="40" fill="hold">
                            <p:stCondLst>
                              <p:cond delay="500"/>
                            </p:stCondLst>
                            <p:childTnLst>
                              <p:par>
                                <p:cTn id="41" presetID="42" presetClass="entr" presetSubtype="0" fill="hold" grpId="0" nodeType="afterEffect">
                                  <p:stCondLst>
                                    <p:cond delay="0"/>
                                  </p:stCondLst>
                                  <p:iterate type="wd">
                                    <p:tmPct val="10000"/>
                                  </p:iterate>
                                  <p:childTnLst>
                                    <p:set>
                                      <p:cBhvr>
                                        <p:cTn id="42" dur="1" fill="hold">
                                          <p:stCondLst>
                                            <p:cond delay="0"/>
                                          </p:stCondLst>
                                        </p:cTn>
                                        <p:tgtEl>
                                          <p:spTgt spid="29"/>
                                        </p:tgtEl>
                                        <p:attrNameLst>
                                          <p:attrName>style.visibility</p:attrName>
                                        </p:attrNameLst>
                                      </p:cBhvr>
                                      <p:to>
                                        <p:strVal val="visible"/>
                                      </p:to>
                                    </p:set>
                                    <p:animEffect transition="in" filter="fade">
                                      <p:cBhvr>
                                        <p:cTn id="43" dur="500"/>
                                        <p:tgtEl>
                                          <p:spTgt spid="29"/>
                                        </p:tgtEl>
                                      </p:cBhvr>
                                    </p:animEffect>
                                    <p:anim calcmode="lin" valueType="num">
                                      <p:cBhvr>
                                        <p:cTn id="44" dur="500" fill="hold"/>
                                        <p:tgtEl>
                                          <p:spTgt spid="29"/>
                                        </p:tgtEl>
                                        <p:attrNameLst>
                                          <p:attrName>ppt_x</p:attrName>
                                        </p:attrNameLst>
                                      </p:cBhvr>
                                      <p:tavLst>
                                        <p:tav tm="0">
                                          <p:val>
                                            <p:strVal val="#ppt_x"/>
                                          </p:val>
                                        </p:tav>
                                        <p:tav tm="100000">
                                          <p:val>
                                            <p:strVal val="#ppt_x"/>
                                          </p:val>
                                        </p:tav>
                                      </p:tavLst>
                                    </p:anim>
                                    <p:anim calcmode="lin" valueType="num">
                                      <p:cBhvr>
                                        <p:cTn id="45" dur="500" fill="hold"/>
                                        <p:tgtEl>
                                          <p:spTgt spid="29"/>
                                        </p:tgtEl>
                                        <p:attrNameLst>
                                          <p:attrName>ppt_y</p:attrName>
                                        </p:attrNameLst>
                                      </p:cBhvr>
                                      <p:tavLst>
                                        <p:tav tm="0">
                                          <p:val>
                                            <p:strVal val="#ppt_y+.1"/>
                                          </p:val>
                                        </p:tav>
                                        <p:tav tm="100000">
                                          <p:val>
                                            <p:strVal val="#ppt_y"/>
                                          </p:val>
                                        </p:tav>
                                      </p:tavLst>
                                    </p:anim>
                                  </p:childTnLst>
                                </p:cTn>
                              </p:par>
                            </p:childTnLst>
                          </p:cTn>
                        </p:par>
                        <p:par>
                          <p:cTn id="46" fill="hold">
                            <p:stCondLst>
                              <p:cond delay="1200"/>
                            </p:stCondLst>
                            <p:childTnLst>
                              <p:par>
                                <p:cTn id="47" presetID="42" presetClass="entr" presetSubtype="0" fill="hold" nodeType="afterEffect">
                                  <p:stCondLst>
                                    <p:cond delay="0"/>
                                  </p:stCondLst>
                                  <p:iterate type="wd">
                                    <p:tmPct val="10000"/>
                                  </p:iterate>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anim calcmode="lin" valueType="num">
                                      <p:cBhvr>
                                        <p:cTn id="50" dur="500" fill="hold"/>
                                        <p:tgtEl>
                                          <p:spTgt spid="30"/>
                                        </p:tgtEl>
                                        <p:attrNameLst>
                                          <p:attrName>ppt_x</p:attrName>
                                        </p:attrNameLst>
                                      </p:cBhvr>
                                      <p:tavLst>
                                        <p:tav tm="0">
                                          <p:val>
                                            <p:strVal val="#ppt_x"/>
                                          </p:val>
                                        </p:tav>
                                        <p:tav tm="100000">
                                          <p:val>
                                            <p:strVal val="#ppt_x"/>
                                          </p:val>
                                        </p:tav>
                                      </p:tavLst>
                                    </p:anim>
                                    <p:anim calcmode="lin" valueType="num">
                                      <p:cBhvr>
                                        <p:cTn id="5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iterate type="wd">
                                    <p:tmPct val="10000"/>
                                  </p:iterate>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anim calcmode="lin" valueType="num">
                                      <p:cBhvr>
                                        <p:cTn id="57" dur="500" fill="hold"/>
                                        <p:tgtEl>
                                          <p:spTgt spid="31"/>
                                        </p:tgtEl>
                                        <p:attrNameLst>
                                          <p:attrName>ppt_x</p:attrName>
                                        </p:attrNameLst>
                                      </p:cBhvr>
                                      <p:tavLst>
                                        <p:tav tm="0">
                                          <p:val>
                                            <p:strVal val="#ppt_x"/>
                                          </p:val>
                                        </p:tav>
                                        <p:tav tm="100000">
                                          <p:val>
                                            <p:strVal val="#ppt_x"/>
                                          </p:val>
                                        </p:tav>
                                      </p:tavLst>
                                    </p:anim>
                                    <p:anim calcmode="lin" valueType="num">
                                      <p:cBhvr>
                                        <p:cTn id="58" dur="500" fill="hold"/>
                                        <p:tgtEl>
                                          <p:spTgt spid="31"/>
                                        </p:tgtEl>
                                        <p:attrNameLst>
                                          <p:attrName>ppt_y</p:attrName>
                                        </p:attrNameLst>
                                      </p:cBhvr>
                                      <p:tavLst>
                                        <p:tav tm="0">
                                          <p:val>
                                            <p:strVal val="#ppt_y+.1"/>
                                          </p:val>
                                        </p:tav>
                                        <p:tav tm="100000">
                                          <p:val>
                                            <p:strVal val="#ppt_y"/>
                                          </p:val>
                                        </p:tav>
                                      </p:tavLst>
                                    </p:anim>
                                  </p:childTnLst>
                                </p:cTn>
                              </p:par>
                            </p:childTnLst>
                          </p:cTn>
                        </p:par>
                        <p:par>
                          <p:cTn id="59" fill="hold">
                            <p:stCondLst>
                              <p:cond delay="550"/>
                            </p:stCondLst>
                            <p:childTnLst>
                              <p:par>
                                <p:cTn id="60" presetID="42" presetClass="entr" presetSubtype="0" fill="hold" nodeType="afterEffect">
                                  <p:stCondLst>
                                    <p:cond delay="0"/>
                                  </p:stCondLst>
                                  <p:iterate type="wd">
                                    <p:tmPct val="10000"/>
                                  </p:iterate>
                                  <p:childTnLst>
                                    <p:set>
                                      <p:cBhvr>
                                        <p:cTn id="61" dur="1" fill="hold">
                                          <p:stCondLst>
                                            <p:cond delay="0"/>
                                          </p:stCondLst>
                                        </p:cTn>
                                        <p:tgtEl>
                                          <p:spTgt spid="33"/>
                                        </p:tgtEl>
                                        <p:attrNameLst>
                                          <p:attrName>style.visibility</p:attrName>
                                        </p:attrNameLst>
                                      </p:cBhvr>
                                      <p:to>
                                        <p:strVal val="visible"/>
                                      </p:to>
                                    </p:set>
                                    <p:animEffect transition="in" filter="fade">
                                      <p:cBhvr>
                                        <p:cTn id="62" dur="500"/>
                                        <p:tgtEl>
                                          <p:spTgt spid="33"/>
                                        </p:tgtEl>
                                      </p:cBhvr>
                                    </p:animEffect>
                                    <p:anim calcmode="lin" valueType="num">
                                      <p:cBhvr>
                                        <p:cTn id="63" dur="500" fill="hold"/>
                                        <p:tgtEl>
                                          <p:spTgt spid="33"/>
                                        </p:tgtEl>
                                        <p:attrNameLst>
                                          <p:attrName>ppt_x</p:attrName>
                                        </p:attrNameLst>
                                      </p:cBhvr>
                                      <p:tavLst>
                                        <p:tav tm="0">
                                          <p:val>
                                            <p:strVal val="#ppt_x"/>
                                          </p:val>
                                        </p:tav>
                                        <p:tav tm="100000">
                                          <p:val>
                                            <p:strVal val="#ppt_x"/>
                                          </p:val>
                                        </p:tav>
                                      </p:tavLst>
                                    </p:anim>
                                    <p:anim calcmode="lin" valueType="num">
                                      <p:cBhvr>
                                        <p:cTn id="64" dur="500" fill="hold"/>
                                        <p:tgtEl>
                                          <p:spTgt spid="33"/>
                                        </p:tgtEl>
                                        <p:attrNameLst>
                                          <p:attrName>ppt_y</p:attrName>
                                        </p:attrNameLst>
                                      </p:cBhvr>
                                      <p:tavLst>
                                        <p:tav tm="0">
                                          <p:val>
                                            <p:strVal val="#ppt_y+.1"/>
                                          </p:val>
                                        </p:tav>
                                        <p:tav tm="100000">
                                          <p:val>
                                            <p:strVal val="#ppt_y"/>
                                          </p:val>
                                        </p:tav>
                                      </p:tavLst>
                                    </p:anim>
                                  </p:childTnLst>
                                </p:cTn>
                              </p:par>
                            </p:childTnLst>
                          </p:cTn>
                        </p:par>
                        <p:par>
                          <p:cTn id="65" fill="hold">
                            <p:stCondLst>
                              <p:cond delay="1050"/>
                            </p:stCondLst>
                            <p:childTnLst>
                              <p:par>
                                <p:cTn id="66" presetID="42" presetClass="entr" presetSubtype="0" fill="hold" grpId="0" nodeType="afterEffect">
                                  <p:stCondLst>
                                    <p:cond delay="0"/>
                                  </p:stCondLst>
                                  <p:iterate type="wd">
                                    <p:tmPct val="10000"/>
                                  </p:iterate>
                                  <p:childTnLst>
                                    <p:set>
                                      <p:cBhvr>
                                        <p:cTn id="67" dur="1" fill="hold">
                                          <p:stCondLst>
                                            <p:cond delay="0"/>
                                          </p:stCondLst>
                                        </p:cTn>
                                        <p:tgtEl>
                                          <p:spTgt spid="34"/>
                                        </p:tgtEl>
                                        <p:attrNameLst>
                                          <p:attrName>style.visibility</p:attrName>
                                        </p:attrNameLst>
                                      </p:cBhvr>
                                      <p:to>
                                        <p:strVal val="visible"/>
                                      </p:to>
                                    </p:set>
                                    <p:animEffect transition="in" filter="fade">
                                      <p:cBhvr>
                                        <p:cTn id="68" dur="500"/>
                                        <p:tgtEl>
                                          <p:spTgt spid="34"/>
                                        </p:tgtEl>
                                      </p:cBhvr>
                                    </p:animEffect>
                                    <p:anim calcmode="lin" valueType="num">
                                      <p:cBhvr>
                                        <p:cTn id="69" dur="500" fill="hold"/>
                                        <p:tgtEl>
                                          <p:spTgt spid="34"/>
                                        </p:tgtEl>
                                        <p:attrNameLst>
                                          <p:attrName>ppt_x</p:attrName>
                                        </p:attrNameLst>
                                      </p:cBhvr>
                                      <p:tavLst>
                                        <p:tav tm="0">
                                          <p:val>
                                            <p:strVal val="#ppt_x"/>
                                          </p:val>
                                        </p:tav>
                                        <p:tav tm="100000">
                                          <p:val>
                                            <p:strVal val="#ppt_x"/>
                                          </p:val>
                                        </p:tav>
                                      </p:tavLst>
                                    </p:anim>
                                    <p:anim calcmode="lin" valueType="num">
                                      <p:cBhvr>
                                        <p:cTn id="70" dur="5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iterate type="wd">
                                    <p:tmPct val="10000"/>
                                  </p:iterate>
                                  <p:childTnLst>
                                    <p:set>
                                      <p:cBhvr>
                                        <p:cTn id="74" dur="1" fill="hold">
                                          <p:stCondLst>
                                            <p:cond delay="0"/>
                                          </p:stCondLst>
                                        </p:cTn>
                                        <p:tgtEl>
                                          <p:spTgt spid="16"/>
                                        </p:tgtEl>
                                        <p:attrNameLst>
                                          <p:attrName>style.visibility</p:attrName>
                                        </p:attrNameLst>
                                      </p:cBhvr>
                                      <p:to>
                                        <p:strVal val="visible"/>
                                      </p:to>
                                    </p:set>
                                    <p:animEffect transition="in" filter="barn(inVertical)">
                                      <p:cBhvr>
                                        <p:cTn id="75" dur="500"/>
                                        <p:tgtEl>
                                          <p:spTgt spid="16"/>
                                        </p:tgtEl>
                                      </p:cBhvr>
                                    </p:animEffect>
                                  </p:childTnLst>
                                </p:cTn>
                              </p:par>
                            </p:childTnLst>
                          </p:cTn>
                        </p:par>
                        <p:par>
                          <p:cTn id="76" fill="hold">
                            <p:stCondLst>
                              <p:cond delay="500"/>
                            </p:stCondLst>
                            <p:childTnLst>
                              <p:par>
                                <p:cTn id="77" presetID="26" presetClass="emph" presetSubtype="0" repeatCount="3000" fill="hold" grpId="1" nodeType="afterEffect">
                                  <p:stCondLst>
                                    <p:cond delay="0"/>
                                  </p:stCondLst>
                                  <p:iterate type="wd">
                                    <p:tmPct val="10000"/>
                                  </p:iterate>
                                  <p:childTnLst>
                                    <p:animEffect transition="out" filter="fade">
                                      <p:cBhvr>
                                        <p:cTn id="78" dur="500" tmFilter="0, 0; .2, .5; .8, .5; 1, 0"/>
                                        <p:tgtEl>
                                          <p:spTgt spid="16"/>
                                        </p:tgtEl>
                                      </p:cBhvr>
                                    </p:animEffect>
                                    <p:animScale>
                                      <p:cBhvr>
                                        <p:cTn id="79" dur="250" autoRev="1" fill="hold"/>
                                        <p:tgtEl>
                                          <p:spTgt spid="16"/>
                                        </p:tgtEl>
                                      </p:cBhvr>
                                      <p:by x="105000" y="105000"/>
                                    </p:animScale>
                                  </p:childTnLst>
                                </p:cTn>
                              </p:par>
                            </p:childTnLst>
                          </p:cTn>
                        </p:par>
                        <p:par>
                          <p:cTn id="80" fill="hold">
                            <p:stCondLst>
                              <p:cond delay="2000"/>
                            </p:stCondLst>
                            <p:childTnLst>
                              <p:par>
                                <p:cTn id="81" presetID="53" presetClass="entr" presetSubtype="16" fill="hold" grpId="0" nodeType="afterEffect">
                                  <p:stCondLst>
                                    <p:cond delay="0"/>
                                  </p:stCondLst>
                                  <p:iterate type="wd">
                                    <p:tmPct val="10000"/>
                                  </p:iterate>
                                  <p:childTnLst>
                                    <p:set>
                                      <p:cBhvr>
                                        <p:cTn id="82" dur="1" fill="hold">
                                          <p:stCondLst>
                                            <p:cond delay="0"/>
                                          </p:stCondLst>
                                        </p:cTn>
                                        <p:tgtEl>
                                          <p:spTgt spid="41"/>
                                        </p:tgtEl>
                                        <p:attrNameLst>
                                          <p:attrName>style.visibility</p:attrName>
                                        </p:attrNameLst>
                                      </p:cBhvr>
                                      <p:to>
                                        <p:strVal val="visible"/>
                                      </p:to>
                                    </p:set>
                                    <p:anim calcmode="lin" valueType="num">
                                      <p:cBhvr>
                                        <p:cTn id="83" dur="500" fill="hold"/>
                                        <p:tgtEl>
                                          <p:spTgt spid="41"/>
                                        </p:tgtEl>
                                        <p:attrNameLst>
                                          <p:attrName>ppt_w</p:attrName>
                                        </p:attrNameLst>
                                      </p:cBhvr>
                                      <p:tavLst>
                                        <p:tav tm="0">
                                          <p:val>
                                            <p:fltVal val="0"/>
                                          </p:val>
                                        </p:tav>
                                        <p:tav tm="100000">
                                          <p:val>
                                            <p:strVal val="#ppt_w"/>
                                          </p:val>
                                        </p:tav>
                                      </p:tavLst>
                                    </p:anim>
                                    <p:anim calcmode="lin" valueType="num">
                                      <p:cBhvr>
                                        <p:cTn id="84" dur="500" fill="hold"/>
                                        <p:tgtEl>
                                          <p:spTgt spid="41"/>
                                        </p:tgtEl>
                                        <p:attrNameLst>
                                          <p:attrName>ppt_h</p:attrName>
                                        </p:attrNameLst>
                                      </p:cBhvr>
                                      <p:tavLst>
                                        <p:tav tm="0">
                                          <p:val>
                                            <p:fltVal val="0"/>
                                          </p:val>
                                        </p:tav>
                                        <p:tav tm="100000">
                                          <p:val>
                                            <p:strVal val="#ppt_h"/>
                                          </p:val>
                                        </p:tav>
                                      </p:tavLst>
                                    </p:anim>
                                    <p:animEffect transition="in" filter="fade">
                                      <p:cBhvr>
                                        <p:cTn id="8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3" grpId="0" animBg="1"/>
      <p:bldP spid="24" grpId="0"/>
      <p:bldP spid="24" grpId="1"/>
      <p:bldP spid="29" grpId="0" animBg="1"/>
      <p:bldP spid="31" grpId="0" animBg="1"/>
      <p:bldP spid="34"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Ngày </a:t>
            </a:r>
            <a:r>
              <a:rPr lang="vi-VN" altLang="zh-CN" sz="2200">
                <a:solidFill>
                  <a:srgbClr val="E4E4E4"/>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cxnSp>
        <p:nvCxnSpPr>
          <p:cNvPr id="12" name="Straight Connector 11"/>
          <p:cNvCxnSpPr/>
          <p:nvPr/>
        </p:nvCxnSpPr>
        <p:spPr>
          <a:xfrm>
            <a:off x="1957614" y="5709766"/>
            <a:ext cx="3672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32786" y="5066711"/>
            <a:ext cx="10628104" cy="14088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8" name="Straight Connector 17"/>
          <p:cNvCxnSpPr/>
          <p:nvPr/>
        </p:nvCxnSpPr>
        <p:spPr>
          <a:xfrm>
            <a:off x="1870529" y="6377422"/>
            <a:ext cx="2664000" cy="0"/>
          </a:xfrm>
          <a:prstGeom prst="line">
            <a:avLst/>
          </a:prstGeom>
          <a:ln w="28575">
            <a:solidFill>
              <a:srgbClr val="07723E"/>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622828" y="1494626"/>
            <a:ext cx="9135267" cy="239485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622828" y="2172114"/>
            <a:ext cx="2438611" cy="1444877"/>
          </a:xfrm>
          <a:prstGeom prst="rect">
            <a:avLst/>
          </a:prstGeom>
        </p:spPr>
      </p:pic>
      <p:sp>
        <p:nvSpPr>
          <p:cNvPr id="24" name="Rectangle 23"/>
          <p:cNvSpPr/>
          <p:nvPr/>
        </p:nvSpPr>
        <p:spPr>
          <a:xfrm>
            <a:off x="3115340" y="2741123"/>
            <a:ext cx="726482"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58646" y="2217650"/>
            <a:ext cx="1136528" cy="1599503"/>
          </a:xfrm>
          <a:prstGeom prst="rect">
            <a:avLst/>
          </a:prstGeom>
        </p:spPr>
      </p:pic>
      <p:sp>
        <p:nvSpPr>
          <p:cNvPr id="26" name="Rectangle 25"/>
          <p:cNvSpPr/>
          <p:nvPr/>
        </p:nvSpPr>
        <p:spPr>
          <a:xfrm>
            <a:off x="4704745" y="3203431"/>
            <a:ext cx="4397359"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7" name="Pictur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9415" y="1577023"/>
            <a:ext cx="1931105" cy="2328200"/>
          </a:xfrm>
          <a:prstGeom prst="rect">
            <a:avLst/>
          </a:prstGeom>
        </p:spPr>
      </p:pic>
      <p:sp>
        <p:nvSpPr>
          <p:cNvPr id="28" name="Rectangle 27"/>
          <p:cNvSpPr/>
          <p:nvPr/>
        </p:nvSpPr>
        <p:spPr>
          <a:xfrm>
            <a:off x="7201052" y="1591537"/>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0" name="Rounded Rectangle 29"/>
          <p:cNvSpPr/>
          <p:nvPr/>
        </p:nvSpPr>
        <p:spPr>
          <a:xfrm>
            <a:off x="8944662" y="4335790"/>
            <a:ext cx="1400610"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4</a:t>
            </a:r>
          </a:p>
        </p:txBody>
      </p:sp>
      <p:pic>
        <p:nvPicPr>
          <p:cNvPr id="19"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2547523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iterate type="wd">
                                    <p:tmPct val="10000"/>
                                  </p:iterate>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iterate type="wd">
                                    <p:tmPct val="10000"/>
                                  </p:iterate>
                                  <p:childTnLst>
                                    <p:set>
                                      <p:cBhvr>
                                        <p:cTn id="16" dur="1" fill="hold">
                                          <p:stCondLst>
                                            <p:cond delay="0"/>
                                          </p:stCondLst>
                                        </p:cTn>
                                        <p:tgtEl>
                                          <p:spTgt spid="22"/>
                                        </p:tgtEl>
                                        <p:attrNameLst>
                                          <p:attrName>style.visibility</p:attrName>
                                        </p:attrNameLst>
                                      </p:cBhvr>
                                      <p:to>
                                        <p:strVal val="visible"/>
                                      </p:to>
                                    </p:set>
                                    <p:animEffect transition="in" filter="blinds(horizontal)">
                                      <p:cBhvr>
                                        <p:cTn id="17" dur="500"/>
                                        <p:tgtEl>
                                          <p:spTgt spid="22"/>
                                        </p:tgtEl>
                                      </p:cBhvr>
                                    </p:animEffect>
                                  </p:childTnLst>
                                </p:cTn>
                              </p:par>
                              <p:par>
                                <p:cTn id="18" presetID="3" presetClass="entr" presetSubtype="10" fill="hold" grpId="0" nodeType="withEffect">
                                  <p:stCondLst>
                                    <p:cond delay="0"/>
                                  </p:stCondLst>
                                  <p:iterate type="wd">
                                    <p:tmPct val="10000"/>
                                  </p:iterate>
                                  <p:childTnLst>
                                    <p:set>
                                      <p:cBhvr>
                                        <p:cTn id="19" dur="1" fill="hold">
                                          <p:stCondLst>
                                            <p:cond delay="0"/>
                                          </p:stCondLst>
                                        </p:cTn>
                                        <p:tgtEl>
                                          <p:spTgt spid="28"/>
                                        </p:tgtEl>
                                        <p:attrNameLst>
                                          <p:attrName>style.visibility</p:attrName>
                                        </p:attrNameLst>
                                      </p:cBhvr>
                                      <p:to>
                                        <p:strVal val="visible"/>
                                      </p:to>
                                    </p:set>
                                    <p:animEffect transition="in" filter="blinds(horizontal)">
                                      <p:cBhvr>
                                        <p:cTn id="20" dur="500"/>
                                        <p:tgtEl>
                                          <p:spTgt spid="28"/>
                                        </p:tgtEl>
                                      </p:cBhvr>
                                    </p:animEffect>
                                  </p:childTnLst>
                                </p:cTn>
                              </p:par>
                            </p:childTnLst>
                          </p:cTn>
                        </p:par>
                        <p:par>
                          <p:cTn id="21" fill="hold">
                            <p:stCondLst>
                              <p:cond delay="600"/>
                            </p:stCondLst>
                            <p:childTnLst>
                              <p:par>
                                <p:cTn id="22" presetID="32" presetClass="emph" presetSubtype="0" repeatCount="indefinite" fill="hold" grpId="1" nodeType="afterEffect">
                                  <p:stCondLst>
                                    <p:cond delay="0"/>
                                  </p:stCondLst>
                                  <p:iterate type="wd">
                                    <p:tmPct val="10000"/>
                                  </p:iterate>
                                  <p:childTnLst>
                                    <p:animRot by="120000">
                                      <p:cBhvr>
                                        <p:cTn id="23" dur="50" fill="hold">
                                          <p:stCondLst>
                                            <p:cond delay="0"/>
                                          </p:stCondLst>
                                        </p:cTn>
                                        <p:tgtEl>
                                          <p:spTgt spid="28"/>
                                        </p:tgtEl>
                                        <p:attrNameLst>
                                          <p:attrName>r</p:attrName>
                                        </p:attrNameLst>
                                      </p:cBhvr>
                                    </p:animRot>
                                    <p:animRot by="-240000">
                                      <p:cBhvr>
                                        <p:cTn id="24" dur="100" fill="hold">
                                          <p:stCondLst>
                                            <p:cond delay="100"/>
                                          </p:stCondLst>
                                        </p:cTn>
                                        <p:tgtEl>
                                          <p:spTgt spid="28"/>
                                        </p:tgtEl>
                                        <p:attrNameLst>
                                          <p:attrName>r</p:attrName>
                                        </p:attrNameLst>
                                      </p:cBhvr>
                                    </p:animRot>
                                    <p:animRot by="240000">
                                      <p:cBhvr>
                                        <p:cTn id="25" dur="100" fill="hold">
                                          <p:stCondLst>
                                            <p:cond delay="200"/>
                                          </p:stCondLst>
                                        </p:cTn>
                                        <p:tgtEl>
                                          <p:spTgt spid="28"/>
                                        </p:tgtEl>
                                        <p:attrNameLst>
                                          <p:attrName>r</p:attrName>
                                        </p:attrNameLst>
                                      </p:cBhvr>
                                    </p:animRot>
                                    <p:animRot by="-240000">
                                      <p:cBhvr>
                                        <p:cTn id="26" dur="100" fill="hold">
                                          <p:stCondLst>
                                            <p:cond delay="300"/>
                                          </p:stCondLst>
                                        </p:cTn>
                                        <p:tgtEl>
                                          <p:spTgt spid="28"/>
                                        </p:tgtEl>
                                        <p:attrNameLst>
                                          <p:attrName>r</p:attrName>
                                        </p:attrNameLst>
                                      </p:cBhvr>
                                    </p:animRot>
                                    <p:animRot by="120000">
                                      <p:cBhvr>
                                        <p:cTn id="27" dur="100" fill="hold">
                                          <p:stCondLst>
                                            <p:cond delay="400"/>
                                          </p:stCondLst>
                                        </p:cTn>
                                        <p:tgtEl>
                                          <p:spTgt spid="28"/>
                                        </p:tgtEl>
                                        <p:attrNameLst>
                                          <p:attrName>r</p:attrName>
                                        </p:attrNameLst>
                                      </p:cBhvr>
                                    </p:animRo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nodeType="clickEffect">
                                  <p:stCondLst>
                                    <p:cond delay="0"/>
                                  </p:stCondLst>
                                  <p:iterate type="wd">
                                    <p:tmPct val="10000"/>
                                  </p:iterate>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500"/>
                            </p:stCondLst>
                            <p:childTnLst>
                              <p:par>
                                <p:cTn id="35" presetID="12" presetClass="entr" presetSubtype="4" fill="hold" grpId="0" nodeType="afterEffect">
                                  <p:stCondLst>
                                    <p:cond delay="0"/>
                                  </p:stCondLst>
                                  <p:iterate type="wd">
                                    <p:tmPct val="10000"/>
                                  </p:iterate>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p:tgtEl>
                                          <p:spTgt spid="24"/>
                                        </p:tgtEl>
                                        <p:attrNameLst>
                                          <p:attrName>ppt_y</p:attrName>
                                        </p:attrNameLst>
                                      </p:cBhvr>
                                      <p:tavLst>
                                        <p:tav tm="0">
                                          <p:val>
                                            <p:strVal val="#ppt_y+#ppt_h*1.125000"/>
                                          </p:val>
                                        </p:tav>
                                        <p:tav tm="100000">
                                          <p:val>
                                            <p:strVal val="#ppt_y"/>
                                          </p:val>
                                        </p:tav>
                                      </p:tavLst>
                                    </p:anim>
                                    <p:animEffect transition="in" filter="wipe(up)">
                                      <p:cBhvr>
                                        <p:cTn id="38" dur="500"/>
                                        <p:tgtEl>
                                          <p:spTgt spid="24"/>
                                        </p:tgtEl>
                                      </p:cBhvr>
                                    </p:animEffect>
                                  </p:childTnLst>
                                </p:cTn>
                              </p:par>
                            </p:childTnLst>
                          </p:cTn>
                        </p:par>
                        <p:par>
                          <p:cTn id="39" fill="hold">
                            <p:stCondLst>
                              <p:cond delay="1000"/>
                            </p:stCondLst>
                            <p:childTnLst>
                              <p:par>
                                <p:cTn id="40" presetID="12" presetClass="entr" presetSubtype="4" fill="hold" nodeType="afterEffect">
                                  <p:stCondLst>
                                    <p:cond delay="0"/>
                                  </p:stCondLst>
                                  <p:iterate type="wd">
                                    <p:tmPct val="10000"/>
                                  </p:iterate>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p:tgtEl>
                                          <p:spTgt spid="25"/>
                                        </p:tgtEl>
                                        <p:attrNameLst>
                                          <p:attrName>ppt_y</p:attrName>
                                        </p:attrNameLst>
                                      </p:cBhvr>
                                      <p:tavLst>
                                        <p:tav tm="0">
                                          <p:val>
                                            <p:strVal val="#ppt_y+#ppt_h*1.125000"/>
                                          </p:val>
                                        </p:tav>
                                        <p:tav tm="100000">
                                          <p:val>
                                            <p:strVal val="#ppt_y"/>
                                          </p:val>
                                        </p:tav>
                                      </p:tavLst>
                                    </p:anim>
                                    <p:animEffect transition="in" filter="wipe(up)">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2" presetClass="entr" presetSubtype="4" fill="hold" grpId="0" nodeType="clickEffect">
                                  <p:stCondLst>
                                    <p:cond delay="0"/>
                                  </p:stCondLst>
                                  <p:iterate type="wd">
                                    <p:tmPct val="10000"/>
                                  </p:iterate>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p:tgtEl>
                                          <p:spTgt spid="26"/>
                                        </p:tgtEl>
                                        <p:attrNameLst>
                                          <p:attrName>ppt_y</p:attrName>
                                        </p:attrNameLst>
                                      </p:cBhvr>
                                      <p:tavLst>
                                        <p:tav tm="0">
                                          <p:val>
                                            <p:strVal val="#ppt_y+#ppt_h*1.125000"/>
                                          </p:val>
                                        </p:tav>
                                        <p:tav tm="100000">
                                          <p:val>
                                            <p:strVal val="#ppt_y"/>
                                          </p:val>
                                        </p:tav>
                                      </p:tavLst>
                                    </p:anim>
                                    <p:animEffect transition="in" filter="wipe(up)">
                                      <p:cBhvr>
                                        <p:cTn id="49" dur="500"/>
                                        <p:tgtEl>
                                          <p:spTgt spid="26"/>
                                        </p:tgtEl>
                                      </p:cBhvr>
                                    </p:animEffect>
                                  </p:childTnLst>
                                </p:cTn>
                              </p:par>
                            </p:childTnLst>
                          </p:cTn>
                        </p:par>
                        <p:par>
                          <p:cTn id="50" fill="hold">
                            <p:stCondLst>
                              <p:cond delay="900"/>
                            </p:stCondLst>
                            <p:childTnLst>
                              <p:par>
                                <p:cTn id="51" presetID="12" presetClass="entr" presetSubtype="4" fill="hold" nodeType="afterEffect">
                                  <p:stCondLst>
                                    <p:cond delay="0"/>
                                  </p:stCondLst>
                                  <p:iterate type="wd">
                                    <p:tmPct val="10000"/>
                                  </p:iterate>
                                  <p:childTnLst>
                                    <p:set>
                                      <p:cBhvr>
                                        <p:cTn id="52" dur="1" fill="hold">
                                          <p:stCondLst>
                                            <p:cond delay="0"/>
                                          </p:stCondLst>
                                        </p:cTn>
                                        <p:tgtEl>
                                          <p:spTgt spid="27"/>
                                        </p:tgtEl>
                                        <p:attrNameLst>
                                          <p:attrName>style.visibility</p:attrName>
                                        </p:attrNameLst>
                                      </p:cBhvr>
                                      <p:to>
                                        <p:strVal val="visible"/>
                                      </p:to>
                                    </p:set>
                                    <p:anim calcmode="lin" valueType="num">
                                      <p:cBhvr additive="base">
                                        <p:cTn id="53" dur="500"/>
                                        <p:tgtEl>
                                          <p:spTgt spid="27"/>
                                        </p:tgtEl>
                                        <p:attrNameLst>
                                          <p:attrName>ppt_y</p:attrName>
                                        </p:attrNameLst>
                                      </p:cBhvr>
                                      <p:tavLst>
                                        <p:tav tm="0">
                                          <p:val>
                                            <p:strVal val="#ppt_y+#ppt_h*1.125000"/>
                                          </p:val>
                                        </p:tav>
                                        <p:tav tm="100000">
                                          <p:val>
                                            <p:strVal val="#ppt_y"/>
                                          </p:val>
                                        </p:tav>
                                      </p:tavLst>
                                    </p:anim>
                                    <p:animEffect transition="in" filter="wipe(up)">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iterate type="wd">
                                    <p:tmPct val="10000"/>
                                  </p:iterate>
                                  <p:childTnLst>
                                    <p:set>
                                      <p:cBhvr>
                                        <p:cTn id="58" dur="1" fill="hold">
                                          <p:stCondLst>
                                            <p:cond delay="0"/>
                                          </p:stCondLst>
                                        </p:cTn>
                                        <p:tgtEl>
                                          <p:spTgt spid="16"/>
                                        </p:tgtEl>
                                        <p:attrNameLst>
                                          <p:attrName>style.visibility</p:attrName>
                                        </p:attrNameLst>
                                      </p:cBhvr>
                                      <p:to>
                                        <p:strVal val="visible"/>
                                      </p:to>
                                    </p:set>
                                    <p:animEffect transition="in" filter="barn(inVertical)">
                                      <p:cBhvr>
                                        <p:cTn id="59" dur="500"/>
                                        <p:tgtEl>
                                          <p:spTgt spid="16"/>
                                        </p:tgtEl>
                                      </p:cBhvr>
                                    </p:animEffect>
                                  </p:childTnLst>
                                </p:cTn>
                              </p:par>
                            </p:childTnLst>
                          </p:cTn>
                        </p:par>
                        <p:par>
                          <p:cTn id="60" fill="hold">
                            <p:stCondLst>
                              <p:cond delay="500"/>
                            </p:stCondLst>
                            <p:childTnLst>
                              <p:par>
                                <p:cTn id="61" presetID="26" presetClass="emph" presetSubtype="0" repeatCount="3000" fill="hold" grpId="1" nodeType="afterEffect">
                                  <p:stCondLst>
                                    <p:cond delay="0"/>
                                  </p:stCondLst>
                                  <p:iterate type="wd">
                                    <p:tmPct val="10000"/>
                                  </p:iterate>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par>
                          <p:cTn id="64" fill="hold">
                            <p:stCondLst>
                              <p:cond delay="2000"/>
                            </p:stCondLst>
                            <p:childTnLst>
                              <p:par>
                                <p:cTn id="65" presetID="31" presetClass="entr" presetSubtype="0" fill="hold" grpId="0" nodeType="afterEffect">
                                  <p:stCondLst>
                                    <p:cond delay="0"/>
                                  </p:stCondLst>
                                  <p:iterate type="wd">
                                    <p:tmPct val="5000"/>
                                  </p:iterate>
                                  <p:childTnLst>
                                    <p:set>
                                      <p:cBhvr>
                                        <p:cTn id="66" dur="1" fill="hold">
                                          <p:stCondLst>
                                            <p:cond delay="0"/>
                                          </p:stCondLst>
                                        </p:cTn>
                                        <p:tgtEl>
                                          <p:spTgt spid="30"/>
                                        </p:tgtEl>
                                        <p:attrNameLst>
                                          <p:attrName>style.visibility</p:attrName>
                                        </p:attrNameLst>
                                      </p:cBhvr>
                                      <p:to>
                                        <p:strVal val="visible"/>
                                      </p:to>
                                    </p:set>
                                    <p:anim calcmode="lin" valueType="num">
                                      <p:cBhvr>
                                        <p:cTn id="67" dur="500" fill="hold"/>
                                        <p:tgtEl>
                                          <p:spTgt spid="30"/>
                                        </p:tgtEl>
                                        <p:attrNameLst>
                                          <p:attrName>ppt_w</p:attrName>
                                        </p:attrNameLst>
                                      </p:cBhvr>
                                      <p:tavLst>
                                        <p:tav tm="0">
                                          <p:val>
                                            <p:fltVal val="0"/>
                                          </p:val>
                                        </p:tav>
                                        <p:tav tm="100000">
                                          <p:val>
                                            <p:strVal val="#ppt_w"/>
                                          </p:val>
                                        </p:tav>
                                      </p:tavLst>
                                    </p:anim>
                                    <p:anim calcmode="lin" valueType="num">
                                      <p:cBhvr>
                                        <p:cTn id="68" dur="500" fill="hold"/>
                                        <p:tgtEl>
                                          <p:spTgt spid="30"/>
                                        </p:tgtEl>
                                        <p:attrNameLst>
                                          <p:attrName>ppt_h</p:attrName>
                                        </p:attrNameLst>
                                      </p:cBhvr>
                                      <p:tavLst>
                                        <p:tav tm="0">
                                          <p:val>
                                            <p:fltVal val="0"/>
                                          </p:val>
                                        </p:tav>
                                        <p:tav tm="100000">
                                          <p:val>
                                            <p:strVal val="#ppt_h"/>
                                          </p:val>
                                        </p:tav>
                                      </p:tavLst>
                                    </p:anim>
                                    <p:anim calcmode="lin" valueType="num">
                                      <p:cBhvr>
                                        <p:cTn id="69" dur="500" fill="hold"/>
                                        <p:tgtEl>
                                          <p:spTgt spid="30"/>
                                        </p:tgtEl>
                                        <p:attrNameLst>
                                          <p:attrName>style.rotation</p:attrName>
                                        </p:attrNameLst>
                                      </p:cBhvr>
                                      <p:tavLst>
                                        <p:tav tm="0">
                                          <p:val>
                                            <p:fltVal val="90"/>
                                          </p:val>
                                        </p:tav>
                                        <p:tav tm="100000">
                                          <p:val>
                                            <p:fltVal val="0"/>
                                          </p:val>
                                        </p:tav>
                                      </p:tavLst>
                                    </p:anim>
                                    <p:animEffect transition="in" filter="fade">
                                      <p:cBhvr>
                                        <p:cTn id="7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22" grpId="0" animBg="1"/>
      <p:bldP spid="24" grpId="0" animBg="1"/>
      <p:bldP spid="26" grpId="0" animBg="1"/>
      <p:bldP spid="28" grpId="0"/>
      <p:bldP spid="28" grpId="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 name="Rectangle 5"/>
          <p:cNvSpPr/>
          <p:nvPr/>
        </p:nvSpPr>
        <p:spPr>
          <a:xfrm>
            <a:off x="2913646" y="353927"/>
            <a:ext cx="6904454" cy="461665"/>
          </a:xfrm>
          <a:prstGeom prst="rect">
            <a:avLst/>
          </a:prstGeom>
          <a:noFill/>
        </p:spPr>
        <p:txBody>
          <a:bodyPr wrap="none" lIns="91440" tIns="45720" rIns="91440" bIns="45720">
            <a:spAutoFit/>
          </a:bodyPr>
          <a:lstStyle/>
          <a:p>
            <a:pPr algn="ct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 sự </a:t>
            </a:r>
            <a:r>
              <a:rPr lang="en-US" sz="240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việc tạo thành cốt </a:t>
            </a:r>
            <a:r>
              <a:rPr lang="en-US" sz="2400" smtClean="0">
                <a:ln w="0"/>
                <a:solidFill>
                  <a:srgbClr val="4A8F3D"/>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truyện </a:t>
            </a:r>
            <a:r>
              <a:rPr lang="en-US" sz="2400" smtClean="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 hạt thóc giống</a:t>
            </a:r>
            <a:endParaRPr lang="en-US" sz="2400" b="0" cap="none" spc="0">
              <a:ln w="0"/>
              <a:solidFill>
                <a:srgbClr val="7A4639"/>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8" name="Group 7"/>
          <p:cNvGrpSpPr/>
          <p:nvPr/>
        </p:nvGrpSpPr>
        <p:grpSpPr>
          <a:xfrm>
            <a:off x="976825" y="238911"/>
            <a:ext cx="10761922" cy="1858287"/>
            <a:chOff x="1066284" y="2459713"/>
            <a:chExt cx="10761921" cy="1858287"/>
          </a:xfrm>
          <a:noFill/>
        </p:grpSpPr>
        <p:sp>
          <p:nvSpPr>
            <p:cNvPr id="10" name="Rounded Rectangle 9"/>
            <p:cNvSpPr/>
            <p:nvPr/>
          </p:nvSpPr>
          <p:spPr>
            <a:xfrm>
              <a:off x="1483473" y="2459713"/>
              <a:ext cx="10344732" cy="185828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066284" y="3204328"/>
              <a:ext cx="10681490" cy="978039"/>
              <a:chOff x="2209666" y="7671379"/>
              <a:chExt cx="10681490" cy="978039"/>
            </a:xfrm>
            <a:grpFill/>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666" y="7671379"/>
                <a:ext cx="1475085" cy="873988"/>
              </a:xfrm>
              <a:prstGeom prst="rect">
                <a:avLst/>
              </a:prstGeom>
              <a:grpFill/>
            </p:spPr>
          </p:pic>
          <p:sp>
            <p:nvSpPr>
              <p:cNvPr id="13" name="Rectangle 12"/>
              <p:cNvSpPr/>
              <p:nvPr/>
            </p:nvSpPr>
            <p:spPr>
              <a:xfrm>
                <a:off x="3349733" y="8056613"/>
                <a:ext cx="167225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923513" y="7808893"/>
                <a:ext cx="966649" cy="728528"/>
              </a:xfrm>
              <a:prstGeom prst="rect">
                <a:avLst/>
              </a:prstGeom>
              <a:grpFill/>
            </p:spPr>
          </p:pic>
          <p:sp>
            <p:nvSpPr>
              <p:cNvPr id="15" name="Rectangle 14"/>
              <p:cNvSpPr/>
              <p:nvPr/>
            </p:nvSpPr>
            <p:spPr>
              <a:xfrm>
                <a:off x="5890162" y="8070623"/>
                <a:ext cx="3908442"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78369" y="7750552"/>
                <a:ext cx="1192662" cy="898866"/>
              </a:xfrm>
              <a:prstGeom prst="rect">
                <a:avLst/>
              </a:prstGeom>
              <a:grpFill/>
            </p:spPr>
          </p:pic>
          <p:sp>
            <p:nvSpPr>
              <p:cNvPr id="17" name="Rectangle 16"/>
              <p:cNvSpPr/>
              <p:nvPr/>
            </p:nvSpPr>
            <p:spPr>
              <a:xfrm>
                <a:off x="10765253" y="8073182"/>
                <a:ext cx="2125903"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grpSp>
      <p:grpSp>
        <p:nvGrpSpPr>
          <p:cNvPr id="18" name="Group 17"/>
          <p:cNvGrpSpPr/>
          <p:nvPr/>
        </p:nvGrpSpPr>
        <p:grpSpPr>
          <a:xfrm>
            <a:off x="2346716" y="2056746"/>
            <a:ext cx="6616441" cy="1333646"/>
            <a:chOff x="699558" y="2523440"/>
            <a:chExt cx="10694559" cy="2311214"/>
          </a:xfrm>
          <a:noFill/>
        </p:grpSpPr>
        <p:sp>
          <p:nvSpPr>
            <p:cNvPr id="19" name="Rounded Rectangle 18"/>
            <p:cNvSpPr/>
            <p:nvPr/>
          </p:nvSpPr>
          <p:spPr>
            <a:xfrm>
              <a:off x="699558" y="2605080"/>
              <a:ext cx="10694559" cy="219334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425794" y="2743453"/>
              <a:ext cx="1485904" cy="2091201"/>
            </a:xfrm>
            <a:prstGeom prst="rect">
              <a:avLst/>
            </a:prstGeom>
            <a:grpFill/>
          </p:spPr>
        </p:pic>
        <p:pic>
          <p:nvPicPr>
            <p:cNvPr id="22" name="Picture 2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38329" y="3789054"/>
              <a:ext cx="870886" cy="656356"/>
            </a:xfrm>
            <a:prstGeom prst="rect">
              <a:avLst/>
            </a:prstGeom>
            <a:grpFill/>
          </p:spPr>
        </p:pic>
        <p:sp>
          <p:nvSpPr>
            <p:cNvPr id="23" name="Rectangle 22"/>
            <p:cNvSpPr/>
            <p:nvPr/>
          </p:nvSpPr>
          <p:spPr>
            <a:xfrm>
              <a:off x="2698776" y="3917177"/>
              <a:ext cx="740908" cy="400110"/>
            </a:xfrm>
            <a:prstGeom prst="rect">
              <a:avLst/>
            </a:prstGeom>
            <a:grp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n</a:t>
              </a:r>
              <a:r>
                <a:rPr lang="en-US" sz="2000" b="1" smtClean="0">
                  <a:ln w="0"/>
                  <a:solidFill>
                    <a:srgbClr val="0033CC"/>
                  </a:solidFill>
                  <a:latin typeface="Times New Roman" panose="02020603050405020304" pitchFamily="18" charset="0"/>
                  <a:cs typeface="Times New Roman" panose="02020603050405020304" pitchFamily="18" charset="0"/>
                </a:rPr>
                <a:t>hận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3728" y="2523440"/>
              <a:ext cx="2178685" cy="2274981"/>
            </a:xfrm>
            <a:prstGeom prst="rect">
              <a:avLst/>
            </a:prstGeom>
            <a:grpFill/>
          </p:spPr>
        </p:pic>
        <p:sp>
          <p:nvSpPr>
            <p:cNvPr id="25" name="Rectangle 24"/>
            <p:cNvSpPr/>
            <p:nvPr/>
          </p:nvSpPr>
          <p:spPr>
            <a:xfrm>
              <a:off x="7882042" y="3917177"/>
              <a:ext cx="894796"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nhưng</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76838" y="3113854"/>
              <a:ext cx="1862044" cy="1431666"/>
            </a:xfrm>
            <a:prstGeom prst="rect">
              <a:avLst/>
            </a:prstGeom>
            <a:grpFill/>
          </p:spPr>
        </p:pic>
        <p:pic>
          <p:nvPicPr>
            <p:cNvPr id="27" name="Picture 2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510509" y="3423692"/>
              <a:ext cx="1463269" cy="1377394"/>
            </a:xfrm>
            <a:prstGeom prst="rect">
              <a:avLst/>
            </a:prstGeom>
            <a:grpFill/>
          </p:spPr>
        </p:pic>
        <p:cxnSp>
          <p:nvCxnSpPr>
            <p:cNvPr id="28" name="Straight Connector 27"/>
            <p:cNvCxnSpPr/>
            <p:nvPr/>
          </p:nvCxnSpPr>
          <p:spPr>
            <a:xfrm>
              <a:off x="9300211" y="3680347"/>
              <a:ext cx="977653" cy="770300"/>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9313660" y="3635231"/>
              <a:ext cx="843513" cy="898423"/>
            </a:xfrm>
            <a:prstGeom prst="line">
              <a:avLst/>
            </a:prstGeom>
            <a:grpFill/>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2816908" y="4323575"/>
            <a:ext cx="8642585" cy="2113136"/>
            <a:chOff x="799182" y="-226413"/>
            <a:chExt cx="9870218" cy="2677286"/>
          </a:xfrm>
          <a:solidFill>
            <a:schemeClr val="bg1"/>
          </a:solidFill>
        </p:grpSpPr>
        <p:sp>
          <p:nvSpPr>
            <p:cNvPr id="45" name="Rounded Rectangle 44"/>
            <p:cNvSpPr/>
            <p:nvPr/>
          </p:nvSpPr>
          <p:spPr>
            <a:xfrm>
              <a:off x="1334471" y="-226413"/>
              <a:ext cx="9135267" cy="239485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99182" y="852050"/>
              <a:ext cx="1846259" cy="1093909"/>
            </a:xfrm>
            <a:prstGeom prst="rect">
              <a:avLst/>
            </a:prstGeom>
            <a:grpFill/>
          </p:spPr>
        </p:pic>
        <p:sp>
          <p:nvSpPr>
            <p:cNvPr id="47" name="Rectangle 46"/>
            <p:cNvSpPr/>
            <p:nvPr/>
          </p:nvSpPr>
          <p:spPr>
            <a:xfrm>
              <a:off x="2372510" y="1198949"/>
              <a:ext cx="72648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khen</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48" name="Picture 4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021235" y="635736"/>
              <a:ext cx="1136527" cy="1599503"/>
            </a:xfrm>
            <a:prstGeom prst="rect">
              <a:avLst/>
            </a:prstGeom>
            <a:grpFill/>
          </p:spPr>
        </p:pic>
        <p:sp>
          <p:nvSpPr>
            <p:cNvPr id="49" name="Rectangle 48"/>
            <p:cNvSpPr/>
            <p:nvPr/>
          </p:nvSpPr>
          <p:spPr>
            <a:xfrm>
              <a:off x="4208940" y="1631792"/>
              <a:ext cx="4397359"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trung thực, dũng cảm, truyền ngôi cho</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50" name="Picture 49"/>
            <p:cNvPicPr>
              <a:picLocks noChangeAspect="1"/>
            </p:cNvPicPr>
            <p:nvPr/>
          </p:nvPicPr>
          <p:blipFill rotWithShape="1">
            <a:blip r:embed="rId11">
              <a:extLst>
                <a:ext uri="{28A0092B-C50C-407E-A947-70E740481C1C}">
                  <a14:useLocalDpi xmlns:a14="http://schemas.microsoft.com/office/drawing/2010/main" val="0"/>
                </a:ext>
              </a:extLst>
            </a:blip>
            <a:srcRect l="15180" t="4153"/>
            <a:stretch/>
          </p:blipFill>
          <p:spPr>
            <a:xfrm>
              <a:off x="9031421" y="219359"/>
              <a:ext cx="1637979" cy="2231514"/>
            </a:xfrm>
            <a:prstGeom prst="rect">
              <a:avLst/>
            </a:prstGeom>
            <a:grpFill/>
          </p:spPr>
        </p:pic>
      </p:grpSp>
      <p:grpSp>
        <p:nvGrpSpPr>
          <p:cNvPr id="69" name="Group 68"/>
          <p:cNvGrpSpPr/>
          <p:nvPr/>
        </p:nvGrpSpPr>
        <p:grpSpPr>
          <a:xfrm>
            <a:off x="2703710" y="3037228"/>
            <a:ext cx="8775701" cy="2021085"/>
            <a:chOff x="1712421" y="6431533"/>
            <a:chExt cx="8775701" cy="2021085"/>
          </a:xfrm>
        </p:grpSpPr>
        <p:grpSp>
          <p:nvGrpSpPr>
            <p:cNvPr id="30" name="Group 29"/>
            <p:cNvGrpSpPr/>
            <p:nvPr/>
          </p:nvGrpSpPr>
          <p:grpSpPr>
            <a:xfrm>
              <a:off x="1712421" y="6431533"/>
              <a:ext cx="8775701" cy="2021085"/>
              <a:chOff x="1429080" y="1388278"/>
              <a:chExt cx="8775701" cy="2021085"/>
            </a:xfrm>
            <a:noFill/>
          </p:grpSpPr>
          <p:sp>
            <p:nvSpPr>
              <p:cNvPr id="33" name="Rounded Rectangle 32"/>
              <p:cNvSpPr/>
              <p:nvPr/>
            </p:nvSpPr>
            <p:spPr>
              <a:xfrm>
                <a:off x="1429080" y="1388278"/>
                <a:ext cx="8775701" cy="2021085"/>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588906" y="1995751"/>
                <a:ext cx="891123" cy="1254130"/>
                <a:chOff x="5826810" y="1884322"/>
                <a:chExt cx="3037302" cy="4274572"/>
              </a:xfrm>
              <a:grpFill/>
            </p:grpSpPr>
            <p:pic>
              <p:nvPicPr>
                <p:cNvPr id="41" name="Picture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826810" y="1884322"/>
                  <a:ext cx="3037302" cy="4274572"/>
                </a:xfrm>
                <a:prstGeom prst="rect">
                  <a:avLst/>
                </a:prstGeom>
                <a:grpFill/>
              </p:spPr>
            </p:pic>
            <p:sp>
              <p:nvSpPr>
                <p:cNvPr id="42" name="Rectangle 41"/>
                <p:cNvSpPr/>
                <p:nvPr/>
              </p:nvSpPr>
              <p:spPr>
                <a:xfrm>
                  <a:off x="7047098" y="3760310"/>
                  <a:ext cx="696401" cy="23541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2314540" y="2713728"/>
                <a:ext cx="2316661"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dám tâu sự thật với</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7" name="Picture 3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5312" y="1872846"/>
                <a:ext cx="1801618" cy="1067457"/>
              </a:xfrm>
              <a:prstGeom prst="rect">
                <a:avLst/>
              </a:prstGeom>
              <a:grpFill/>
            </p:spPr>
          </p:pic>
          <p:sp>
            <p:nvSpPr>
              <p:cNvPr id="38" name="Rectangle 37"/>
              <p:cNvSpPr/>
              <p:nvPr/>
            </p:nvSpPr>
            <p:spPr>
              <a:xfrm>
                <a:off x="5446629" y="2620940"/>
                <a:ext cx="1111202"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trước sự</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497970" y="2328056"/>
                <a:ext cx="719463" cy="719463"/>
              </a:xfrm>
              <a:prstGeom prst="rect">
                <a:avLst/>
              </a:prstGeom>
              <a:grpFill/>
            </p:spPr>
          </p:pic>
          <p:sp>
            <p:nvSpPr>
              <p:cNvPr id="40" name="Rectangle 39"/>
              <p:cNvSpPr/>
              <p:nvPr/>
            </p:nvSpPr>
            <p:spPr>
              <a:xfrm>
                <a:off x="7145648" y="2651702"/>
                <a:ext cx="1811714" cy="400110"/>
              </a:xfrm>
              <a:prstGeom prst="rect">
                <a:avLst/>
              </a:prstGeom>
              <a:grp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của mọi người.</a:t>
                </a:r>
                <a:endParaRPr lang="en-US" sz="2000" b="1">
                  <a:ln w="0"/>
                  <a:solidFill>
                    <a:srgbClr val="0033CC"/>
                  </a:solidFill>
                  <a:latin typeface="Times New Roman" panose="02020603050405020304" pitchFamily="18" charset="0"/>
                  <a:cs typeface="Times New Roman" panose="02020603050405020304" pitchFamily="18" charset="0"/>
                </a:endParaRPr>
              </a:p>
            </p:txBody>
          </p:sp>
        </p:grpSp>
        <p:sp>
          <p:nvSpPr>
            <p:cNvPr id="54" name="Rectangle 53"/>
            <p:cNvSpPr/>
            <p:nvPr/>
          </p:nvSpPr>
          <p:spPr>
            <a:xfrm>
              <a:off x="2262665" y="7592279"/>
              <a:ext cx="154960" cy="78738"/>
            </a:xfrm>
            <a:prstGeom prst="rect">
              <a:avLst/>
            </a:prstGeom>
            <a:solidFill>
              <a:srgbClr val="EECF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c 67"/>
            <p:cNvSpPr/>
            <p:nvPr/>
          </p:nvSpPr>
          <p:spPr>
            <a:xfrm rot="19191624">
              <a:off x="2256791" y="7627161"/>
              <a:ext cx="151276" cy="111232"/>
            </a:xfrm>
            <a:prstGeom prst="arc">
              <a:avLst/>
            </a:prstGeom>
            <a:noFill/>
            <a:ln w="28575">
              <a:solidFill>
                <a:srgbClr val="79455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Rectangle 70"/>
          <p:cNvSpPr/>
          <p:nvPr/>
        </p:nvSpPr>
        <p:spPr>
          <a:xfrm>
            <a:off x="435683" y="687134"/>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 (Đoạn 1)</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2" name="Rectangle 71"/>
          <p:cNvSpPr/>
          <p:nvPr/>
        </p:nvSpPr>
        <p:spPr>
          <a:xfrm>
            <a:off x="435683" y="267435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2 (Đoạn 2)</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3" name="Rectangle 72"/>
          <p:cNvSpPr/>
          <p:nvPr/>
        </p:nvSpPr>
        <p:spPr>
          <a:xfrm>
            <a:off x="487563" y="4296895"/>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3 (Đoạn 3)</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4" name="Rectangle 73"/>
          <p:cNvSpPr/>
          <p:nvPr/>
        </p:nvSpPr>
        <p:spPr>
          <a:xfrm>
            <a:off x="484107" y="5547630"/>
            <a:ext cx="2175596" cy="400110"/>
          </a:xfrm>
          <a:prstGeom prst="rect">
            <a:avLst/>
          </a:prstGeom>
          <a:noFill/>
        </p:spPr>
        <p:txBody>
          <a:bodyPr wrap="none" lIns="91440" tIns="45720" rIns="91440" bIns="45720">
            <a:spAutoFit/>
          </a:bodyPr>
          <a:lstStyle/>
          <a:p>
            <a:pPr algn="ctr"/>
            <a:r>
              <a:rPr lang="en-US" sz="2000" b="1" cap="none" spc="0" smtClean="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4 (Đoạn 4)</a:t>
            </a:r>
            <a:endParaRPr lang="en-US" sz="2000" b="1" cap="none" spc="0">
              <a:ln w="0"/>
              <a:solidFill>
                <a:srgbClr val="FF33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7130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iterate type="wd">
                                    <p:tmPct val="10000"/>
                                  </p:iterate>
                                  <p:childTnLst>
                                    <p:set>
                                      <p:cBhvr>
                                        <p:cTn id="17" dur="1" fill="hold">
                                          <p:stCondLst>
                                            <p:cond delay="0"/>
                                          </p:stCondLst>
                                        </p:cTn>
                                        <p:tgtEl>
                                          <p:spTgt spid="71"/>
                                        </p:tgtEl>
                                        <p:attrNameLst>
                                          <p:attrName>style.visibility</p:attrName>
                                        </p:attrNameLst>
                                      </p:cBhvr>
                                      <p:to>
                                        <p:strVal val="visible"/>
                                      </p:to>
                                    </p:set>
                                    <p:animEffect transition="in" filter="fade">
                                      <p:cBhvr>
                                        <p:cTn id="18" dur="500"/>
                                        <p:tgtEl>
                                          <p:spTgt spid="71"/>
                                        </p:tgtEl>
                                      </p:cBhvr>
                                    </p:animEffect>
                                    <p:anim calcmode="lin" valueType="num">
                                      <p:cBhvr>
                                        <p:cTn id="19" dur="500" fill="hold"/>
                                        <p:tgtEl>
                                          <p:spTgt spid="71"/>
                                        </p:tgtEl>
                                        <p:attrNameLst>
                                          <p:attrName>ppt_x</p:attrName>
                                        </p:attrNameLst>
                                      </p:cBhvr>
                                      <p:tavLst>
                                        <p:tav tm="0">
                                          <p:val>
                                            <p:strVal val="#ppt_x"/>
                                          </p:val>
                                        </p:tav>
                                        <p:tav tm="100000">
                                          <p:val>
                                            <p:strVal val="#ppt_x"/>
                                          </p:val>
                                        </p:tav>
                                      </p:tavLst>
                                    </p:anim>
                                    <p:anim calcmode="lin" valueType="num">
                                      <p:cBhvr>
                                        <p:cTn id="20" dur="500" fill="hold"/>
                                        <p:tgtEl>
                                          <p:spTgt spid="71"/>
                                        </p:tgtEl>
                                        <p:attrNameLst>
                                          <p:attrName>ppt_y</p:attrName>
                                        </p:attrNameLst>
                                      </p:cBhvr>
                                      <p:tavLst>
                                        <p:tav tm="0">
                                          <p:val>
                                            <p:strVal val="#ppt_y+.1"/>
                                          </p:val>
                                        </p:tav>
                                        <p:tav tm="100000">
                                          <p:val>
                                            <p:strVal val="#ppt_y"/>
                                          </p:val>
                                        </p:tav>
                                      </p:tavLst>
                                    </p:anim>
                                  </p:childTnLst>
                                </p:cTn>
                              </p:par>
                            </p:childTnLst>
                          </p:cTn>
                        </p:par>
                        <p:par>
                          <p:cTn id="21" fill="hold">
                            <p:stCondLst>
                              <p:cond delay="800"/>
                            </p:stCondLst>
                            <p:childTnLst>
                              <p:par>
                                <p:cTn id="22" presetID="42" presetClass="entr" presetSubtype="0" fill="hold" nodeType="afterEffect">
                                  <p:stCondLst>
                                    <p:cond delay="0"/>
                                  </p:stCondLst>
                                  <p:iterate type="wd">
                                    <p:tmPct val="10000"/>
                                  </p:iterate>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iterate type="wd">
                                    <p:tmPct val="10000"/>
                                  </p:iterate>
                                  <p:childTnLst>
                                    <p:set>
                                      <p:cBhvr>
                                        <p:cTn id="30" dur="1" fill="hold">
                                          <p:stCondLst>
                                            <p:cond delay="0"/>
                                          </p:stCondLst>
                                        </p:cTn>
                                        <p:tgtEl>
                                          <p:spTgt spid="72"/>
                                        </p:tgtEl>
                                        <p:attrNameLst>
                                          <p:attrName>style.visibility</p:attrName>
                                        </p:attrNameLst>
                                      </p:cBhvr>
                                      <p:to>
                                        <p:strVal val="visible"/>
                                      </p:to>
                                    </p:set>
                                    <p:animEffect transition="in" filter="strips(downLeft)">
                                      <p:cBhvr>
                                        <p:cTn id="31" dur="500"/>
                                        <p:tgtEl>
                                          <p:spTgt spid="72"/>
                                        </p:tgtEl>
                                      </p:cBhvr>
                                    </p:animEffect>
                                  </p:childTnLst>
                                </p:cTn>
                              </p:par>
                            </p:childTnLst>
                          </p:cTn>
                        </p:par>
                        <p:par>
                          <p:cTn id="32" fill="hold">
                            <p:stCondLst>
                              <p:cond delay="800"/>
                            </p:stCondLst>
                            <p:childTnLst>
                              <p:par>
                                <p:cTn id="33" presetID="18" presetClass="entr" presetSubtype="12" fill="hold" nodeType="afterEffect">
                                  <p:stCondLst>
                                    <p:cond delay="0"/>
                                  </p:stCondLst>
                                  <p:iterate type="wd">
                                    <p:tmPct val="10000"/>
                                  </p:iterate>
                                  <p:childTnLst>
                                    <p:set>
                                      <p:cBhvr>
                                        <p:cTn id="34" dur="1" fill="hold">
                                          <p:stCondLst>
                                            <p:cond delay="0"/>
                                          </p:stCondLst>
                                        </p:cTn>
                                        <p:tgtEl>
                                          <p:spTgt spid="18"/>
                                        </p:tgtEl>
                                        <p:attrNameLst>
                                          <p:attrName>style.visibility</p:attrName>
                                        </p:attrNameLst>
                                      </p:cBhvr>
                                      <p:to>
                                        <p:strVal val="visible"/>
                                      </p:to>
                                    </p:set>
                                    <p:animEffect transition="in" filter="strips(down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iterate type="wd">
                                    <p:tmPct val="10000"/>
                                  </p:iterate>
                                  <p:childTnLst>
                                    <p:set>
                                      <p:cBhvr>
                                        <p:cTn id="39" dur="1" fill="hold">
                                          <p:stCondLst>
                                            <p:cond delay="0"/>
                                          </p:stCondLst>
                                        </p:cTn>
                                        <p:tgtEl>
                                          <p:spTgt spid="73"/>
                                        </p:tgtEl>
                                        <p:attrNameLst>
                                          <p:attrName>style.visibility</p:attrName>
                                        </p:attrNameLst>
                                      </p:cBhvr>
                                      <p:to>
                                        <p:strVal val="visible"/>
                                      </p:to>
                                    </p:set>
                                    <p:anim calcmode="lin" valueType="num">
                                      <p:cBhvr additive="base">
                                        <p:cTn id="40" dur="500" fill="hold"/>
                                        <p:tgtEl>
                                          <p:spTgt spid="73"/>
                                        </p:tgtEl>
                                        <p:attrNameLst>
                                          <p:attrName>ppt_x</p:attrName>
                                        </p:attrNameLst>
                                      </p:cBhvr>
                                      <p:tavLst>
                                        <p:tav tm="0">
                                          <p:val>
                                            <p:strVal val="#ppt_x"/>
                                          </p:val>
                                        </p:tav>
                                        <p:tav tm="100000">
                                          <p:val>
                                            <p:strVal val="#ppt_x"/>
                                          </p:val>
                                        </p:tav>
                                      </p:tavLst>
                                    </p:anim>
                                    <p:anim calcmode="lin" valueType="num">
                                      <p:cBhvr additive="base">
                                        <p:cTn id="41" dur="500" fill="hold"/>
                                        <p:tgtEl>
                                          <p:spTgt spid="73"/>
                                        </p:tgtEl>
                                        <p:attrNameLst>
                                          <p:attrName>ppt_y</p:attrName>
                                        </p:attrNameLst>
                                      </p:cBhvr>
                                      <p:tavLst>
                                        <p:tav tm="0">
                                          <p:val>
                                            <p:strVal val="1+#ppt_h/2"/>
                                          </p:val>
                                        </p:tav>
                                        <p:tav tm="100000">
                                          <p:val>
                                            <p:strVal val="#ppt_y"/>
                                          </p:val>
                                        </p:tav>
                                      </p:tavLst>
                                    </p:anim>
                                  </p:childTnLst>
                                </p:cTn>
                              </p:par>
                            </p:childTnLst>
                          </p:cTn>
                        </p:par>
                        <p:par>
                          <p:cTn id="42" fill="hold">
                            <p:stCondLst>
                              <p:cond delay="800"/>
                            </p:stCondLst>
                            <p:childTnLst>
                              <p:par>
                                <p:cTn id="43" presetID="2" presetClass="entr" presetSubtype="4" fill="hold" nodeType="afterEffect">
                                  <p:stCondLst>
                                    <p:cond delay="0"/>
                                  </p:stCondLst>
                                  <p:iterate type="wd">
                                    <p:tmPct val="10000"/>
                                  </p:iterate>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ppt_x"/>
                                          </p:val>
                                        </p:tav>
                                        <p:tav tm="100000">
                                          <p:val>
                                            <p:strVal val="#ppt_x"/>
                                          </p:val>
                                        </p:tav>
                                      </p:tavLst>
                                    </p:anim>
                                    <p:anim calcmode="lin" valueType="num">
                                      <p:cBhvr additive="base">
                                        <p:cTn id="4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iterate type="wd">
                                    <p:tmPct val="10000"/>
                                  </p:iterate>
                                  <p:childTnLst>
                                    <p:set>
                                      <p:cBhvr>
                                        <p:cTn id="50" dur="1" fill="hold">
                                          <p:stCondLst>
                                            <p:cond delay="0"/>
                                          </p:stCondLst>
                                        </p:cTn>
                                        <p:tgtEl>
                                          <p:spTgt spid="74"/>
                                        </p:tgtEl>
                                        <p:attrNameLst>
                                          <p:attrName>style.visibility</p:attrName>
                                        </p:attrNameLst>
                                      </p:cBhvr>
                                      <p:to>
                                        <p:strVal val="visible"/>
                                      </p:to>
                                    </p:set>
                                    <p:animEffect transition="in" filter="fade">
                                      <p:cBhvr>
                                        <p:cTn id="51" dur="500"/>
                                        <p:tgtEl>
                                          <p:spTgt spid="74"/>
                                        </p:tgtEl>
                                      </p:cBhvr>
                                    </p:animEffect>
                                    <p:anim calcmode="lin" valueType="num">
                                      <p:cBhvr>
                                        <p:cTn id="52" dur="500" fill="hold"/>
                                        <p:tgtEl>
                                          <p:spTgt spid="74"/>
                                        </p:tgtEl>
                                        <p:attrNameLst>
                                          <p:attrName>ppt_x</p:attrName>
                                        </p:attrNameLst>
                                      </p:cBhvr>
                                      <p:tavLst>
                                        <p:tav tm="0">
                                          <p:val>
                                            <p:strVal val="#ppt_x"/>
                                          </p:val>
                                        </p:tav>
                                        <p:tav tm="100000">
                                          <p:val>
                                            <p:strVal val="#ppt_x"/>
                                          </p:val>
                                        </p:tav>
                                      </p:tavLst>
                                    </p:anim>
                                    <p:anim calcmode="lin" valueType="num">
                                      <p:cBhvr>
                                        <p:cTn id="53" dur="500" fill="hold"/>
                                        <p:tgtEl>
                                          <p:spTgt spid="74"/>
                                        </p:tgtEl>
                                        <p:attrNameLst>
                                          <p:attrName>ppt_y</p:attrName>
                                        </p:attrNameLst>
                                      </p:cBhvr>
                                      <p:tavLst>
                                        <p:tav tm="0">
                                          <p:val>
                                            <p:strVal val="#ppt_y+.1"/>
                                          </p:val>
                                        </p:tav>
                                        <p:tav tm="100000">
                                          <p:val>
                                            <p:strVal val="#ppt_y"/>
                                          </p:val>
                                        </p:tav>
                                      </p:tavLst>
                                    </p:anim>
                                  </p:childTnLst>
                                </p:cTn>
                              </p:par>
                            </p:childTnLst>
                          </p:cTn>
                        </p:par>
                        <p:par>
                          <p:cTn id="54" fill="hold">
                            <p:stCondLst>
                              <p:cond delay="800"/>
                            </p:stCondLst>
                            <p:childTnLst>
                              <p:par>
                                <p:cTn id="55" presetID="42" presetClass="entr" presetSubtype="0" fill="hold" nodeType="afterEffect">
                                  <p:stCondLst>
                                    <p:cond delay="0"/>
                                  </p:stCondLst>
                                  <p:iterate type="wd">
                                    <p:tmPct val="10000"/>
                                  </p:iterate>
                                  <p:childTnLst>
                                    <p:set>
                                      <p:cBhvr>
                                        <p:cTn id="56" dur="1" fill="hold">
                                          <p:stCondLst>
                                            <p:cond delay="0"/>
                                          </p:stCondLst>
                                        </p:cTn>
                                        <p:tgtEl>
                                          <p:spTgt spid="44"/>
                                        </p:tgtEl>
                                        <p:attrNameLst>
                                          <p:attrName>style.visibility</p:attrName>
                                        </p:attrNameLst>
                                      </p:cBhvr>
                                      <p:to>
                                        <p:strVal val="visible"/>
                                      </p:to>
                                    </p:set>
                                    <p:animEffect transition="in" filter="fade">
                                      <p:cBhvr>
                                        <p:cTn id="57" dur="500"/>
                                        <p:tgtEl>
                                          <p:spTgt spid="44"/>
                                        </p:tgtEl>
                                      </p:cBhvr>
                                    </p:animEffect>
                                    <p:anim calcmode="lin" valueType="num">
                                      <p:cBhvr>
                                        <p:cTn id="58" dur="500" fill="hold"/>
                                        <p:tgtEl>
                                          <p:spTgt spid="44"/>
                                        </p:tgtEl>
                                        <p:attrNameLst>
                                          <p:attrName>ppt_x</p:attrName>
                                        </p:attrNameLst>
                                      </p:cBhvr>
                                      <p:tavLst>
                                        <p:tav tm="0">
                                          <p:val>
                                            <p:strVal val="#ppt_x"/>
                                          </p:val>
                                        </p:tav>
                                        <p:tav tm="100000">
                                          <p:val>
                                            <p:strVal val="#ppt_x"/>
                                          </p:val>
                                        </p:tav>
                                      </p:tavLst>
                                    </p:anim>
                                    <p:anim calcmode="lin" valueType="num">
                                      <p:cBhvr>
                                        <p:cTn id="5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1" grpId="0"/>
      <p:bldP spid="72" grpId="0"/>
      <p:bldP spid="73" grpId="0"/>
      <p:bldP spid="7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7F0F3330-49CA-4BA8-8BA0-9D1E6EDD02FA}"/>
              </a:ext>
            </a:extLst>
          </p:cNvPr>
          <p:cNvSpPr/>
          <p:nvPr/>
        </p:nvSpPr>
        <p:spPr>
          <a:xfrm>
            <a:off x="3342630" y="371155"/>
            <a:ext cx="8545866" cy="5540721"/>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文本框 4">
            <a:extLst>
              <a:ext uri="{FF2B5EF4-FFF2-40B4-BE49-F238E27FC236}">
                <a16:creationId xmlns:a16="http://schemas.microsoft.com/office/drawing/2014/main" id="{414B1BD1-3C71-4EE7-A9F7-F5B8EEF6BCEF}"/>
              </a:ext>
            </a:extLst>
          </p:cNvPr>
          <p:cNvSpPr txBox="1"/>
          <p:nvPr/>
        </p:nvSpPr>
        <p:spPr>
          <a:xfrm>
            <a:off x="3579317" y="851873"/>
            <a:ext cx="8141153" cy="661207"/>
          </a:xfrm>
          <a:prstGeom prst="rect">
            <a:avLst/>
          </a:prstGeom>
          <a:noFill/>
        </p:spPr>
        <p:txBody>
          <a:bodyPr wrap="square" rtlCol="0">
            <a:spAutoFit/>
          </a:bodyPr>
          <a:lstStyle/>
          <a:p>
            <a:pPr>
              <a:lnSpc>
                <a:spcPct val="150000"/>
              </a:lnSpc>
            </a:pPr>
            <a:r>
              <a:rPr lang="en-US"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 Mỗi đoạn văn trong bài văn kể chuyện kể điều gì? </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6" name="图片 5">
            <a:extLst>
              <a:ext uri="{FF2B5EF4-FFF2-40B4-BE49-F238E27FC236}">
                <a16:creationId xmlns:a16="http://schemas.microsoft.com/office/drawing/2014/main" id="{4E417E65-53DD-47CF-B212-9436C7C612F4}"/>
              </a:ext>
            </a:extLst>
          </p:cNvPr>
          <p:cNvPicPr>
            <a:picLocks noChangeAspect="1"/>
          </p:cNvPicPr>
          <p:nvPr/>
        </p:nvPicPr>
        <p:blipFill>
          <a:blip r:embed="rId3"/>
          <a:stretch>
            <a:fillRect/>
          </a:stretch>
        </p:blipFill>
        <p:spPr>
          <a:xfrm>
            <a:off x="10455649" y="5132453"/>
            <a:ext cx="1736351" cy="1725547"/>
          </a:xfrm>
          <a:prstGeom prst="rect">
            <a:avLst/>
          </a:prstGeom>
        </p:spPr>
      </p:pic>
      <p:grpSp>
        <p:nvGrpSpPr>
          <p:cNvPr id="8" name="组合 6">
            <a:extLst>
              <a:ext uri="{FF2B5EF4-FFF2-40B4-BE49-F238E27FC236}">
                <a16:creationId xmlns:a16="http://schemas.microsoft.com/office/drawing/2014/main" id="{5A24A72E-FDF8-4C0B-8EF3-0DF89B882DA6}"/>
              </a:ext>
            </a:extLst>
          </p:cNvPr>
          <p:cNvGrpSpPr/>
          <p:nvPr/>
        </p:nvGrpSpPr>
        <p:grpSpPr>
          <a:xfrm>
            <a:off x="-41831" y="3127081"/>
            <a:ext cx="4509940" cy="3610109"/>
            <a:chOff x="314021" y="1884134"/>
            <a:chExt cx="4509940" cy="3610109"/>
          </a:xfrm>
        </p:grpSpPr>
        <p:pic>
          <p:nvPicPr>
            <p:cNvPr id="9" name="Picture 3" descr="E:\丫头\png\小人\卡通类素材\l;'.png">
              <a:extLst>
                <a:ext uri="{FF2B5EF4-FFF2-40B4-BE49-F238E27FC236}">
                  <a16:creationId xmlns:a16="http://schemas.microsoft.com/office/drawing/2014/main" id="{496FADA3-8A7C-49AA-AE46-4200E468F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372459">
              <a:off x="314021" y="1884134"/>
              <a:ext cx="4509940" cy="3610109"/>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2">
              <a:extLst>
                <a:ext uri="{FF2B5EF4-FFF2-40B4-BE49-F238E27FC236}">
                  <a16:creationId xmlns:a16="http://schemas.microsoft.com/office/drawing/2014/main" id="{1B2D0ECB-A699-4CFB-8B1B-0466B32E286B}"/>
                </a:ext>
              </a:extLst>
            </p:cNvPr>
            <p:cNvSpPr txBox="1"/>
            <p:nvPr/>
          </p:nvSpPr>
          <p:spPr>
            <a:xfrm>
              <a:off x="1253075" y="3335245"/>
              <a:ext cx="2445407" cy="707886"/>
            </a:xfrm>
            <a:prstGeom prst="rect">
              <a:avLst/>
            </a:prstGeom>
            <a:noFill/>
          </p:spPr>
          <p:txBody>
            <a:bodyPr wrap="square" rtlCol="0">
              <a:spAutoFit/>
            </a:bodyPr>
            <a:lstStyle/>
            <a:p>
              <a:pPr algn="l"/>
              <a:r>
                <a:rPr lang="en-US" altLang="zh-CN" sz="4000" b="1" smtClean="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Nhận xét:</a:t>
              </a:r>
              <a:endParaRPr lang="zh-CN" altLang="en-US" sz="4000" b="1" dirty="0">
                <a:solidFill>
                  <a:srgbClr val="E1911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sp>
        <p:nvSpPr>
          <p:cNvPr id="11" name="文本框 4">
            <a:extLst>
              <a:ext uri="{FF2B5EF4-FFF2-40B4-BE49-F238E27FC236}">
                <a16:creationId xmlns:a16="http://schemas.microsoft.com/office/drawing/2014/main" id="{414B1BD1-3C71-4EE7-A9F7-F5B8EEF6BCEF}"/>
              </a:ext>
            </a:extLst>
          </p:cNvPr>
          <p:cNvSpPr txBox="1"/>
          <p:nvPr/>
        </p:nvSpPr>
        <p:spPr>
          <a:xfrm>
            <a:off x="4305032" y="4002825"/>
            <a:ext cx="7677149" cy="661207"/>
          </a:xfrm>
          <a:prstGeom prst="rect">
            <a:avLst/>
          </a:prstGeom>
          <a:noFill/>
        </p:spPr>
        <p:txBody>
          <a:bodyPr wrap="square" rtlCol="0">
            <a:spAutoFit/>
          </a:bodyPr>
          <a:lstStyle/>
          <a:p>
            <a:pPr>
              <a:lnSpc>
                <a:spcPct val="150000"/>
              </a:lnSpc>
            </a:pP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a:t>
            </a:r>
            <a:r>
              <a:rPr lang="vi-VN" altLang="zh-CN" sz="2800" b="1">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Đoạn văn được nhận ra nhờ dấu hiệu </a:t>
            </a:r>
            <a:r>
              <a:rPr lang="vi-VN" altLang="zh-CN" sz="2800" b="1" smtClean="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nào?</a:t>
            </a:r>
            <a:endParaRPr lang="en-US" altLang="zh-CN" sz="2800" b="1" dirty="0">
              <a:solidFill>
                <a:srgbClr val="077246"/>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 name="文本框 4">
            <a:extLst>
              <a:ext uri="{FF2B5EF4-FFF2-40B4-BE49-F238E27FC236}">
                <a16:creationId xmlns:a16="http://schemas.microsoft.com/office/drawing/2014/main" id="{414B1BD1-3C71-4EE7-A9F7-F5B8EEF6BCEF}"/>
              </a:ext>
            </a:extLst>
          </p:cNvPr>
          <p:cNvSpPr txBox="1"/>
          <p:nvPr/>
        </p:nvSpPr>
        <p:spPr>
          <a:xfrm>
            <a:off x="4305032" y="1534242"/>
            <a:ext cx="6951434" cy="2031325"/>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Mỗi đoạn văn trong bài văn kể chuyện kể một sự việc trong một chuỗi sự việc làm nòng cốt cho diễn biến của truyện.</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3" name="文本框 4">
            <a:extLst>
              <a:ext uri="{FF2B5EF4-FFF2-40B4-BE49-F238E27FC236}">
                <a16:creationId xmlns:a16="http://schemas.microsoft.com/office/drawing/2014/main" id="{414B1BD1-3C71-4EE7-A9F7-F5B8EEF6BCEF}"/>
              </a:ext>
            </a:extLst>
          </p:cNvPr>
          <p:cNvSpPr txBox="1"/>
          <p:nvPr/>
        </p:nvSpPr>
        <p:spPr>
          <a:xfrm>
            <a:off x="4667889" y="4642926"/>
            <a:ext cx="6951434" cy="661207"/>
          </a:xfrm>
          <a:prstGeom prst="rect">
            <a:avLst/>
          </a:prstGeom>
          <a:noFill/>
        </p:spPr>
        <p:txBody>
          <a:bodyPr wrap="square" rtlCol="0">
            <a:spAutoFit/>
          </a:bodyPr>
          <a:lstStyle/>
          <a:p>
            <a:pPr algn="just">
              <a:lnSpc>
                <a:spcPct val="150000"/>
              </a:lnSpc>
            </a:pPr>
            <a:r>
              <a:rPr lang="en-US" altLang="zh-CN" sz="2800" b="1" smtClean="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Hết một đoạn văn, chấm xuống dòng.</a:t>
            </a:r>
            <a:endParaRPr lang="en-US" altLang="zh-CN" sz="2800" b="1" dirty="0">
              <a:solidFill>
                <a:srgbClr val="C33205"/>
              </a:solidFill>
              <a:effectLst>
                <a:glow rad="139700">
                  <a:schemeClr val="accent4">
                    <a:satMod val="175000"/>
                    <a:alpha val="40000"/>
                  </a:schemeClr>
                </a:glow>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40328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par>
                                <p:cTn id="8" presetID="42" presetClass="entr" presetSubtype="0" fill="hold" nodeType="withEffect">
                                  <p:stCondLst>
                                    <p:cond delay="0"/>
                                  </p:stCondLst>
                                  <p:iterate type="wd">
                                    <p:tmPct val="10000"/>
                                  </p:iterate>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anim calcmode="lin" valueType="num">
                                      <p:cBhvr>
                                        <p:cTn id="11" dur="500" fill="hold"/>
                                        <p:tgtEl>
                                          <p:spTgt spid="6"/>
                                        </p:tgtEl>
                                        <p:attrNameLst>
                                          <p:attrName>ppt_x</p:attrName>
                                        </p:attrNameLst>
                                      </p:cBhvr>
                                      <p:tavLst>
                                        <p:tav tm="0">
                                          <p:val>
                                            <p:strVal val="#ppt_x"/>
                                          </p:val>
                                        </p:tav>
                                        <p:tav tm="100000">
                                          <p:val>
                                            <p:strVal val="#ppt_x"/>
                                          </p:val>
                                        </p:tav>
                                      </p:tavLst>
                                    </p:anim>
                                    <p:anim calcmode="lin" valueType="num">
                                      <p:cBhvr>
                                        <p:cTn id="12" dur="5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2" presetClass="entr" presetSubtype="0" fill="hold" nodeType="afterEffect">
                                  <p:stCondLst>
                                    <p:cond delay="0"/>
                                  </p:stCondLst>
                                  <p:iterate type="wd">
                                    <p:tmPct val="10000"/>
                                  </p:iterate>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22" presetClass="entr" presetSubtype="8" fill="hold" grpId="0" nodeType="after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38" y="596753"/>
            <a:ext cx="10879247" cy="6020352"/>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02FBDFC-CEE2-4A48-8D48-D9F9AAB64F0D}"/>
              </a:ext>
            </a:extLst>
          </p:cNvPr>
          <p:cNvSpPr txBox="1"/>
          <p:nvPr/>
        </p:nvSpPr>
        <p:spPr>
          <a:xfrm>
            <a:off x="4254362" y="596753"/>
            <a:ext cx="4730819" cy="1323439"/>
          </a:xfrm>
          <a:prstGeom prst="rect">
            <a:avLst/>
          </a:prstGeom>
          <a:noFill/>
        </p:spPr>
        <p:txBody>
          <a:bodyPr wrap="square" rtlCol="0">
            <a:spAutoFit/>
          </a:bodyPr>
          <a:lstStyle/>
          <a:p>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Ghi</a:t>
            </a:r>
            <a:r>
              <a:rPr lang="en-US" altLang="zh-CN" sz="80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 </a:t>
            </a:r>
            <a:r>
              <a:rPr lang="en-US" altLang="zh-CN" sz="80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nhớ</a:t>
            </a:r>
            <a:endParaRPr lang="zh-CN" altLang="en-US" sz="80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538515" y="2449278"/>
            <a:ext cx="9027886" cy="3493264"/>
          </a:xfrm>
          <a:prstGeom prst="rect">
            <a:avLst/>
          </a:prstGeom>
          <a:noFill/>
        </p:spPr>
        <p:txBody>
          <a:bodyPr wrap="square" rtlCol="0">
            <a:spAutoFit/>
          </a:bodyPr>
          <a:lstStyle/>
          <a:p>
            <a:pPr algn="just">
              <a:lnSpc>
                <a:spcPct val="150000"/>
              </a:lnSpc>
              <a:spcAft>
                <a:spcPts val="600"/>
              </a:spcAft>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1. Một câu chuyện có thể gồm nhiều sự việc. Mỗi sự việc được kể thành một đoạn văn.</a:t>
            </a:r>
          </a:p>
          <a:p>
            <a:pPr algn="just">
              <a:lnSpc>
                <a:spcPct val="150000"/>
              </a:lnSpc>
            </a:pPr>
            <a:r>
              <a:rPr lang="vi-VN" sz="3600" b="1">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rPr>
              <a:t>2. Khi viết hết một đoạn văn, cần chấm xuống dòng.</a:t>
            </a:r>
            <a:endParaRPr lang="zh-CN" altLang="en-US" sz="3600" b="1" dirty="0">
              <a:solidFill>
                <a:srgbClr val="4A7276"/>
              </a:solidFill>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2579383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37" presetClass="entr" presetSubtype="0" fill="hold" grpId="0" nodeType="withEffect">
                                  <p:stCondLst>
                                    <p:cond delay="0"/>
                                  </p:stCondLst>
                                  <p:iterate type="lt">
                                    <p:tmPct val="1000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450" decel="100000" fill="hold"/>
                                        <p:tgtEl>
                                          <p:spTgt spid="8"/>
                                        </p:tgtEl>
                                        <p:attrNameLst>
                                          <p:attrName>ppt_y</p:attrName>
                                        </p:attrNameLst>
                                      </p:cBhvr>
                                      <p:tavLst>
                                        <p:tav tm="0">
                                          <p:val>
                                            <p:strVal val="#ppt_y+1"/>
                                          </p:val>
                                        </p:tav>
                                        <p:tav tm="100000">
                                          <p:val>
                                            <p:strVal val="#ppt_y-.03"/>
                                          </p:val>
                                        </p:tav>
                                      </p:tavLst>
                                    </p:anim>
                                    <p:anim calcmode="lin" valueType="num">
                                      <p:cBhvr>
                                        <p:cTn id="14" dur="50" accel="100000" fill="hold">
                                          <p:stCondLst>
                                            <p:cond delay="45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strVal val="#ppt_w*0.70"/>
                                          </p:val>
                                        </p:tav>
                                        <p:tav tm="100000">
                                          <p:val>
                                            <p:strVal val="#ppt_w"/>
                                          </p:val>
                                        </p:tav>
                                      </p:tavLst>
                                    </p:anim>
                                    <p:anim calcmode="lin" valueType="num">
                                      <p:cBhvr>
                                        <p:cTn id="20" dur="500" fill="hold"/>
                                        <p:tgtEl>
                                          <p:spTgt spid="9"/>
                                        </p:tgtEl>
                                        <p:attrNameLst>
                                          <p:attrName>ppt_h</p:attrName>
                                        </p:attrNameLst>
                                      </p:cBhvr>
                                      <p:tavLst>
                                        <p:tav tm="0">
                                          <p:val>
                                            <p:strVal val="#ppt_h"/>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143071" y="3496150"/>
            <a:ext cx="7054903"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LUYỆN TẬP</a:t>
            </a:r>
            <a:endParaRPr lang="en-US" altLang="zh-CN" sz="960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751037836"/>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5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7" name="组合 221">
            <a:extLst>
              <a:ext uri="{FF2B5EF4-FFF2-40B4-BE49-F238E27FC236}">
                <a16:creationId xmlns:a16="http://schemas.microsoft.com/office/drawing/2014/main" id="{E9EE46CE-1C68-4B6E-AFCC-AD0934B94683}"/>
              </a:ext>
            </a:extLst>
          </p:cNvPr>
          <p:cNvGrpSpPr/>
          <p:nvPr/>
        </p:nvGrpSpPr>
        <p:grpSpPr>
          <a:xfrm>
            <a:off x="11248446" y="5792957"/>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120" name="Picture 2">
            <a:extLst>
              <a:ext uri="{FF2B5EF4-FFF2-40B4-BE49-F238E27FC236}">
                <a16:creationId xmlns:a16="http://schemas.microsoft.com/office/drawing/2014/main" id="{CFD6306F-C149-424D-BA6B-23A8DF83ED0B}"/>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02957" y="753035"/>
            <a:ext cx="12360269" cy="6385185"/>
          </a:xfrm>
          <a:prstGeom prst="rect">
            <a:avLst/>
          </a:prstGeom>
          <a:noFill/>
          <a:extLst>
            <a:ext uri="{909E8E84-426E-40DD-AFC4-6F175D3DCCD1}">
              <a14:hiddenFill xmlns:a14="http://schemas.microsoft.com/office/drawing/2010/main">
                <a:solidFill>
                  <a:srgbClr val="FFFFFF"/>
                </a:solidFill>
              </a14:hiddenFill>
            </a:ext>
          </a:extLst>
        </p:spPr>
      </p:pic>
      <p:sp>
        <p:nvSpPr>
          <p:cNvPr id="123" name="文本框 104">
            <a:extLst>
              <a:ext uri="{FF2B5EF4-FFF2-40B4-BE49-F238E27FC236}">
                <a16:creationId xmlns:a16="http://schemas.microsoft.com/office/drawing/2014/main" id="{9D0B3987-2AA4-4694-A8F1-959A24111A92}"/>
              </a:ext>
            </a:extLst>
          </p:cNvPr>
          <p:cNvSpPr txBox="1"/>
          <p:nvPr/>
        </p:nvSpPr>
        <p:spPr>
          <a:xfrm>
            <a:off x="399143" y="0"/>
            <a:ext cx="11447716" cy="1446550"/>
          </a:xfrm>
          <a:prstGeom prst="rect">
            <a:avLst/>
          </a:prstGeom>
          <a:noFill/>
        </p:spPr>
        <p:txBody>
          <a:bodyPr wrap="square" rtlCol="0">
            <a:spAutoFit/>
          </a:bodyPr>
          <a:lstStyle/>
          <a:p>
            <a:r>
              <a:rPr lang="en-US" sz="2200" b="1" smtClean="0">
                <a:solidFill>
                  <a:srgbClr val="0F9357"/>
                </a:solidFill>
                <a:latin typeface="+mj-lt"/>
              </a:rPr>
              <a:t>	</a:t>
            </a:r>
            <a:r>
              <a:rPr lang="vi-VN" sz="2200" b="1" smtClean="0">
                <a:solidFill>
                  <a:srgbClr val="0F9357"/>
                </a:solidFill>
                <a:latin typeface="+mj-lt"/>
              </a:rPr>
              <a:t>Dưới </a:t>
            </a:r>
            <a:r>
              <a:rPr lang="vi-VN" sz="2200" b="1">
                <a:solidFill>
                  <a:srgbClr val="0F9357"/>
                </a:solidFill>
                <a:latin typeface="+mj-lt"/>
              </a:rPr>
              <a:t>đây là ba đoạn văn được viết theo cốt truyện </a:t>
            </a:r>
            <a:r>
              <a:rPr lang="vi-VN" sz="2200" b="1">
                <a:solidFill>
                  <a:srgbClr val="0F9357"/>
                </a:solidFill>
                <a:effectLst>
                  <a:glow rad="228600">
                    <a:schemeClr val="accent6">
                      <a:satMod val="175000"/>
                      <a:alpha val="40000"/>
                    </a:schemeClr>
                  </a:glow>
                </a:effectLst>
                <a:latin typeface="+mj-lt"/>
              </a:rPr>
              <a:t>Hai mẹ con và bà tiên</a:t>
            </a:r>
            <a:r>
              <a:rPr lang="vi-VN" sz="2200" b="1">
                <a:solidFill>
                  <a:srgbClr val="0F9357"/>
                </a:solidFill>
                <a:latin typeface="+mj-lt"/>
              </a:rPr>
              <a:t>, trong đó có hai đoạn đã hoàn chỉnh, còn một đoạn mới chỉ có phần mở đầu và phần kết thúc. Hãy viết tiếp phần còn </a:t>
            </a:r>
            <a:r>
              <a:rPr lang="vi-VN" sz="2200" b="1" smtClean="0">
                <a:solidFill>
                  <a:srgbClr val="0F9357"/>
                </a:solidFill>
                <a:latin typeface="+mj-lt"/>
              </a:rPr>
              <a:t>thiếu:</a:t>
            </a:r>
            <a:r>
              <a:rPr lang="vi-VN" sz="2200" b="1">
                <a:solidFill>
                  <a:srgbClr val="0F9357"/>
                </a:solidFill>
                <a:latin typeface="+mj-lt"/>
              </a:rPr>
              <a:t/>
            </a:r>
            <a:br>
              <a:rPr lang="vi-VN" sz="2200" b="1">
                <a:solidFill>
                  <a:srgbClr val="0F9357"/>
                </a:solidFill>
                <a:latin typeface="+mj-lt"/>
              </a:rPr>
            </a:br>
            <a:endParaRPr lang="zh-CN" altLang="en-US" sz="2200" dirty="0">
              <a:solidFill>
                <a:srgbClr val="0F9357"/>
              </a:solidFill>
              <a:latin typeface="+mj-lt"/>
              <a:ea typeface="inpin heiti" panose="00000500000000000000" pitchFamily="2" charset="-122"/>
              <a:sym typeface="inpin heiti" panose="00000500000000000000" pitchFamily="2" charset="-122"/>
            </a:endParaRPr>
          </a:p>
        </p:txBody>
      </p:sp>
      <p:pic>
        <p:nvPicPr>
          <p:cNvPr id="124" name="图片 16">
            <a:extLst>
              <a:ext uri="{FF2B5EF4-FFF2-40B4-BE49-F238E27FC236}">
                <a16:creationId xmlns:a16="http://schemas.microsoft.com/office/drawing/2014/main" id="{11AA59B1-0835-41CA-90E4-DCB405F31D82}"/>
              </a:ext>
            </a:extLst>
          </p:cNvPr>
          <p:cNvPicPr>
            <a:picLocks noChangeAspect="1"/>
          </p:cNvPicPr>
          <p:nvPr/>
        </p:nvPicPr>
        <p:blipFill>
          <a:blip r:embed="rId7"/>
          <a:stretch>
            <a:fillRect/>
          </a:stretch>
        </p:blipFill>
        <p:spPr>
          <a:xfrm>
            <a:off x="69372" y="1382260"/>
            <a:ext cx="1225670" cy="1192522"/>
          </a:xfrm>
          <a:prstGeom prst="rect">
            <a:avLst/>
          </a:prstGeom>
        </p:spPr>
      </p:pic>
      <p:sp>
        <p:nvSpPr>
          <p:cNvPr id="126" name="Rounded Rectangle 125"/>
          <p:cNvSpPr/>
          <p:nvPr/>
        </p:nvSpPr>
        <p:spPr>
          <a:xfrm>
            <a:off x="987718" y="3676649"/>
            <a:ext cx="10326038" cy="2290019"/>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130" name="Group 129"/>
          <p:cNvGrpSpPr/>
          <p:nvPr/>
        </p:nvGrpSpPr>
        <p:grpSpPr>
          <a:xfrm>
            <a:off x="9913145" y="2635338"/>
            <a:ext cx="1400610" cy="1016302"/>
            <a:chOff x="9913145" y="2635338"/>
            <a:chExt cx="1400610" cy="1016302"/>
          </a:xfrm>
        </p:grpSpPr>
        <p:sp>
          <p:nvSpPr>
            <p:cNvPr id="128" name="Down Arrow 127"/>
            <p:cNvSpPr/>
            <p:nvPr/>
          </p:nvSpPr>
          <p:spPr>
            <a:xfrm>
              <a:off x="10167748" y="3006559"/>
              <a:ext cx="976323" cy="645081"/>
            </a:xfrm>
            <a:prstGeom prst="downArrow">
              <a:avLst/>
            </a:prstGeom>
            <a:solidFill>
              <a:srgbClr val="47D07A"/>
            </a:solidFill>
            <a:ln w="28575">
              <a:noFill/>
              <a:prstDash val="sysDash"/>
            </a:ln>
          </p:spPr>
          <p:txBody>
            <a:bodyPr wrap="square" lIns="91440" tIns="45720" rIns="91440" bIns="45720">
              <a:spAutoFit/>
            </a:bodyPr>
            <a:lstStyle/>
            <a:p>
              <a:pPr algn="ctr"/>
              <a:endParaRPr lang="en-US" sz="3000" b="1">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29" name="Rounded Rectangle 128"/>
            <p:cNvSpPr/>
            <p:nvPr/>
          </p:nvSpPr>
          <p:spPr>
            <a:xfrm>
              <a:off x="9913145" y="2635338"/>
              <a:ext cx="1400610" cy="612934"/>
            </a:xfrm>
            <a:prstGeom prst="roundRect">
              <a:avLst/>
            </a:prstGeom>
            <a:solidFill>
              <a:srgbClr val="47D07A"/>
            </a:solidFill>
            <a:ln w="28575">
              <a:no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3</a:t>
              </a:r>
            </a:p>
          </p:txBody>
        </p:sp>
      </p:grpSp>
      <p:sp>
        <p:nvSpPr>
          <p:cNvPr id="136" name="Rectangle 135"/>
          <p:cNvSpPr/>
          <p:nvPr/>
        </p:nvSpPr>
        <p:spPr>
          <a:xfrm>
            <a:off x="7796754" y="4362975"/>
            <a:ext cx="2103461"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MỞ ĐẦU </a:t>
            </a:r>
            <a:endParaRPr lang="en-US" sz="2000">
              <a:latin typeface="Times New Roman" panose="02020603050405020304" pitchFamily="18" charset="0"/>
              <a:cs typeface="Times New Roman" panose="02020603050405020304" pitchFamily="18" charset="0"/>
            </a:endParaRPr>
          </a:p>
        </p:txBody>
      </p:sp>
      <p:sp>
        <p:nvSpPr>
          <p:cNvPr id="137" name="Rectangle 136"/>
          <p:cNvSpPr/>
          <p:nvPr/>
        </p:nvSpPr>
        <p:spPr>
          <a:xfrm>
            <a:off x="7829409" y="4746228"/>
            <a:ext cx="2315442" cy="400110"/>
          </a:xfrm>
          <a:prstGeom prst="rect">
            <a:avLst/>
          </a:prstGeom>
        </p:spPr>
        <p:txBody>
          <a:bodyPr wrap="none">
            <a:spAutoFit/>
          </a:bodyPr>
          <a:lstStyle/>
          <a:p>
            <a:r>
              <a:rPr lang="en-US" sz="2000" b="1" smtClean="0">
                <a:solidFill>
                  <a:srgbClr val="0F9357"/>
                </a:solidFill>
                <a:latin typeface="Times New Roman" panose="02020603050405020304" pitchFamily="18" charset="0"/>
                <a:cs typeface="Times New Roman" panose="02020603050405020304" pitchFamily="18" charset="0"/>
              </a:rPr>
              <a:t>P</a:t>
            </a:r>
            <a:r>
              <a:rPr lang="vi-VN" sz="2000" b="1" smtClean="0">
                <a:solidFill>
                  <a:srgbClr val="0F9357"/>
                </a:solidFill>
                <a:latin typeface="Times New Roman" panose="02020603050405020304" pitchFamily="18" charset="0"/>
                <a:cs typeface="Times New Roman" panose="02020603050405020304" pitchFamily="18" charset="0"/>
              </a:rPr>
              <a:t>HẦN </a:t>
            </a:r>
            <a:r>
              <a:rPr lang="en-US" sz="2000" b="1" smtClean="0">
                <a:solidFill>
                  <a:srgbClr val="0F9357"/>
                </a:solidFill>
                <a:latin typeface="Times New Roman" panose="02020603050405020304" pitchFamily="18" charset="0"/>
                <a:cs typeface="Times New Roman" panose="02020603050405020304" pitchFamily="18" charset="0"/>
              </a:rPr>
              <a:t>KẾT THÚC</a:t>
            </a:r>
            <a:endParaRPr lang="en-US" sz="2000">
              <a:latin typeface="Times New Roman" panose="02020603050405020304" pitchFamily="18" charset="0"/>
              <a:cs typeface="Times New Roman" panose="02020603050405020304" pitchFamily="18" charset="0"/>
            </a:endParaRPr>
          </a:p>
        </p:txBody>
      </p:sp>
      <p:sp>
        <p:nvSpPr>
          <p:cNvPr id="134" name="Rectangle 133"/>
          <p:cNvSpPr/>
          <p:nvPr/>
        </p:nvSpPr>
        <p:spPr>
          <a:xfrm>
            <a:off x="1857829" y="3697520"/>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p:cNvSpPr/>
          <p:nvPr/>
        </p:nvSpPr>
        <p:spPr>
          <a:xfrm>
            <a:off x="1068616" y="4017244"/>
            <a:ext cx="10179829"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38" name="Rectangle 137"/>
          <p:cNvSpPr/>
          <p:nvPr/>
        </p:nvSpPr>
        <p:spPr>
          <a:xfrm>
            <a:off x="1812237" y="4755303"/>
            <a:ext cx="3064563"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p:cNvSpPr/>
          <p:nvPr/>
        </p:nvSpPr>
        <p:spPr>
          <a:xfrm>
            <a:off x="1857829" y="5075027"/>
            <a:ext cx="9286242"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40" name="Rectangle 139"/>
          <p:cNvSpPr/>
          <p:nvPr/>
        </p:nvSpPr>
        <p:spPr>
          <a:xfrm>
            <a:off x="1068616" y="5394583"/>
            <a:ext cx="9612630" cy="40186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 name="Oval 1"/>
          <p:cNvSpPr/>
          <p:nvPr/>
        </p:nvSpPr>
        <p:spPr>
          <a:xfrm>
            <a:off x="987718" y="4398238"/>
            <a:ext cx="639604" cy="3479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987718" y="1541627"/>
            <a:ext cx="10480382" cy="4693593"/>
          </a:xfrm>
          <a:prstGeom prst="rect">
            <a:avLst/>
          </a:prstGeom>
        </p:spPr>
        <p:txBody>
          <a:bodyPr wrap="square">
            <a:spAutoFit/>
          </a:bodyPr>
          <a:lstStyle/>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a</a:t>
            </a:r>
            <a:r>
              <a:rPr lang="vi-VN" sz="2300" b="1">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Ngày </a:t>
            </a:r>
            <a:r>
              <a:rPr lang="vi-VN" sz="2300" b="1">
                <a:latin typeface="Times New Roman" panose="02020603050405020304" pitchFamily="18" charset="0"/>
                <a:cs typeface="Times New Roman" panose="02020603050405020304" pitchFamily="18" charset="0"/>
              </a:rPr>
              <a:t>xưa, ở làng kia, có hai mẹ con cô bé sống trong một túp lều. Họ phải làm lụng vất vả quanh năm mới đủ ăn</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b</a:t>
            </a:r>
            <a:r>
              <a:rPr lang="vi-VN" sz="2300" b="1">
                <a:latin typeface="Times New Roman" panose="02020603050405020304" pitchFamily="18" charset="0"/>
                <a:cs typeface="Times New Roman" panose="02020603050405020304" pitchFamily="18" charset="0"/>
              </a:rPr>
              <a:t>) Một hôm, người mẹ không may bị bệnh nặng. Cô bé ngày đêm chăm sóc mẹ. Nhưng bệnh mẹ mỗi ngày một nặng thêm. Có người mách :</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Ở vùng bên có ông thầy thuốc giỏi chữa được bệnh này.</a:t>
            </a:r>
          </a:p>
          <a:p>
            <a:pPr>
              <a:defRPr/>
            </a:pPr>
            <a:r>
              <a:rPr lang="en-US" sz="2300" b="1" smtClean="0">
                <a:latin typeface="Times New Roman" panose="02020603050405020304" pitchFamily="18" charset="0"/>
                <a:cs typeface="Times New Roman" panose="02020603050405020304" pitchFamily="18" charset="0"/>
              </a:rPr>
              <a:t>	</a:t>
            </a:r>
            <a:r>
              <a:rPr lang="vi-VN" sz="2300" b="1" smtClean="0">
                <a:latin typeface="Times New Roman" panose="02020603050405020304" pitchFamily="18" charset="0"/>
                <a:cs typeface="Times New Roman" panose="02020603050405020304" pitchFamily="18" charset="0"/>
              </a:rPr>
              <a:t>Cô </a:t>
            </a:r>
            <a:r>
              <a:rPr lang="vi-VN" sz="2300" b="1">
                <a:latin typeface="Times New Roman" panose="02020603050405020304" pitchFamily="18" charset="0"/>
                <a:cs typeface="Times New Roman" panose="02020603050405020304" pitchFamily="18" charset="0"/>
              </a:rPr>
              <a:t>bé nhờ bà con hàng xóm trông nom mẹ, ngay hôm ấy lên đường</a:t>
            </a:r>
            <a:r>
              <a:rPr lang="vi-VN" sz="2300" b="1" smtClean="0">
                <a:latin typeface="Times New Roman" panose="02020603050405020304" pitchFamily="18" charset="0"/>
                <a:cs typeface="Times New Roman" panose="02020603050405020304" pitchFamily="18" charset="0"/>
              </a:rPr>
              <a:t>.</a:t>
            </a:r>
            <a:endParaRPr lang="en-US" sz="2300" b="1" smtClean="0">
              <a:latin typeface="Times New Roman" panose="02020603050405020304" pitchFamily="18" charset="0"/>
              <a:cs typeface="Times New Roman" panose="02020603050405020304" pitchFamily="18" charset="0"/>
            </a:endParaRPr>
          </a:p>
          <a:p>
            <a:pPr>
              <a:defRPr/>
            </a:pPr>
            <a:r>
              <a:rPr lang="en-US" sz="2300" b="1" smtClean="0">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c) Vừa đi, cô bé hiếu thảo vừa lo mấy đồng bạc mang theo không đủ trả tiền thuốc cho mẹ. Bỗng cô thấy bên đường có vật gì như chiếc tay nải ai bỏ quên.</a:t>
            </a:r>
          </a:p>
          <a:p>
            <a:pPr>
              <a:defRPr/>
            </a:pPr>
            <a:r>
              <a:rPr lang="en-US" sz="2300" b="1">
                <a:latin typeface="Times New Roman" panose="02020603050405020304" pitchFamily="18" charset="0"/>
                <a:cs typeface="Times New Roman" panose="02020603050405020304" pitchFamily="18" charset="0"/>
              </a:rPr>
              <a:t>…</a:t>
            </a:r>
            <a:endParaRPr lang="vi-VN" sz="2300" b="1">
              <a:latin typeface="Times New Roman" panose="02020603050405020304" pitchFamily="18" charset="0"/>
              <a:cs typeface="Times New Roman" panose="02020603050405020304" pitchFamily="18" charset="0"/>
            </a:endParaRPr>
          </a:p>
          <a:p>
            <a:pPr>
              <a:defRPr/>
            </a:pPr>
            <a:r>
              <a:rPr lang="vi-VN" sz="2300" b="1">
                <a:latin typeface="Times New Roman" panose="02020603050405020304" pitchFamily="18" charset="0"/>
                <a:cs typeface="Times New Roman" panose="02020603050405020304" pitchFamily="18" charset="0"/>
              </a:rPr>
              <a:t>	Bà lão cười hiền hậu :</a:t>
            </a:r>
          </a:p>
          <a:p>
            <a:pPr>
              <a:defRPr/>
            </a:pPr>
            <a:r>
              <a:rPr lang="en-US" sz="2300" b="1">
                <a:latin typeface="Times New Roman" panose="02020603050405020304" pitchFamily="18" charset="0"/>
                <a:cs typeface="Times New Roman" panose="02020603050405020304" pitchFamily="18" charset="0"/>
              </a:rPr>
              <a:t>	</a:t>
            </a:r>
            <a:r>
              <a:rPr lang="vi-VN" sz="2300" b="1">
                <a:latin typeface="Times New Roman" panose="02020603050405020304" pitchFamily="18" charset="0"/>
                <a:cs typeface="Times New Roman" panose="02020603050405020304" pitchFamily="18" charset="0"/>
              </a:rPr>
              <a:t>- Khen cho con đã hiếu thảo lại thật thà. Ta chính là tiên thử lòng con đấy thôi. Con thật đáng được giúp đỡ. Hãy đưa ta về nhà chữa bệnh cho mẹ</a:t>
            </a:r>
            <a:r>
              <a:rPr lang="en-US" sz="2300" b="1">
                <a:latin typeface="Times New Roman" panose="02020603050405020304" pitchFamily="18" charset="0"/>
                <a:cs typeface="Times New Roman" panose="02020603050405020304" pitchFamily="18" charset="0"/>
              </a:rPr>
              <a:t> con</a:t>
            </a:r>
            <a:r>
              <a:rPr lang="vi-VN" sz="2300" b="1">
                <a:latin typeface="Times New Roman" panose="02020603050405020304" pitchFamily="18" charset="0"/>
                <a:cs typeface="Times New Roman" panose="02020603050405020304" pitchFamily="18" charset="0"/>
              </a:rPr>
              <a:t>. </a:t>
            </a:r>
          </a:p>
          <a:p>
            <a:pPr>
              <a:defRPr/>
            </a:pPr>
            <a:endParaRPr lang="vi-VN" sz="23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34819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iterate type="wd">
                                    <p:tmPct val="10000"/>
                                  </p:iterate>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1+#ppt_w/2"/>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5" presetClass="entr" presetSubtype="0" fill="hold" nodeType="afterEffect">
                                  <p:stCondLst>
                                    <p:cond delay="0"/>
                                  </p:stCondLst>
                                  <p:iterate type="wd">
                                    <p:tmPct val="10000"/>
                                  </p:iterate>
                                  <p:childTnLst>
                                    <p:set>
                                      <p:cBhvr>
                                        <p:cTn id="11" dur="1" fill="hold">
                                          <p:stCondLst>
                                            <p:cond delay="0"/>
                                          </p:stCondLst>
                                        </p:cTn>
                                        <p:tgtEl>
                                          <p:spTgt spid="120"/>
                                        </p:tgtEl>
                                        <p:attrNameLst>
                                          <p:attrName>style.visibility</p:attrName>
                                        </p:attrNameLst>
                                      </p:cBhvr>
                                      <p:to>
                                        <p:strVal val="visible"/>
                                      </p:to>
                                    </p:set>
                                    <p:anim calcmode="lin" valueType="num">
                                      <p:cBhvr>
                                        <p:cTn id="12" dur="500" fill="hold"/>
                                        <p:tgtEl>
                                          <p:spTgt spid="120"/>
                                        </p:tgtEl>
                                        <p:attrNameLst>
                                          <p:attrName>ppt_w</p:attrName>
                                        </p:attrNameLst>
                                      </p:cBhvr>
                                      <p:tavLst>
                                        <p:tav tm="0">
                                          <p:val>
                                            <p:strVal val="#ppt_w*0.70"/>
                                          </p:val>
                                        </p:tav>
                                        <p:tav tm="100000">
                                          <p:val>
                                            <p:strVal val="#ppt_w"/>
                                          </p:val>
                                        </p:tav>
                                      </p:tavLst>
                                    </p:anim>
                                    <p:anim calcmode="lin" valueType="num">
                                      <p:cBhvr>
                                        <p:cTn id="13" dur="500" fill="hold"/>
                                        <p:tgtEl>
                                          <p:spTgt spid="120"/>
                                        </p:tgtEl>
                                        <p:attrNameLst>
                                          <p:attrName>ppt_h</p:attrName>
                                        </p:attrNameLst>
                                      </p:cBhvr>
                                      <p:tavLst>
                                        <p:tav tm="0">
                                          <p:val>
                                            <p:strVal val="#ppt_h"/>
                                          </p:val>
                                        </p:tav>
                                        <p:tav tm="100000">
                                          <p:val>
                                            <p:strVal val="#ppt_h"/>
                                          </p:val>
                                        </p:tav>
                                      </p:tavLst>
                                    </p:anim>
                                    <p:animEffect transition="in" filter="fade">
                                      <p:cBhvr>
                                        <p:cTn id="14" dur="500"/>
                                        <p:tgtEl>
                                          <p:spTgt spid="120"/>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23"/>
                                        </p:tgtEl>
                                        <p:attrNameLst>
                                          <p:attrName>style.visibility</p:attrName>
                                        </p:attrNameLst>
                                      </p:cBhvr>
                                      <p:to>
                                        <p:strVal val="visible"/>
                                      </p:to>
                                    </p:set>
                                    <p:animEffect transition="in" filter="fade">
                                      <p:cBhvr>
                                        <p:cTn id="18" dur="500"/>
                                        <p:tgtEl>
                                          <p:spTgt spid="123"/>
                                        </p:tgtEl>
                                      </p:cBhvr>
                                    </p:animEffect>
                                    <p:anim calcmode="lin" valueType="num">
                                      <p:cBhvr>
                                        <p:cTn id="19" dur="500" fill="hold"/>
                                        <p:tgtEl>
                                          <p:spTgt spid="123"/>
                                        </p:tgtEl>
                                        <p:attrNameLst>
                                          <p:attrName>ppt_x</p:attrName>
                                        </p:attrNameLst>
                                      </p:cBhvr>
                                      <p:tavLst>
                                        <p:tav tm="0">
                                          <p:val>
                                            <p:strVal val="#ppt_x"/>
                                          </p:val>
                                        </p:tav>
                                        <p:tav tm="100000">
                                          <p:val>
                                            <p:strVal val="#ppt_x"/>
                                          </p:val>
                                        </p:tav>
                                      </p:tavLst>
                                    </p:anim>
                                    <p:anim calcmode="lin" valueType="num">
                                      <p:cBhvr>
                                        <p:cTn id="20" dur="500" fill="hold"/>
                                        <p:tgtEl>
                                          <p:spTgt spid="123"/>
                                        </p:tgtEl>
                                        <p:attrNameLst>
                                          <p:attrName>ppt_y</p:attrName>
                                        </p:attrNameLst>
                                      </p:cBhvr>
                                      <p:tavLst>
                                        <p:tav tm="0">
                                          <p:val>
                                            <p:strVal val="#ppt_y+.1"/>
                                          </p:val>
                                        </p:tav>
                                        <p:tav tm="100000">
                                          <p:val>
                                            <p:strVal val="#ppt_y"/>
                                          </p:val>
                                        </p:tav>
                                      </p:tavLst>
                                    </p:anim>
                                  </p:childTnLst>
                                </p:cTn>
                              </p:par>
                              <p:par>
                                <p:cTn id="21" presetID="31" presetClass="entr" presetSubtype="0" fill="hold" nodeType="withEffect">
                                  <p:stCondLst>
                                    <p:cond delay="0"/>
                                  </p:stCondLst>
                                  <p:iterate type="wd">
                                    <p:tmPct val="5000"/>
                                  </p:iterate>
                                  <p:childTnLst>
                                    <p:set>
                                      <p:cBhvr>
                                        <p:cTn id="22" dur="1" fill="hold">
                                          <p:stCondLst>
                                            <p:cond delay="0"/>
                                          </p:stCondLst>
                                        </p:cTn>
                                        <p:tgtEl>
                                          <p:spTgt spid="124"/>
                                        </p:tgtEl>
                                        <p:attrNameLst>
                                          <p:attrName>style.visibility</p:attrName>
                                        </p:attrNameLst>
                                      </p:cBhvr>
                                      <p:to>
                                        <p:strVal val="visible"/>
                                      </p:to>
                                    </p:set>
                                    <p:anim calcmode="lin" valueType="num">
                                      <p:cBhvr>
                                        <p:cTn id="23" dur="500" fill="hold"/>
                                        <p:tgtEl>
                                          <p:spTgt spid="124"/>
                                        </p:tgtEl>
                                        <p:attrNameLst>
                                          <p:attrName>ppt_w</p:attrName>
                                        </p:attrNameLst>
                                      </p:cBhvr>
                                      <p:tavLst>
                                        <p:tav tm="0">
                                          <p:val>
                                            <p:fltVal val="0"/>
                                          </p:val>
                                        </p:tav>
                                        <p:tav tm="100000">
                                          <p:val>
                                            <p:strVal val="#ppt_w"/>
                                          </p:val>
                                        </p:tav>
                                      </p:tavLst>
                                    </p:anim>
                                    <p:anim calcmode="lin" valueType="num">
                                      <p:cBhvr>
                                        <p:cTn id="24" dur="500" fill="hold"/>
                                        <p:tgtEl>
                                          <p:spTgt spid="124"/>
                                        </p:tgtEl>
                                        <p:attrNameLst>
                                          <p:attrName>ppt_h</p:attrName>
                                        </p:attrNameLst>
                                      </p:cBhvr>
                                      <p:tavLst>
                                        <p:tav tm="0">
                                          <p:val>
                                            <p:fltVal val="0"/>
                                          </p:val>
                                        </p:tav>
                                        <p:tav tm="100000">
                                          <p:val>
                                            <p:strVal val="#ppt_h"/>
                                          </p:val>
                                        </p:tav>
                                      </p:tavLst>
                                    </p:anim>
                                    <p:anim calcmode="lin" valueType="num">
                                      <p:cBhvr>
                                        <p:cTn id="25" dur="500" fill="hold"/>
                                        <p:tgtEl>
                                          <p:spTgt spid="124"/>
                                        </p:tgtEl>
                                        <p:attrNameLst>
                                          <p:attrName>style.rotation</p:attrName>
                                        </p:attrNameLst>
                                      </p:cBhvr>
                                      <p:tavLst>
                                        <p:tav tm="0">
                                          <p:val>
                                            <p:fltVal val="90"/>
                                          </p:val>
                                        </p:tav>
                                        <p:tav tm="100000">
                                          <p:val>
                                            <p:fltVal val="0"/>
                                          </p:val>
                                        </p:tav>
                                      </p:tavLst>
                                    </p:anim>
                                    <p:animEffect transition="in" filter="fade">
                                      <p:cBhvr>
                                        <p:cTn id="26" dur="500"/>
                                        <p:tgtEl>
                                          <p:spTgt spid="124"/>
                                        </p:tgtEl>
                                      </p:cBhvr>
                                    </p:animEffect>
                                  </p:childTnLst>
                                </p:cTn>
                              </p:par>
                            </p:childTnLst>
                          </p:cTn>
                        </p:par>
                        <p:par>
                          <p:cTn id="27" fill="hold">
                            <p:stCondLst>
                              <p:cond delay="3850"/>
                            </p:stCondLst>
                            <p:childTnLst>
                              <p:par>
                                <p:cTn id="28" presetID="14" presetClass="entr" presetSubtype="10" fill="hold" grpId="0"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126"/>
                                        </p:tgtEl>
                                        <p:attrNameLst>
                                          <p:attrName>style.visibility</p:attrName>
                                        </p:attrNameLst>
                                      </p:cBhvr>
                                      <p:to>
                                        <p:strVal val="visible"/>
                                      </p:to>
                                    </p:set>
                                    <p:animEffect transition="in" filter="barn(inVertical)">
                                      <p:cBhvr>
                                        <p:cTn id="35" dur="500"/>
                                        <p:tgtEl>
                                          <p:spTgt spid="126"/>
                                        </p:tgtEl>
                                      </p:cBhvr>
                                    </p:animEffect>
                                  </p:childTnLst>
                                </p:cTn>
                              </p:par>
                            </p:childTnLst>
                          </p:cTn>
                        </p:par>
                        <p:par>
                          <p:cTn id="36" fill="hold">
                            <p:stCondLst>
                              <p:cond delay="500"/>
                            </p:stCondLst>
                            <p:childTnLst>
                              <p:par>
                                <p:cTn id="37" presetID="26" presetClass="emph" presetSubtype="0" fill="hold" grpId="1" nodeType="afterEffect">
                                  <p:stCondLst>
                                    <p:cond delay="0"/>
                                  </p:stCondLst>
                                  <p:iterate type="wd">
                                    <p:tmPct val="10000"/>
                                  </p:iterate>
                                  <p:childTnLst>
                                    <p:animEffect transition="out" filter="fade">
                                      <p:cBhvr>
                                        <p:cTn id="38" dur="500" tmFilter="0, 0; .2, .5; .8, .5; 1, 0"/>
                                        <p:tgtEl>
                                          <p:spTgt spid="126"/>
                                        </p:tgtEl>
                                      </p:cBhvr>
                                    </p:animEffect>
                                    <p:animScale>
                                      <p:cBhvr>
                                        <p:cTn id="39" dur="250" autoRev="1" fill="hold"/>
                                        <p:tgtEl>
                                          <p:spTgt spid="126"/>
                                        </p:tgtEl>
                                      </p:cBhvr>
                                      <p:by x="105000" y="105000"/>
                                    </p:animScale>
                                  </p:childTnLst>
                                </p:cTn>
                              </p:par>
                            </p:childTnLst>
                          </p:cTn>
                        </p:par>
                        <p:par>
                          <p:cTn id="40" fill="hold">
                            <p:stCondLst>
                              <p:cond delay="1000"/>
                            </p:stCondLst>
                            <p:childTnLst>
                              <p:par>
                                <p:cTn id="41" presetID="47" presetClass="entr" presetSubtype="0" fill="hold" nodeType="afterEffect">
                                  <p:stCondLst>
                                    <p:cond delay="0"/>
                                  </p:stCondLst>
                                  <p:iterate type="wd">
                                    <p:tmPct val="10000"/>
                                  </p:iterate>
                                  <p:childTnLst>
                                    <p:set>
                                      <p:cBhvr>
                                        <p:cTn id="42" dur="1" fill="hold">
                                          <p:stCondLst>
                                            <p:cond delay="0"/>
                                          </p:stCondLst>
                                        </p:cTn>
                                        <p:tgtEl>
                                          <p:spTgt spid="130"/>
                                        </p:tgtEl>
                                        <p:attrNameLst>
                                          <p:attrName>style.visibility</p:attrName>
                                        </p:attrNameLst>
                                      </p:cBhvr>
                                      <p:to>
                                        <p:strVal val="visible"/>
                                      </p:to>
                                    </p:set>
                                    <p:animEffect transition="in" filter="fade">
                                      <p:cBhvr>
                                        <p:cTn id="43" dur="500"/>
                                        <p:tgtEl>
                                          <p:spTgt spid="130"/>
                                        </p:tgtEl>
                                      </p:cBhvr>
                                    </p:animEffect>
                                    <p:anim calcmode="lin" valueType="num">
                                      <p:cBhvr>
                                        <p:cTn id="44" dur="500" fill="hold"/>
                                        <p:tgtEl>
                                          <p:spTgt spid="130"/>
                                        </p:tgtEl>
                                        <p:attrNameLst>
                                          <p:attrName>ppt_x</p:attrName>
                                        </p:attrNameLst>
                                      </p:cBhvr>
                                      <p:tavLst>
                                        <p:tav tm="0">
                                          <p:val>
                                            <p:strVal val="#ppt_x"/>
                                          </p:val>
                                        </p:tav>
                                        <p:tav tm="100000">
                                          <p:val>
                                            <p:strVal val="#ppt_x"/>
                                          </p:val>
                                        </p:tav>
                                      </p:tavLst>
                                    </p:anim>
                                    <p:anim calcmode="lin" valueType="num">
                                      <p:cBhvr>
                                        <p:cTn id="45" dur="500" fill="hold"/>
                                        <p:tgtEl>
                                          <p:spTgt spid="130"/>
                                        </p:tgtEl>
                                        <p:attrNameLst>
                                          <p:attrName>ppt_y</p:attrName>
                                        </p:attrNameLst>
                                      </p:cBhvr>
                                      <p:tavLst>
                                        <p:tav tm="0">
                                          <p:val>
                                            <p:strVal val="#ppt_y-.1"/>
                                          </p:val>
                                        </p:tav>
                                        <p:tav tm="100000">
                                          <p:val>
                                            <p:strVal val="#ppt_y"/>
                                          </p:val>
                                        </p:tav>
                                      </p:tavLst>
                                    </p:anim>
                                  </p:childTnLst>
                                </p:cTn>
                              </p:par>
                            </p:childTnLst>
                          </p:cTn>
                        </p:par>
                        <p:par>
                          <p:cTn id="46" fill="hold">
                            <p:stCondLst>
                              <p:cond delay="1500"/>
                            </p:stCondLst>
                            <p:childTnLst>
                              <p:par>
                                <p:cTn id="47" presetID="26" presetClass="emph" presetSubtype="0" fill="hold" nodeType="afterEffect">
                                  <p:stCondLst>
                                    <p:cond delay="0"/>
                                  </p:stCondLst>
                                  <p:iterate type="wd">
                                    <p:tmPct val="10000"/>
                                  </p:iterate>
                                  <p:childTnLst>
                                    <p:animEffect transition="out" filter="fade">
                                      <p:cBhvr>
                                        <p:cTn id="48" dur="500" tmFilter="0, 0; .2, .5; .8, .5; 1, 0"/>
                                        <p:tgtEl>
                                          <p:spTgt spid="130"/>
                                        </p:tgtEl>
                                      </p:cBhvr>
                                    </p:animEffect>
                                    <p:animScale>
                                      <p:cBhvr>
                                        <p:cTn id="49" dur="250" autoRev="1" fill="hold"/>
                                        <p:tgtEl>
                                          <p:spTgt spid="13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2" presetClass="entr" presetSubtype="4" fill="hold" grpId="0" nodeType="clickEffect">
                                  <p:stCondLst>
                                    <p:cond delay="0"/>
                                  </p:stCondLst>
                                  <p:iterate type="wd">
                                    <p:tmPct val="10000"/>
                                  </p:iterate>
                                  <p:childTnLst>
                                    <p:set>
                                      <p:cBhvr>
                                        <p:cTn id="53" dur="1" fill="hold">
                                          <p:stCondLst>
                                            <p:cond delay="0"/>
                                          </p:stCondLst>
                                        </p:cTn>
                                        <p:tgtEl>
                                          <p:spTgt spid="134"/>
                                        </p:tgtEl>
                                        <p:attrNameLst>
                                          <p:attrName>style.visibility</p:attrName>
                                        </p:attrNameLst>
                                      </p:cBhvr>
                                      <p:to>
                                        <p:strVal val="visible"/>
                                      </p:to>
                                    </p:set>
                                    <p:anim calcmode="lin" valueType="num">
                                      <p:cBhvr additive="base">
                                        <p:cTn id="54" dur="500"/>
                                        <p:tgtEl>
                                          <p:spTgt spid="134"/>
                                        </p:tgtEl>
                                        <p:attrNameLst>
                                          <p:attrName>ppt_y</p:attrName>
                                        </p:attrNameLst>
                                      </p:cBhvr>
                                      <p:tavLst>
                                        <p:tav tm="0">
                                          <p:val>
                                            <p:strVal val="#ppt_y+#ppt_h*1.125000"/>
                                          </p:val>
                                        </p:tav>
                                        <p:tav tm="100000">
                                          <p:val>
                                            <p:strVal val="#ppt_y"/>
                                          </p:val>
                                        </p:tav>
                                      </p:tavLst>
                                    </p:anim>
                                    <p:animEffect transition="in" filter="wipe(up)">
                                      <p:cBhvr>
                                        <p:cTn id="55" dur="500"/>
                                        <p:tgtEl>
                                          <p:spTgt spid="134"/>
                                        </p:tgtEl>
                                      </p:cBhvr>
                                    </p:animEffect>
                                  </p:childTnLst>
                                </p:cTn>
                              </p:par>
                              <p:par>
                                <p:cTn id="56" presetID="12" presetClass="entr" presetSubtype="4" fill="hold" grpId="0" nodeType="withEffect">
                                  <p:stCondLst>
                                    <p:cond delay="0"/>
                                  </p:stCondLst>
                                  <p:iterate type="wd">
                                    <p:tmPct val="10000"/>
                                  </p:iterate>
                                  <p:childTnLst>
                                    <p:set>
                                      <p:cBhvr>
                                        <p:cTn id="57" dur="1" fill="hold">
                                          <p:stCondLst>
                                            <p:cond delay="0"/>
                                          </p:stCondLst>
                                        </p:cTn>
                                        <p:tgtEl>
                                          <p:spTgt spid="135"/>
                                        </p:tgtEl>
                                        <p:attrNameLst>
                                          <p:attrName>style.visibility</p:attrName>
                                        </p:attrNameLst>
                                      </p:cBhvr>
                                      <p:to>
                                        <p:strVal val="visible"/>
                                      </p:to>
                                    </p:set>
                                    <p:anim calcmode="lin" valueType="num">
                                      <p:cBhvr additive="base">
                                        <p:cTn id="58" dur="500"/>
                                        <p:tgtEl>
                                          <p:spTgt spid="135"/>
                                        </p:tgtEl>
                                        <p:attrNameLst>
                                          <p:attrName>ppt_y</p:attrName>
                                        </p:attrNameLst>
                                      </p:cBhvr>
                                      <p:tavLst>
                                        <p:tav tm="0">
                                          <p:val>
                                            <p:strVal val="#ppt_y+#ppt_h*1.125000"/>
                                          </p:val>
                                        </p:tav>
                                        <p:tav tm="100000">
                                          <p:val>
                                            <p:strVal val="#ppt_y"/>
                                          </p:val>
                                        </p:tav>
                                      </p:tavLst>
                                    </p:anim>
                                    <p:animEffect transition="in" filter="wipe(up)">
                                      <p:cBhvr>
                                        <p:cTn id="59" dur="500"/>
                                        <p:tgtEl>
                                          <p:spTgt spid="135"/>
                                        </p:tgtEl>
                                      </p:cBhvr>
                                    </p:animEffect>
                                  </p:childTnLst>
                                </p:cTn>
                              </p:par>
                            </p:childTnLst>
                          </p:cTn>
                        </p:par>
                        <p:par>
                          <p:cTn id="60" fill="hold">
                            <p:stCondLst>
                              <p:cond delay="500"/>
                            </p:stCondLst>
                            <p:childTnLst>
                              <p:par>
                                <p:cTn id="61" presetID="50" presetClass="entr" presetSubtype="0" decel="100000" fill="hold" grpId="0" nodeType="afterEffect">
                                  <p:stCondLst>
                                    <p:cond delay="0"/>
                                  </p:stCondLst>
                                  <p:iterate type="wd">
                                    <p:tmPct val="10000"/>
                                  </p:iterate>
                                  <p:childTnLst>
                                    <p:set>
                                      <p:cBhvr>
                                        <p:cTn id="62" dur="1" fill="hold">
                                          <p:stCondLst>
                                            <p:cond delay="0"/>
                                          </p:stCondLst>
                                        </p:cTn>
                                        <p:tgtEl>
                                          <p:spTgt spid="136"/>
                                        </p:tgtEl>
                                        <p:attrNameLst>
                                          <p:attrName>style.visibility</p:attrName>
                                        </p:attrNameLst>
                                      </p:cBhvr>
                                      <p:to>
                                        <p:strVal val="visible"/>
                                      </p:to>
                                    </p:set>
                                    <p:anim calcmode="lin" valueType="num">
                                      <p:cBhvr>
                                        <p:cTn id="63" dur="500" fill="hold"/>
                                        <p:tgtEl>
                                          <p:spTgt spid="136"/>
                                        </p:tgtEl>
                                        <p:attrNameLst>
                                          <p:attrName>ppt_w</p:attrName>
                                        </p:attrNameLst>
                                      </p:cBhvr>
                                      <p:tavLst>
                                        <p:tav tm="0">
                                          <p:val>
                                            <p:strVal val="#ppt_w+.3"/>
                                          </p:val>
                                        </p:tav>
                                        <p:tav tm="100000">
                                          <p:val>
                                            <p:strVal val="#ppt_w"/>
                                          </p:val>
                                        </p:tav>
                                      </p:tavLst>
                                    </p:anim>
                                    <p:anim calcmode="lin" valueType="num">
                                      <p:cBhvr>
                                        <p:cTn id="64" dur="500" fill="hold"/>
                                        <p:tgtEl>
                                          <p:spTgt spid="136"/>
                                        </p:tgtEl>
                                        <p:attrNameLst>
                                          <p:attrName>ppt_h</p:attrName>
                                        </p:attrNameLst>
                                      </p:cBhvr>
                                      <p:tavLst>
                                        <p:tav tm="0">
                                          <p:val>
                                            <p:strVal val="#ppt_h"/>
                                          </p:val>
                                        </p:tav>
                                        <p:tav tm="100000">
                                          <p:val>
                                            <p:strVal val="#ppt_h"/>
                                          </p:val>
                                        </p:tav>
                                      </p:tavLst>
                                    </p:anim>
                                    <p:animEffect transition="in" filter="fade">
                                      <p:cBhvr>
                                        <p:cTn id="65" dur="500"/>
                                        <p:tgtEl>
                                          <p:spTgt spid="136"/>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xit" presetSubtype="0" fill="hold" grpId="1" nodeType="clickEffect">
                                  <p:stCondLst>
                                    <p:cond delay="0"/>
                                  </p:stCondLst>
                                  <p:iterate type="wd">
                                    <p:tmPct val="10000"/>
                                  </p:iterate>
                                  <p:childTnLst>
                                    <p:animEffect transition="out" filter="fade">
                                      <p:cBhvr>
                                        <p:cTn id="69" dur="500"/>
                                        <p:tgtEl>
                                          <p:spTgt spid="136"/>
                                        </p:tgtEl>
                                      </p:cBhvr>
                                    </p:animEffect>
                                    <p:anim calcmode="lin" valueType="num">
                                      <p:cBhvr>
                                        <p:cTn id="70" dur="500"/>
                                        <p:tgtEl>
                                          <p:spTgt spid="136"/>
                                        </p:tgtEl>
                                        <p:attrNameLst>
                                          <p:attrName>ppt_x</p:attrName>
                                        </p:attrNameLst>
                                      </p:cBhvr>
                                      <p:tavLst>
                                        <p:tav tm="0">
                                          <p:val>
                                            <p:strVal val="ppt_x"/>
                                          </p:val>
                                        </p:tav>
                                        <p:tav tm="100000">
                                          <p:val>
                                            <p:strVal val="ppt_x"/>
                                          </p:val>
                                        </p:tav>
                                      </p:tavLst>
                                    </p:anim>
                                    <p:anim calcmode="lin" valueType="num">
                                      <p:cBhvr>
                                        <p:cTn id="71" dur="500"/>
                                        <p:tgtEl>
                                          <p:spTgt spid="136"/>
                                        </p:tgtEl>
                                        <p:attrNameLst>
                                          <p:attrName>ppt_y</p:attrName>
                                        </p:attrNameLst>
                                      </p:cBhvr>
                                      <p:tavLst>
                                        <p:tav tm="0">
                                          <p:val>
                                            <p:strVal val="ppt_y"/>
                                          </p:val>
                                        </p:tav>
                                        <p:tav tm="100000">
                                          <p:val>
                                            <p:strVal val="ppt_y+.1"/>
                                          </p:val>
                                        </p:tav>
                                      </p:tavLst>
                                    </p:anim>
                                    <p:set>
                                      <p:cBhvr>
                                        <p:cTn id="72" dur="1" fill="hold">
                                          <p:stCondLst>
                                            <p:cond delay="499"/>
                                          </p:stCondLst>
                                        </p:cTn>
                                        <p:tgtEl>
                                          <p:spTgt spid="136"/>
                                        </p:tgtEl>
                                        <p:attrNameLst>
                                          <p:attrName>style.visibility</p:attrName>
                                        </p:attrNameLst>
                                      </p:cBhvr>
                                      <p:to>
                                        <p:strVal val="hidden"/>
                                      </p:to>
                                    </p:set>
                                  </p:childTnLst>
                                </p:cTn>
                              </p:par>
                              <p:par>
                                <p:cTn id="73" presetID="50" presetClass="entr" presetSubtype="0" decel="100000" fill="hold" grpId="0" nodeType="withEffect">
                                  <p:stCondLst>
                                    <p:cond delay="0"/>
                                  </p:stCondLst>
                                  <p:iterate type="wd">
                                    <p:tmPct val="10000"/>
                                  </p:iterate>
                                  <p:childTnLst>
                                    <p:set>
                                      <p:cBhvr>
                                        <p:cTn id="74" dur="1" fill="hold">
                                          <p:stCondLst>
                                            <p:cond delay="0"/>
                                          </p:stCondLst>
                                        </p:cTn>
                                        <p:tgtEl>
                                          <p:spTgt spid="137"/>
                                        </p:tgtEl>
                                        <p:attrNameLst>
                                          <p:attrName>style.visibility</p:attrName>
                                        </p:attrNameLst>
                                      </p:cBhvr>
                                      <p:to>
                                        <p:strVal val="visible"/>
                                      </p:to>
                                    </p:set>
                                    <p:anim calcmode="lin" valueType="num">
                                      <p:cBhvr>
                                        <p:cTn id="75" dur="500" fill="hold"/>
                                        <p:tgtEl>
                                          <p:spTgt spid="137"/>
                                        </p:tgtEl>
                                        <p:attrNameLst>
                                          <p:attrName>ppt_w</p:attrName>
                                        </p:attrNameLst>
                                      </p:cBhvr>
                                      <p:tavLst>
                                        <p:tav tm="0">
                                          <p:val>
                                            <p:strVal val="#ppt_w+.3"/>
                                          </p:val>
                                        </p:tav>
                                        <p:tav tm="100000">
                                          <p:val>
                                            <p:strVal val="#ppt_w"/>
                                          </p:val>
                                        </p:tav>
                                      </p:tavLst>
                                    </p:anim>
                                    <p:anim calcmode="lin" valueType="num">
                                      <p:cBhvr>
                                        <p:cTn id="76" dur="500" fill="hold"/>
                                        <p:tgtEl>
                                          <p:spTgt spid="137"/>
                                        </p:tgtEl>
                                        <p:attrNameLst>
                                          <p:attrName>ppt_h</p:attrName>
                                        </p:attrNameLst>
                                      </p:cBhvr>
                                      <p:tavLst>
                                        <p:tav tm="0">
                                          <p:val>
                                            <p:strVal val="#ppt_h"/>
                                          </p:val>
                                        </p:tav>
                                        <p:tav tm="100000">
                                          <p:val>
                                            <p:strVal val="#ppt_h"/>
                                          </p:val>
                                        </p:tav>
                                      </p:tavLst>
                                    </p:anim>
                                    <p:animEffect transition="in" filter="fade">
                                      <p:cBhvr>
                                        <p:cTn id="77" dur="500"/>
                                        <p:tgtEl>
                                          <p:spTgt spid="137"/>
                                        </p:tgtEl>
                                      </p:cBhvr>
                                    </p:animEffect>
                                  </p:childTnLst>
                                </p:cTn>
                              </p:par>
                            </p:childTnLst>
                          </p:cTn>
                        </p:par>
                        <p:par>
                          <p:cTn id="78" fill="hold">
                            <p:stCondLst>
                              <p:cond delay="650"/>
                            </p:stCondLst>
                            <p:childTnLst>
                              <p:par>
                                <p:cTn id="79" presetID="12" presetClass="entr" presetSubtype="4" fill="hold" grpId="0" nodeType="afterEffect">
                                  <p:stCondLst>
                                    <p:cond delay="0"/>
                                  </p:stCondLst>
                                  <p:iterate type="wd">
                                    <p:tmPct val="10000"/>
                                  </p:iterate>
                                  <p:childTnLst>
                                    <p:set>
                                      <p:cBhvr>
                                        <p:cTn id="80" dur="1" fill="hold">
                                          <p:stCondLst>
                                            <p:cond delay="0"/>
                                          </p:stCondLst>
                                        </p:cTn>
                                        <p:tgtEl>
                                          <p:spTgt spid="138"/>
                                        </p:tgtEl>
                                        <p:attrNameLst>
                                          <p:attrName>style.visibility</p:attrName>
                                        </p:attrNameLst>
                                      </p:cBhvr>
                                      <p:to>
                                        <p:strVal val="visible"/>
                                      </p:to>
                                    </p:set>
                                    <p:anim calcmode="lin" valueType="num">
                                      <p:cBhvr additive="base">
                                        <p:cTn id="81" dur="500"/>
                                        <p:tgtEl>
                                          <p:spTgt spid="138"/>
                                        </p:tgtEl>
                                        <p:attrNameLst>
                                          <p:attrName>ppt_y</p:attrName>
                                        </p:attrNameLst>
                                      </p:cBhvr>
                                      <p:tavLst>
                                        <p:tav tm="0">
                                          <p:val>
                                            <p:strVal val="#ppt_y+#ppt_h*1.125000"/>
                                          </p:val>
                                        </p:tav>
                                        <p:tav tm="100000">
                                          <p:val>
                                            <p:strVal val="#ppt_y"/>
                                          </p:val>
                                        </p:tav>
                                      </p:tavLst>
                                    </p:anim>
                                    <p:animEffect transition="in" filter="wipe(up)">
                                      <p:cBhvr>
                                        <p:cTn id="82" dur="500"/>
                                        <p:tgtEl>
                                          <p:spTgt spid="138"/>
                                        </p:tgtEl>
                                      </p:cBhvr>
                                    </p:animEffect>
                                  </p:childTnLst>
                                </p:cTn>
                              </p:par>
                              <p:par>
                                <p:cTn id="83" presetID="12" presetClass="entr" presetSubtype="4" fill="hold" grpId="0" nodeType="withEffect">
                                  <p:stCondLst>
                                    <p:cond delay="0"/>
                                  </p:stCondLst>
                                  <p:iterate type="wd">
                                    <p:tmPct val="10000"/>
                                  </p:iterate>
                                  <p:childTnLst>
                                    <p:set>
                                      <p:cBhvr>
                                        <p:cTn id="84" dur="1" fill="hold">
                                          <p:stCondLst>
                                            <p:cond delay="0"/>
                                          </p:stCondLst>
                                        </p:cTn>
                                        <p:tgtEl>
                                          <p:spTgt spid="139"/>
                                        </p:tgtEl>
                                        <p:attrNameLst>
                                          <p:attrName>style.visibility</p:attrName>
                                        </p:attrNameLst>
                                      </p:cBhvr>
                                      <p:to>
                                        <p:strVal val="visible"/>
                                      </p:to>
                                    </p:set>
                                    <p:anim calcmode="lin" valueType="num">
                                      <p:cBhvr additive="base">
                                        <p:cTn id="85" dur="500"/>
                                        <p:tgtEl>
                                          <p:spTgt spid="139"/>
                                        </p:tgtEl>
                                        <p:attrNameLst>
                                          <p:attrName>ppt_y</p:attrName>
                                        </p:attrNameLst>
                                      </p:cBhvr>
                                      <p:tavLst>
                                        <p:tav tm="0">
                                          <p:val>
                                            <p:strVal val="#ppt_y+#ppt_h*1.125000"/>
                                          </p:val>
                                        </p:tav>
                                        <p:tav tm="100000">
                                          <p:val>
                                            <p:strVal val="#ppt_y"/>
                                          </p:val>
                                        </p:tav>
                                      </p:tavLst>
                                    </p:anim>
                                    <p:animEffect transition="in" filter="wipe(up)">
                                      <p:cBhvr>
                                        <p:cTn id="86" dur="500"/>
                                        <p:tgtEl>
                                          <p:spTgt spid="139"/>
                                        </p:tgtEl>
                                      </p:cBhvr>
                                    </p:animEffect>
                                  </p:childTnLst>
                                </p:cTn>
                              </p:par>
                              <p:par>
                                <p:cTn id="87" presetID="12" presetClass="entr" presetSubtype="4" fill="hold" grpId="0" nodeType="withEffect">
                                  <p:stCondLst>
                                    <p:cond delay="0"/>
                                  </p:stCondLst>
                                  <p:iterate type="wd">
                                    <p:tmPct val="10000"/>
                                  </p:iterate>
                                  <p:childTnLst>
                                    <p:set>
                                      <p:cBhvr>
                                        <p:cTn id="88" dur="1" fill="hold">
                                          <p:stCondLst>
                                            <p:cond delay="0"/>
                                          </p:stCondLst>
                                        </p:cTn>
                                        <p:tgtEl>
                                          <p:spTgt spid="140"/>
                                        </p:tgtEl>
                                        <p:attrNameLst>
                                          <p:attrName>style.visibility</p:attrName>
                                        </p:attrNameLst>
                                      </p:cBhvr>
                                      <p:to>
                                        <p:strVal val="visible"/>
                                      </p:to>
                                    </p:set>
                                    <p:anim calcmode="lin" valueType="num">
                                      <p:cBhvr additive="base">
                                        <p:cTn id="89" dur="500"/>
                                        <p:tgtEl>
                                          <p:spTgt spid="140"/>
                                        </p:tgtEl>
                                        <p:attrNameLst>
                                          <p:attrName>ppt_y</p:attrName>
                                        </p:attrNameLst>
                                      </p:cBhvr>
                                      <p:tavLst>
                                        <p:tav tm="0">
                                          <p:val>
                                            <p:strVal val="#ppt_y+#ppt_h*1.125000"/>
                                          </p:val>
                                        </p:tav>
                                        <p:tav tm="100000">
                                          <p:val>
                                            <p:strVal val="#ppt_y"/>
                                          </p:val>
                                        </p:tav>
                                      </p:tavLst>
                                    </p:anim>
                                    <p:animEffect transition="in" filter="wipe(up)">
                                      <p:cBhvr>
                                        <p:cTn id="90" dur="500"/>
                                        <p:tgtEl>
                                          <p:spTgt spid="140"/>
                                        </p:tgtEl>
                                      </p:cBhvr>
                                    </p:animEffect>
                                  </p:childTnLst>
                                </p:cTn>
                              </p:par>
                            </p:childTnLst>
                          </p:cTn>
                        </p:par>
                      </p:childTnLst>
                    </p:cTn>
                  </p:par>
                  <p:par>
                    <p:cTn id="91" fill="hold">
                      <p:stCondLst>
                        <p:cond delay="indefinite"/>
                      </p:stCondLst>
                      <p:childTnLst>
                        <p:par>
                          <p:cTn id="92" fill="hold">
                            <p:stCondLst>
                              <p:cond delay="0"/>
                            </p:stCondLst>
                            <p:childTnLst>
                              <p:par>
                                <p:cTn id="93" presetID="17" presetClass="exit" presetSubtype="10" fill="hold" grpId="1" nodeType="clickEffect">
                                  <p:stCondLst>
                                    <p:cond delay="0"/>
                                  </p:stCondLst>
                                  <p:iterate type="wd">
                                    <p:tmPct val="0"/>
                                  </p:iterate>
                                  <p:childTnLst>
                                    <p:anim calcmode="lin" valueType="num">
                                      <p:cBhvr>
                                        <p:cTn id="94" dur="500"/>
                                        <p:tgtEl>
                                          <p:spTgt spid="137"/>
                                        </p:tgtEl>
                                        <p:attrNameLst>
                                          <p:attrName>ppt_w</p:attrName>
                                        </p:attrNameLst>
                                      </p:cBhvr>
                                      <p:tavLst>
                                        <p:tav tm="0">
                                          <p:val>
                                            <p:strVal val="ppt_w"/>
                                          </p:val>
                                        </p:tav>
                                        <p:tav tm="100000">
                                          <p:val>
                                            <p:fltVal val="0"/>
                                          </p:val>
                                        </p:tav>
                                      </p:tavLst>
                                    </p:anim>
                                    <p:anim calcmode="lin" valueType="num">
                                      <p:cBhvr>
                                        <p:cTn id="95" dur="500"/>
                                        <p:tgtEl>
                                          <p:spTgt spid="137"/>
                                        </p:tgtEl>
                                        <p:attrNameLst>
                                          <p:attrName>ppt_h</p:attrName>
                                        </p:attrNameLst>
                                      </p:cBhvr>
                                      <p:tavLst>
                                        <p:tav tm="0">
                                          <p:val>
                                            <p:strVal val="ppt_h"/>
                                          </p:val>
                                        </p:tav>
                                        <p:tav tm="100000">
                                          <p:val>
                                            <p:strVal val="ppt_h"/>
                                          </p:val>
                                        </p:tav>
                                      </p:tavLst>
                                    </p:anim>
                                    <p:set>
                                      <p:cBhvr>
                                        <p:cTn id="96" dur="1" fill="hold">
                                          <p:stCondLst>
                                            <p:cond delay="499"/>
                                          </p:stCondLst>
                                        </p:cTn>
                                        <p:tgtEl>
                                          <p:spTgt spid="137"/>
                                        </p:tgtEl>
                                        <p:attrNameLst>
                                          <p:attrName>style.visibility</p:attrName>
                                        </p:attrNameLst>
                                      </p:cBhvr>
                                      <p:to>
                                        <p:strVal val="hidden"/>
                                      </p:to>
                                    </p:set>
                                  </p:childTnLst>
                                </p:cTn>
                              </p:par>
                            </p:childTnLst>
                          </p:cTn>
                        </p:par>
                        <p:par>
                          <p:cTn id="97" fill="hold">
                            <p:stCondLst>
                              <p:cond delay="500"/>
                            </p:stCondLst>
                            <p:childTnLst>
                              <p:par>
                                <p:cTn id="98" presetID="14" presetClass="entr" presetSubtype="10" fill="hold" grpId="0" nodeType="afterEffect">
                                  <p:stCondLst>
                                    <p:cond delay="0"/>
                                  </p:stCondLst>
                                  <p:iterate type="wd">
                                    <p:tmPct val="10000"/>
                                  </p:iterate>
                                  <p:childTnLst>
                                    <p:set>
                                      <p:cBhvr>
                                        <p:cTn id="99" dur="1" fill="hold">
                                          <p:stCondLst>
                                            <p:cond delay="0"/>
                                          </p:stCondLst>
                                        </p:cTn>
                                        <p:tgtEl>
                                          <p:spTgt spid="2"/>
                                        </p:tgtEl>
                                        <p:attrNameLst>
                                          <p:attrName>style.visibility</p:attrName>
                                        </p:attrNameLst>
                                      </p:cBhvr>
                                      <p:to>
                                        <p:strVal val="visible"/>
                                      </p:to>
                                    </p:set>
                                    <p:animEffect transition="in" filter="randombar(horizontal)">
                                      <p:cBhvr>
                                        <p:cTn id="100" dur="500"/>
                                        <p:tgtEl>
                                          <p:spTgt spid="2"/>
                                        </p:tgtEl>
                                      </p:cBhvr>
                                    </p:animEffect>
                                  </p:childTnLst>
                                </p:cTn>
                              </p:par>
                            </p:childTnLst>
                          </p:cTn>
                        </p:par>
                        <p:par>
                          <p:cTn id="101" fill="hold">
                            <p:stCondLst>
                              <p:cond delay="1000"/>
                            </p:stCondLst>
                            <p:childTnLst>
                              <p:par>
                                <p:cTn id="102" presetID="26" presetClass="emph" presetSubtype="0" repeatCount="indefinite" fill="hold" grpId="1" nodeType="afterEffect">
                                  <p:stCondLst>
                                    <p:cond delay="0"/>
                                  </p:stCondLst>
                                  <p:iterate type="wd">
                                    <p:tmPct val="10000"/>
                                  </p:iterate>
                                  <p:childTnLst>
                                    <p:animEffect transition="out" filter="fade">
                                      <p:cBhvr>
                                        <p:cTn id="103" dur="500" tmFilter="0, 0; .2, .5; .8, .5; 1, 0"/>
                                        <p:tgtEl>
                                          <p:spTgt spid="2"/>
                                        </p:tgtEl>
                                      </p:cBhvr>
                                    </p:animEffect>
                                    <p:animScale>
                                      <p:cBhvr>
                                        <p:cTn id="104"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26" grpId="0" animBg="1"/>
      <p:bldP spid="126" grpId="1" animBg="1"/>
      <p:bldP spid="136" grpId="0"/>
      <p:bldP spid="136" grpId="1"/>
      <p:bldP spid="137" grpId="0"/>
      <p:bldP spid="137" grpId="1"/>
      <p:bldP spid="134" grpId="0" animBg="1"/>
      <p:bldP spid="135" grpId="0" animBg="1"/>
      <p:bldP spid="138" grpId="0" animBg="1"/>
      <p:bldP spid="139" grpId="0" animBg="1"/>
      <p:bldP spid="140" grpId="0" animBg="1"/>
      <p:bldP spid="2" grpId="0" animBg="1"/>
      <p:bldP spid="2" grpId="1"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055F64A1-2DD6-42F9-B8DE-ABE20F06AD51}"/>
              </a:ext>
            </a:extLst>
          </p:cNvPr>
          <p:cNvGrpSpPr/>
          <p:nvPr/>
        </p:nvGrpSpPr>
        <p:grpSpPr>
          <a:xfrm>
            <a:off x="-353961" y="411534"/>
            <a:ext cx="12248221" cy="6446465"/>
            <a:chOff x="1947503" y="3866451"/>
            <a:chExt cx="3217434" cy="2645522"/>
          </a:xfrm>
        </p:grpSpPr>
        <p:pic>
          <p:nvPicPr>
            <p:cNvPr id="9" name="图片 8">
              <a:extLst>
                <a:ext uri="{FF2B5EF4-FFF2-40B4-BE49-F238E27FC236}">
                  <a16:creationId xmlns:a16="http://schemas.microsoft.com/office/drawing/2014/main" id="{2CAD5F4F-D022-42E5-B89C-F04CCB290745}"/>
                </a:ext>
              </a:extLst>
            </p:cNvPr>
            <p:cNvPicPr>
              <a:picLocks noChangeAspect="1"/>
            </p:cNvPicPr>
            <p:nvPr/>
          </p:nvPicPr>
          <p:blipFill>
            <a:blip r:embed="rId4">
              <a:duotone>
                <a:schemeClr val="accent4">
                  <a:shade val="45000"/>
                  <a:satMod val="135000"/>
                </a:schemeClr>
                <a:prstClr val="white"/>
              </a:duotone>
            </a:blip>
            <a:stretch>
              <a:fillRect/>
            </a:stretch>
          </p:blipFill>
          <p:spPr>
            <a:xfrm>
              <a:off x="1947503" y="3866451"/>
              <a:ext cx="3217434" cy="2645522"/>
            </a:xfrm>
            <a:prstGeom prst="rect">
              <a:avLst/>
            </a:prstGeom>
          </p:spPr>
        </p:pic>
        <p:sp>
          <p:nvSpPr>
            <p:cNvPr id="10" name="文本框 9">
              <a:extLst>
                <a:ext uri="{FF2B5EF4-FFF2-40B4-BE49-F238E27FC236}">
                  <a16:creationId xmlns:a16="http://schemas.microsoft.com/office/drawing/2014/main" id="{41D8CF20-FF0A-4A1D-A3F1-76B6550B5CFA}"/>
                </a:ext>
              </a:extLst>
            </p:cNvPr>
            <p:cNvSpPr txBox="1"/>
            <p:nvPr/>
          </p:nvSpPr>
          <p:spPr>
            <a:xfrm>
              <a:off x="2099122" y="4731199"/>
              <a:ext cx="2763105" cy="106855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sz="3400" b="1">
                  <a:solidFill>
                    <a:srgbClr val="A37D1D"/>
                  </a:solidFill>
                  <a:latin typeface="+mj-lt"/>
                </a:rPr>
                <a:t> Ba đoạn văn này nói về một em bé vừa hiếu thảo </a:t>
              </a:r>
              <a:endParaRPr lang="en-US" sz="3400" b="1" smtClean="0">
                <a:solidFill>
                  <a:srgbClr val="A37D1D"/>
                </a:solidFill>
                <a:latin typeface="+mj-lt"/>
              </a:endParaRPr>
            </a:p>
            <a:p>
              <a:pPr algn="ctr"/>
              <a:r>
                <a:rPr lang="en-US" sz="3400" b="1">
                  <a:solidFill>
                    <a:srgbClr val="A37D1D"/>
                  </a:solidFill>
                  <a:latin typeface="+mj-lt"/>
                </a:rPr>
                <a:t> </a:t>
              </a:r>
              <a:r>
                <a:rPr lang="en-US" sz="3400" b="1" smtClean="0">
                  <a:solidFill>
                    <a:srgbClr val="A37D1D"/>
                  </a:solidFill>
                  <a:latin typeface="+mj-lt"/>
                </a:rPr>
                <a:t>      </a:t>
              </a:r>
              <a:r>
                <a:rPr lang="vi-VN" sz="3400" b="1" smtClean="0">
                  <a:solidFill>
                    <a:srgbClr val="A37D1D"/>
                  </a:solidFill>
                  <a:latin typeface="+mj-lt"/>
                </a:rPr>
                <a:t>vừa </a:t>
              </a:r>
              <a:r>
                <a:rPr lang="vi-VN" sz="3400" b="1">
                  <a:solidFill>
                    <a:srgbClr val="A37D1D"/>
                  </a:solidFill>
                  <a:latin typeface="+mj-lt"/>
                </a:rPr>
                <a:t>thật thà, trung thực, Em lo </a:t>
              </a:r>
              <a:r>
                <a:rPr lang="vi-VN" sz="3400" b="1" smtClean="0">
                  <a:solidFill>
                    <a:srgbClr val="A37D1D"/>
                  </a:solidFill>
                  <a:latin typeface="+mj-lt"/>
                </a:rPr>
                <a:t>thiếu </a:t>
              </a:r>
              <a:r>
                <a:rPr lang="vi-VN" sz="3400" b="1">
                  <a:solidFill>
                    <a:srgbClr val="A37D1D"/>
                  </a:solidFill>
                  <a:latin typeface="+mj-lt"/>
                </a:rPr>
                <a:t>tiền mua </a:t>
              </a:r>
              <a:endParaRPr lang="en-US" sz="3400" b="1" smtClean="0">
                <a:solidFill>
                  <a:srgbClr val="A37D1D"/>
                </a:solidFill>
                <a:latin typeface="+mj-lt"/>
              </a:endParaRPr>
            </a:p>
            <a:p>
              <a:pPr algn="ctr"/>
              <a:r>
                <a:rPr lang="en-US" sz="3400" b="1" smtClean="0">
                  <a:solidFill>
                    <a:srgbClr val="A37D1D"/>
                  </a:solidFill>
                  <a:latin typeface="+mj-lt"/>
                </a:rPr>
                <a:t>                              </a:t>
              </a:r>
              <a:r>
                <a:rPr lang="vi-VN" sz="3400" b="1" smtClean="0">
                  <a:solidFill>
                    <a:srgbClr val="A37D1D"/>
                  </a:solidFill>
                  <a:latin typeface="+mj-lt"/>
                </a:rPr>
                <a:t>thuốc</a:t>
              </a:r>
              <a:r>
                <a:rPr lang="en-US" sz="3400" b="1" smtClean="0">
                  <a:solidFill>
                    <a:srgbClr val="A37D1D"/>
                  </a:solidFill>
                  <a:latin typeface="+mj-lt"/>
                </a:rPr>
                <a:t> </a:t>
              </a:r>
              <a:r>
                <a:rPr lang="vi-VN" sz="3400" b="1" smtClean="0">
                  <a:solidFill>
                    <a:srgbClr val="A37D1D"/>
                  </a:solidFill>
                  <a:latin typeface="+mj-lt"/>
                </a:rPr>
                <a:t>cho </a:t>
              </a:r>
              <a:r>
                <a:rPr lang="vi-VN" sz="3400" b="1">
                  <a:solidFill>
                    <a:srgbClr val="A37D1D"/>
                  </a:solidFill>
                  <a:latin typeface="+mj-lt"/>
                </a:rPr>
                <a:t>mẹ </a:t>
              </a:r>
              <a:r>
                <a:rPr lang="vi-VN" sz="3400" b="1" smtClean="0">
                  <a:solidFill>
                    <a:srgbClr val="A37D1D"/>
                  </a:solidFill>
                  <a:latin typeface="+mj-lt"/>
                </a:rPr>
                <a:t>nhưng </a:t>
              </a:r>
              <a:r>
                <a:rPr lang="vi-VN" sz="3400" b="1">
                  <a:solidFill>
                    <a:srgbClr val="A37D1D"/>
                  </a:solidFill>
                  <a:latin typeface="+mj-lt"/>
                </a:rPr>
                <a:t>thật thà trả </a:t>
              </a:r>
              <a:r>
                <a:rPr lang="vi-VN" sz="3400" b="1" smtClean="0">
                  <a:solidFill>
                    <a:srgbClr val="A37D1D"/>
                  </a:solidFill>
                  <a:latin typeface="+mj-lt"/>
                </a:rPr>
                <a:t>lại</a:t>
              </a:r>
              <a:r>
                <a:rPr lang="en-US" sz="3400" b="1" smtClean="0">
                  <a:solidFill>
                    <a:srgbClr val="A37D1D"/>
                  </a:solidFill>
                  <a:latin typeface="+mj-lt"/>
                </a:rPr>
                <a:t> </a:t>
              </a:r>
              <a:r>
                <a:rPr lang="en-US" sz="3400" b="1" smtClean="0">
                  <a:solidFill>
                    <a:srgbClr val="A37D1D"/>
                  </a:solidFill>
                  <a:latin typeface="Times New Roman" panose="02020603050405020304" pitchFamily="18" charset="0"/>
                  <a:cs typeface="Times New Roman" panose="02020603050405020304" pitchFamily="18" charset="0"/>
                </a:rPr>
                <a:t>đồ</a:t>
              </a:r>
              <a:r>
                <a:rPr lang="en-US" sz="3400" b="1" smtClean="0">
                  <a:solidFill>
                    <a:srgbClr val="A37D1D"/>
                  </a:solidFill>
                  <a:latin typeface="+mj-lt"/>
                  <a:cs typeface="Times New Roman" panose="02020603050405020304" pitchFamily="18" charset="0"/>
                </a:rPr>
                <a:t> </a:t>
              </a:r>
            </a:p>
            <a:p>
              <a:pPr algn="ctr"/>
              <a:r>
                <a:rPr lang="vi-VN" sz="3400" b="1" smtClean="0">
                  <a:solidFill>
                    <a:srgbClr val="A37D1D"/>
                  </a:solidFill>
                  <a:latin typeface="+mj-lt"/>
                </a:rPr>
                <a:t>của ngườ</a:t>
              </a:r>
              <a:r>
                <a:rPr lang="en-US" sz="3400" b="1" smtClean="0">
                  <a:solidFill>
                    <a:srgbClr val="A37D1D"/>
                  </a:solidFill>
                  <a:latin typeface="Times New Roman" panose="02020603050405020304" pitchFamily="18" charset="0"/>
                  <a:cs typeface="Times New Roman" panose="02020603050405020304" pitchFamily="18" charset="0"/>
                </a:rPr>
                <a:t>i k</a:t>
              </a:r>
              <a:r>
                <a:rPr lang="vi-VN" sz="3400" b="1" smtClean="0">
                  <a:solidFill>
                    <a:srgbClr val="A37D1D"/>
                  </a:solidFill>
                  <a:latin typeface="+mj-lt"/>
                </a:rPr>
                <a:t>hác </a:t>
              </a:r>
              <a:r>
                <a:rPr lang="vi-VN" sz="3400" b="1">
                  <a:solidFill>
                    <a:srgbClr val="A37D1D"/>
                  </a:solidFill>
                  <a:latin typeface="+mj-lt"/>
                </a:rPr>
                <a:t>đánh </a:t>
              </a:r>
              <a:r>
                <a:rPr lang="vi-VN" sz="3400" b="1" smtClean="0">
                  <a:solidFill>
                    <a:srgbClr val="A37D1D"/>
                  </a:solidFill>
                  <a:latin typeface="+mj-lt"/>
                </a:rPr>
                <a:t>rơi</a:t>
              </a:r>
              <a:r>
                <a:rPr lang="en-US" sz="3400" b="1" smtClean="0">
                  <a:solidFill>
                    <a:srgbClr val="A37D1D"/>
                  </a:solidFill>
                  <a:latin typeface="+mj-lt"/>
                </a:rPr>
                <a:t>.</a:t>
              </a:r>
              <a:endParaRPr lang="zh-CN" altLang="en-US" sz="3400" b="1" dirty="0">
                <a:solidFill>
                  <a:srgbClr val="A37D1D"/>
                </a:solidFill>
                <a:latin typeface="+mj-lt"/>
                <a:ea typeface="inpin heiti" panose="00000500000000000000" pitchFamily="2" charset="-122"/>
                <a:sym typeface="inpin heiti" panose="00000500000000000000" pitchFamily="2" charset="-122"/>
              </a:endParaRPr>
            </a:p>
          </p:txBody>
        </p:sp>
      </p:grpSp>
      <p:grpSp>
        <p:nvGrpSpPr>
          <p:cNvPr id="12" name="组合 11">
            <a:extLst>
              <a:ext uri="{FF2B5EF4-FFF2-40B4-BE49-F238E27FC236}">
                <a16:creationId xmlns:a16="http://schemas.microsoft.com/office/drawing/2014/main" id="{6BFCB1AB-741E-4CE3-8F82-543BC750ED33}"/>
              </a:ext>
            </a:extLst>
          </p:cNvPr>
          <p:cNvGrpSpPr/>
          <p:nvPr/>
        </p:nvGrpSpPr>
        <p:grpSpPr>
          <a:xfrm>
            <a:off x="78303" y="5514539"/>
            <a:ext cx="1053903" cy="1169634"/>
            <a:chOff x="-2033679" y="889419"/>
            <a:chExt cx="463503" cy="619473"/>
          </a:xfrm>
        </p:grpSpPr>
        <p:pic>
          <p:nvPicPr>
            <p:cNvPr id="13" name="Picture 10" descr="E:\丫头\png\小人\卡通类素材\ry.png">
              <a:extLst>
                <a:ext uri="{FF2B5EF4-FFF2-40B4-BE49-F238E27FC236}">
                  <a16:creationId xmlns:a16="http://schemas.microsoft.com/office/drawing/2014/main" id="{FA5C9325-B69C-417B-B6CB-D588A16AB48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id="{3831DC30-D0E9-4944-B824-F9A58D77038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组合 17">
            <a:extLst>
              <a:ext uri="{FF2B5EF4-FFF2-40B4-BE49-F238E27FC236}">
                <a16:creationId xmlns:a16="http://schemas.microsoft.com/office/drawing/2014/main" id="{FD6350E9-EAF8-48AE-9D9F-5F76B5400EA9}"/>
              </a:ext>
            </a:extLst>
          </p:cNvPr>
          <p:cNvGrpSpPr/>
          <p:nvPr/>
        </p:nvGrpSpPr>
        <p:grpSpPr>
          <a:xfrm>
            <a:off x="1114196" y="5555580"/>
            <a:ext cx="1053903" cy="1169634"/>
            <a:chOff x="-2033679" y="889419"/>
            <a:chExt cx="463503" cy="619473"/>
          </a:xfrm>
        </p:grpSpPr>
        <p:pic>
          <p:nvPicPr>
            <p:cNvPr id="19" name="Picture 10" descr="E:\丫头\png\小人\卡通类素材\ry.png">
              <a:extLst>
                <a:ext uri="{FF2B5EF4-FFF2-40B4-BE49-F238E27FC236}">
                  <a16:creationId xmlns:a16="http://schemas.microsoft.com/office/drawing/2014/main" id="{91626E33-AAF0-4EDE-9E98-B76EF77C2CE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E:\丫头\png\小人\卡通类素材\ry.png">
              <a:extLst>
                <a:ext uri="{FF2B5EF4-FFF2-40B4-BE49-F238E27FC236}">
                  <a16:creationId xmlns:a16="http://schemas.microsoft.com/office/drawing/2014/main" id="{1BC7E4D7-B131-40BB-9A9B-BC4C737D6AB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组合 20">
            <a:extLst>
              <a:ext uri="{FF2B5EF4-FFF2-40B4-BE49-F238E27FC236}">
                <a16:creationId xmlns:a16="http://schemas.microsoft.com/office/drawing/2014/main" id="{2E2CFD3A-AB98-434F-9156-54C94CA0F82C}"/>
              </a:ext>
            </a:extLst>
          </p:cNvPr>
          <p:cNvGrpSpPr/>
          <p:nvPr/>
        </p:nvGrpSpPr>
        <p:grpSpPr>
          <a:xfrm>
            <a:off x="2255574" y="5523841"/>
            <a:ext cx="1053903" cy="1169634"/>
            <a:chOff x="-2033679" y="889419"/>
            <a:chExt cx="463503" cy="619473"/>
          </a:xfrm>
        </p:grpSpPr>
        <p:pic>
          <p:nvPicPr>
            <p:cNvPr id="22" name="Picture 10" descr="E:\丫头\png\小人\卡通类素材\ry.png">
              <a:extLst>
                <a:ext uri="{FF2B5EF4-FFF2-40B4-BE49-F238E27FC236}">
                  <a16:creationId xmlns:a16="http://schemas.microsoft.com/office/drawing/2014/main" id="{451A05B8-901C-422C-98AC-6CFF9C8AD48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 descr="E:\丫头\png\小人\卡通类素材\ry.png">
              <a:extLst>
                <a:ext uri="{FF2B5EF4-FFF2-40B4-BE49-F238E27FC236}">
                  <a16:creationId xmlns:a16="http://schemas.microsoft.com/office/drawing/2014/main" id="{99ECBAB2-6717-4343-807F-CAA4FFA94B3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组合 23">
            <a:extLst>
              <a:ext uri="{FF2B5EF4-FFF2-40B4-BE49-F238E27FC236}">
                <a16:creationId xmlns:a16="http://schemas.microsoft.com/office/drawing/2014/main" id="{522B2312-CC07-43DC-8F91-334224C60528}"/>
              </a:ext>
            </a:extLst>
          </p:cNvPr>
          <p:cNvGrpSpPr/>
          <p:nvPr/>
        </p:nvGrpSpPr>
        <p:grpSpPr>
          <a:xfrm>
            <a:off x="9845847" y="5509915"/>
            <a:ext cx="1053903" cy="1169634"/>
            <a:chOff x="-2033679" y="889419"/>
            <a:chExt cx="463503" cy="619473"/>
          </a:xfrm>
        </p:grpSpPr>
        <p:pic>
          <p:nvPicPr>
            <p:cNvPr id="25" name="Picture 10" descr="E:\丫头\png\小人\卡通类素材\ry.png">
              <a:extLst>
                <a:ext uri="{FF2B5EF4-FFF2-40B4-BE49-F238E27FC236}">
                  <a16:creationId xmlns:a16="http://schemas.microsoft.com/office/drawing/2014/main" id="{A7543793-821A-4EF2-A295-ACD4AAEB7E3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0" descr="E:\丫头\png\小人\卡通类素材\ry.png">
              <a:extLst>
                <a:ext uri="{FF2B5EF4-FFF2-40B4-BE49-F238E27FC236}">
                  <a16:creationId xmlns:a16="http://schemas.microsoft.com/office/drawing/2014/main" id="{8D2236E1-9A3D-4770-B529-590CA6E7771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组合 26">
            <a:extLst>
              <a:ext uri="{FF2B5EF4-FFF2-40B4-BE49-F238E27FC236}">
                <a16:creationId xmlns:a16="http://schemas.microsoft.com/office/drawing/2014/main" id="{07A2C6B4-F2AD-47EE-8014-17E249C8B527}"/>
              </a:ext>
            </a:extLst>
          </p:cNvPr>
          <p:cNvGrpSpPr/>
          <p:nvPr/>
        </p:nvGrpSpPr>
        <p:grpSpPr>
          <a:xfrm>
            <a:off x="10976079" y="5509915"/>
            <a:ext cx="1053903" cy="1169634"/>
            <a:chOff x="-2033679" y="889419"/>
            <a:chExt cx="463503" cy="619473"/>
          </a:xfrm>
        </p:grpSpPr>
        <p:pic>
          <p:nvPicPr>
            <p:cNvPr id="28" name="Picture 10" descr="E:\丫头\png\小人\卡通类素材\ry.png">
              <a:extLst>
                <a:ext uri="{FF2B5EF4-FFF2-40B4-BE49-F238E27FC236}">
                  <a16:creationId xmlns:a16="http://schemas.microsoft.com/office/drawing/2014/main" id="{4AFAEA84-7105-473B-A084-12E193CA9B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E:\丫头\png\小人\卡通类素材\ry.png">
              <a:extLst>
                <a:ext uri="{FF2B5EF4-FFF2-40B4-BE49-F238E27FC236}">
                  <a16:creationId xmlns:a16="http://schemas.microsoft.com/office/drawing/2014/main" id="{E01DEB40-1F1C-4891-90D2-C7A89410CC8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0" name="Picture 2" descr="E:\丫头\png\小人\卡通类素材\yunf.png">
            <a:extLst>
              <a:ext uri="{FF2B5EF4-FFF2-40B4-BE49-F238E27FC236}">
                <a16:creationId xmlns:a16="http://schemas.microsoft.com/office/drawing/2014/main" id="{D3A645F1-E7B9-4E5A-9C1C-FF517EB1B7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430" y="99964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E:\丫头\png\小人\卡通类素材\yunf.png">
            <a:extLst>
              <a:ext uri="{FF2B5EF4-FFF2-40B4-BE49-F238E27FC236}">
                <a16:creationId xmlns:a16="http://schemas.microsoft.com/office/drawing/2014/main" id="{CB9C1B59-BD01-4F4F-AC44-1F7E32E0156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931990">
            <a:off x="3852531" y="674321"/>
            <a:ext cx="1269162" cy="532803"/>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31">
            <a:extLst>
              <a:ext uri="{FF2B5EF4-FFF2-40B4-BE49-F238E27FC236}">
                <a16:creationId xmlns:a16="http://schemas.microsoft.com/office/drawing/2014/main" id="{0FAD509B-67C2-4EC2-8020-AA49362D8432}"/>
              </a:ext>
            </a:extLst>
          </p:cNvPr>
          <p:cNvPicPr>
            <a:picLocks noChangeAspect="1"/>
          </p:cNvPicPr>
          <p:nvPr/>
        </p:nvPicPr>
        <p:blipFill>
          <a:blip r:embed="rId8"/>
          <a:stretch>
            <a:fillRect/>
          </a:stretch>
        </p:blipFill>
        <p:spPr>
          <a:xfrm>
            <a:off x="9870310" y="2095437"/>
            <a:ext cx="1534028" cy="1492540"/>
          </a:xfrm>
          <a:prstGeom prst="rect">
            <a:avLst/>
          </a:prstGeom>
        </p:spPr>
      </p:pic>
      <p:pic>
        <p:nvPicPr>
          <p:cNvPr id="33" name="图片 32">
            <a:extLst>
              <a:ext uri="{FF2B5EF4-FFF2-40B4-BE49-F238E27FC236}">
                <a16:creationId xmlns:a16="http://schemas.microsoft.com/office/drawing/2014/main" id="{351705D0-E1F2-4E4F-8EA9-64B09DAA498D}"/>
              </a:ext>
            </a:extLst>
          </p:cNvPr>
          <p:cNvPicPr>
            <a:picLocks noChangeAspect="1"/>
          </p:cNvPicPr>
          <p:nvPr/>
        </p:nvPicPr>
        <p:blipFill>
          <a:blip r:embed="rId8"/>
          <a:stretch>
            <a:fillRect/>
          </a:stretch>
        </p:blipFill>
        <p:spPr>
          <a:xfrm rot="2700000">
            <a:off x="1401085" y="319639"/>
            <a:ext cx="1534028" cy="1492540"/>
          </a:xfrm>
          <a:prstGeom prst="rect">
            <a:avLst/>
          </a:prstGeom>
        </p:spPr>
      </p:pic>
    </p:spTree>
    <p:extLst>
      <p:ext uri="{BB962C8B-B14F-4D97-AF65-F5344CB8AC3E}">
        <p14:creationId xmlns:p14="http://schemas.microsoft.com/office/powerpoint/2010/main" val="109502616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2" presetClass="entr" presetSubtype="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2750" fill="hold"/>
                                        <p:tgtEl>
                                          <p:spTgt spid="12"/>
                                        </p:tgtEl>
                                        <p:attrNameLst>
                                          <p:attrName>ppt_x</p:attrName>
                                        </p:attrNameLst>
                                      </p:cBhvr>
                                      <p:tavLst>
                                        <p:tav tm="0">
                                          <p:val>
                                            <p:strVal val="1+#ppt_w/2"/>
                                          </p:val>
                                        </p:tav>
                                        <p:tav tm="100000">
                                          <p:val>
                                            <p:strVal val="#ppt_x"/>
                                          </p:val>
                                        </p:tav>
                                      </p:tavLst>
                                    </p:anim>
                                    <p:anim calcmode="lin" valueType="num">
                                      <p:cBhvr additive="base">
                                        <p:cTn id="13" dur="275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2750" fill="hold"/>
                                        <p:tgtEl>
                                          <p:spTgt spid="18"/>
                                        </p:tgtEl>
                                        <p:attrNameLst>
                                          <p:attrName>ppt_x</p:attrName>
                                        </p:attrNameLst>
                                      </p:cBhvr>
                                      <p:tavLst>
                                        <p:tav tm="0">
                                          <p:val>
                                            <p:strVal val="1+#ppt_w/2"/>
                                          </p:val>
                                        </p:tav>
                                        <p:tav tm="100000">
                                          <p:val>
                                            <p:strVal val="#ppt_x"/>
                                          </p:val>
                                        </p:tav>
                                      </p:tavLst>
                                    </p:anim>
                                    <p:anim calcmode="lin" valueType="num">
                                      <p:cBhvr additive="base">
                                        <p:cTn id="17" dur="2750" fill="hold"/>
                                        <p:tgtEl>
                                          <p:spTgt spid="1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2750" fill="hold"/>
                                        <p:tgtEl>
                                          <p:spTgt spid="21"/>
                                        </p:tgtEl>
                                        <p:attrNameLst>
                                          <p:attrName>ppt_x</p:attrName>
                                        </p:attrNameLst>
                                      </p:cBhvr>
                                      <p:tavLst>
                                        <p:tav tm="0">
                                          <p:val>
                                            <p:strVal val="1+#ppt_w/2"/>
                                          </p:val>
                                        </p:tav>
                                        <p:tav tm="100000">
                                          <p:val>
                                            <p:strVal val="#ppt_x"/>
                                          </p:val>
                                        </p:tav>
                                      </p:tavLst>
                                    </p:anim>
                                    <p:anim calcmode="lin" valueType="num">
                                      <p:cBhvr additive="base">
                                        <p:cTn id="21" dur="2750" fill="hold"/>
                                        <p:tgtEl>
                                          <p:spTgt spid="21"/>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2750" fill="hold"/>
                                        <p:tgtEl>
                                          <p:spTgt spid="24"/>
                                        </p:tgtEl>
                                        <p:attrNameLst>
                                          <p:attrName>ppt_x</p:attrName>
                                        </p:attrNameLst>
                                      </p:cBhvr>
                                      <p:tavLst>
                                        <p:tav tm="0">
                                          <p:val>
                                            <p:strVal val="1+#ppt_w/2"/>
                                          </p:val>
                                        </p:tav>
                                        <p:tav tm="100000">
                                          <p:val>
                                            <p:strVal val="#ppt_x"/>
                                          </p:val>
                                        </p:tav>
                                      </p:tavLst>
                                    </p:anim>
                                    <p:anim calcmode="lin" valueType="num">
                                      <p:cBhvr additive="base">
                                        <p:cTn id="25" dur="2750" fill="hold"/>
                                        <p:tgtEl>
                                          <p:spTgt spid="24"/>
                                        </p:tgtEl>
                                        <p:attrNameLst>
                                          <p:attrName>ppt_y</p:attrName>
                                        </p:attrNameLst>
                                      </p:cBhvr>
                                      <p:tavLst>
                                        <p:tav tm="0">
                                          <p:val>
                                            <p:strVal val="1+#ppt_h/2"/>
                                          </p:val>
                                        </p:tav>
                                        <p:tav tm="100000">
                                          <p:val>
                                            <p:strVal val="#ppt_y"/>
                                          </p:val>
                                        </p:tav>
                                      </p:tavLst>
                                    </p:anim>
                                  </p:childTnLst>
                                </p:cTn>
                              </p:par>
                              <p:par>
                                <p:cTn id="26" presetID="2" presetClass="entr" presetSubtype="6"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 calcmode="lin" valueType="num">
                                      <p:cBhvr additive="base">
                                        <p:cTn id="28" dur="2750" fill="hold"/>
                                        <p:tgtEl>
                                          <p:spTgt spid="27"/>
                                        </p:tgtEl>
                                        <p:attrNameLst>
                                          <p:attrName>ppt_x</p:attrName>
                                        </p:attrNameLst>
                                      </p:cBhvr>
                                      <p:tavLst>
                                        <p:tav tm="0">
                                          <p:val>
                                            <p:strVal val="1+#ppt_w/2"/>
                                          </p:val>
                                        </p:tav>
                                        <p:tav tm="100000">
                                          <p:val>
                                            <p:strVal val="#ppt_x"/>
                                          </p:val>
                                        </p:tav>
                                      </p:tavLst>
                                    </p:anim>
                                    <p:anim calcmode="lin" valueType="num">
                                      <p:cBhvr additive="base">
                                        <p:cTn id="29" dur="2750" fill="hold"/>
                                        <p:tgtEl>
                                          <p:spTgt spid="27"/>
                                        </p:tgtEl>
                                        <p:attrNameLst>
                                          <p:attrName>ppt_y</p:attrName>
                                        </p:attrNameLst>
                                      </p:cBhvr>
                                      <p:tavLst>
                                        <p:tav tm="0">
                                          <p:val>
                                            <p:strVal val="1+#ppt_h/2"/>
                                          </p:val>
                                        </p:tav>
                                        <p:tav tm="100000">
                                          <p:val>
                                            <p:strVal val="#ppt_y"/>
                                          </p:val>
                                        </p:tav>
                                      </p:tavLst>
                                    </p:anim>
                                  </p:childTnLst>
                                </p:cTn>
                              </p:par>
                              <p:par>
                                <p:cTn id="30" presetID="10"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par>
                                <p:cTn id="33"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4" dur="1500" fill="hold"/>
                                        <p:tgtEl>
                                          <p:spTgt spid="30"/>
                                        </p:tgtEl>
                                        <p:attrNameLst>
                                          <p:attrName>ppt_x</p:attrName>
                                          <p:attrName>ppt_y</p:attrName>
                                        </p:attrNameLst>
                                      </p:cBhvr>
                                      <p:rCtr x="1059" y="31"/>
                                    </p:animMotion>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39" dur="1500" fill="hold"/>
                                        <p:tgtEl>
                                          <p:spTgt spid="31"/>
                                        </p:tgtEl>
                                        <p:attrNameLst>
                                          <p:attrName>ppt_x</p:attrName>
                                          <p:attrName>ppt_y</p:attrName>
                                        </p:attrNameLst>
                                      </p:cBhvr>
                                      <p:rCtr x="1059" y="31"/>
                                    </p:animMotion>
                                  </p:childTnLst>
                                </p:cTn>
                              </p:par>
                              <p:par>
                                <p:cTn id="40" presetID="31" presetClass="entr" presetSubtype="0"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 calcmode="lin" valueType="num">
                                      <p:cBhvr>
                                        <p:cTn id="44" dur="1000" fill="hold"/>
                                        <p:tgtEl>
                                          <p:spTgt spid="32"/>
                                        </p:tgtEl>
                                        <p:attrNameLst>
                                          <p:attrName>style.rotation</p:attrName>
                                        </p:attrNameLst>
                                      </p:cBhvr>
                                      <p:tavLst>
                                        <p:tav tm="0">
                                          <p:val>
                                            <p:fltVal val="90"/>
                                          </p:val>
                                        </p:tav>
                                        <p:tav tm="100000">
                                          <p:val>
                                            <p:fltVal val="0"/>
                                          </p:val>
                                        </p:tav>
                                      </p:tavLst>
                                    </p:anim>
                                    <p:animEffect transition="in" filter="fade">
                                      <p:cBhvr>
                                        <p:cTn id="45" dur="1000"/>
                                        <p:tgtEl>
                                          <p:spTgt spid="32"/>
                                        </p:tgtEl>
                                      </p:cBhvr>
                                    </p:animEffect>
                                  </p:childTnLst>
                                </p:cTn>
                              </p:par>
                              <p:par>
                                <p:cTn id="46" presetID="31" presetClass="entr" presetSubtype="0" fill="hold" nodeType="with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 calcmode="lin" valueType="num">
                                      <p:cBhvr>
                                        <p:cTn id="50" dur="1000" fill="hold"/>
                                        <p:tgtEl>
                                          <p:spTgt spid="33"/>
                                        </p:tgtEl>
                                        <p:attrNameLst>
                                          <p:attrName>style.rotation</p:attrName>
                                        </p:attrNameLst>
                                      </p:cBhvr>
                                      <p:tavLst>
                                        <p:tav tm="0">
                                          <p:val>
                                            <p:fltVal val="90"/>
                                          </p:val>
                                        </p:tav>
                                        <p:tav tm="100000">
                                          <p:val>
                                            <p:fltVal val="0"/>
                                          </p:val>
                                        </p:tav>
                                      </p:tavLst>
                                    </p:anim>
                                    <p:animEffect transition="in" filter="fade">
                                      <p:cBhvr>
                                        <p:cTn id="51"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7" name="Flowchart: Delay 106"/>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lowchart: Delay 109"/>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6" name="图片 105">
            <a:extLst>
              <a:ext uri="{FF2B5EF4-FFF2-40B4-BE49-F238E27FC236}">
                <a16:creationId xmlns:a16="http://schemas.microsoft.com/office/drawing/2014/main" id="{EB8D6BF8-5CE8-4705-9E9F-378995E058EC}"/>
              </a:ext>
            </a:extLst>
          </p:cNvPr>
          <p:cNvPicPr>
            <a:picLocks noChangeAspect="1"/>
          </p:cNvPicPr>
          <p:nvPr/>
        </p:nvPicPr>
        <p:blipFill>
          <a:blip r:embed="rId4"/>
          <a:stretch>
            <a:fillRect/>
          </a:stretch>
        </p:blipFill>
        <p:spPr>
          <a:xfrm rot="4100832">
            <a:off x="-165202" y="711425"/>
            <a:ext cx="1534028" cy="149254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63" y="-173259"/>
            <a:ext cx="10958262" cy="5352251"/>
          </a:xfrm>
          <a:prstGeom prst="rect">
            <a:avLst/>
          </a:prstGeom>
        </p:spPr>
      </p:pic>
      <p:grpSp>
        <p:nvGrpSpPr>
          <p:cNvPr id="111" name="组合 221">
            <a:extLst>
              <a:ext uri="{FF2B5EF4-FFF2-40B4-BE49-F238E27FC236}">
                <a16:creationId xmlns:a16="http://schemas.microsoft.com/office/drawing/2014/main" id="{E9EE46CE-1C68-4B6E-AFCC-AD0934B94683}"/>
              </a:ext>
            </a:extLst>
          </p:cNvPr>
          <p:cNvGrpSpPr/>
          <p:nvPr/>
        </p:nvGrpSpPr>
        <p:grpSpPr>
          <a:xfrm>
            <a:off x="10139966" y="5020174"/>
            <a:ext cx="1224969" cy="1359485"/>
            <a:chOff x="-2033679" y="889419"/>
            <a:chExt cx="463503" cy="619473"/>
          </a:xfrm>
        </p:grpSpPr>
        <p:pic>
          <p:nvPicPr>
            <p:cNvPr id="112"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
        <p:nvSpPr>
          <p:cNvPr id="114" name="文本框 104">
            <a:extLst>
              <a:ext uri="{FF2B5EF4-FFF2-40B4-BE49-F238E27FC236}">
                <a16:creationId xmlns:a16="http://schemas.microsoft.com/office/drawing/2014/main" id="{9D0B3987-2AA4-4694-A8F1-959A24111A92}"/>
              </a:ext>
            </a:extLst>
          </p:cNvPr>
          <p:cNvSpPr txBox="1"/>
          <p:nvPr/>
        </p:nvSpPr>
        <p:spPr>
          <a:xfrm>
            <a:off x="2292542" y="1409093"/>
            <a:ext cx="7529665" cy="1754326"/>
          </a:xfrm>
          <a:prstGeom prst="rect">
            <a:avLst/>
          </a:prstGeom>
          <a:noFill/>
        </p:spPr>
        <p:txBody>
          <a:bodyPr wrap="square" rtlCol="0">
            <a:spAutoFit/>
          </a:bodyPr>
          <a:lstStyle/>
          <a:p>
            <a:pPr algn="l"/>
            <a:r>
              <a:rPr lang="en-US" altLang="zh-CN" sz="5400" b="1" smtClean="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viết phần còn thiếu để hoàn chỉnh đoạn 3.</a:t>
            </a:r>
            <a:endParaRPr lang="zh-CN" altLang="en-US" sz="5400" b="1" dirty="0">
              <a:solidFill>
                <a:srgbClr val="7E024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grpSp>
        <p:nvGrpSpPr>
          <p:cNvPr id="117" name="组合 1">
            <a:extLst>
              <a:ext uri="{FF2B5EF4-FFF2-40B4-BE49-F238E27FC236}">
                <a16:creationId xmlns:a16="http://schemas.microsoft.com/office/drawing/2014/main" id="{74411A68-E2D8-4056-A8BC-17DFF6C3C0FA}"/>
              </a:ext>
            </a:extLst>
          </p:cNvPr>
          <p:cNvGrpSpPr/>
          <p:nvPr/>
        </p:nvGrpSpPr>
        <p:grpSpPr>
          <a:xfrm>
            <a:off x="581157" y="2888659"/>
            <a:ext cx="2689006" cy="3566668"/>
            <a:chOff x="6900864" y="3316288"/>
            <a:chExt cx="449263" cy="600075"/>
          </a:xfrm>
        </p:grpSpPr>
        <p:sp>
          <p:nvSpPr>
            <p:cNvPr id="118" name="Freeform 890">
              <a:extLst>
                <a:ext uri="{FF2B5EF4-FFF2-40B4-BE49-F238E27FC236}">
                  <a16:creationId xmlns:a16="http://schemas.microsoft.com/office/drawing/2014/main" id="{FD6AD8CE-2E16-47BB-BF74-C283EE9B54A0}"/>
                </a:ext>
              </a:extLst>
            </p:cNvPr>
            <p:cNvSpPr>
              <a:spLocks/>
            </p:cNvSpPr>
            <p:nvPr/>
          </p:nvSpPr>
          <p:spPr bwMode="auto">
            <a:xfrm>
              <a:off x="7269164" y="3363913"/>
              <a:ext cx="80963" cy="77788"/>
            </a:xfrm>
            <a:custGeom>
              <a:avLst/>
              <a:gdLst>
                <a:gd name="T0" fmla="*/ 49 w 53"/>
                <a:gd name="T1" fmla="*/ 23 h 51"/>
                <a:gd name="T2" fmla="*/ 47 w 53"/>
                <a:gd name="T3" fmla="*/ 19 h 51"/>
                <a:gd name="T4" fmla="*/ 40 w 53"/>
                <a:gd name="T5" fmla="*/ 21 h 51"/>
                <a:gd name="T6" fmla="*/ 35 w 53"/>
                <a:gd name="T7" fmla="*/ 19 h 51"/>
                <a:gd name="T8" fmla="*/ 38 w 53"/>
                <a:gd name="T9" fmla="*/ 16 h 51"/>
                <a:gd name="T10" fmla="*/ 41 w 53"/>
                <a:gd name="T11" fmla="*/ 12 h 51"/>
                <a:gd name="T12" fmla="*/ 46 w 53"/>
                <a:gd name="T13" fmla="*/ 6 h 51"/>
                <a:gd name="T14" fmla="*/ 38 w 53"/>
                <a:gd name="T15" fmla="*/ 5 h 51"/>
                <a:gd name="T16" fmla="*/ 34 w 53"/>
                <a:gd name="T17" fmla="*/ 5 h 51"/>
                <a:gd name="T18" fmla="*/ 31 w 53"/>
                <a:gd name="T19" fmla="*/ 12 h 51"/>
                <a:gd name="T20" fmla="*/ 27 w 53"/>
                <a:gd name="T21" fmla="*/ 22 h 51"/>
                <a:gd name="T22" fmla="*/ 25 w 53"/>
                <a:gd name="T23" fmla="*/ 14 h 51"/>
                <a:gd name="T24" fmla="*/ 23 w 53"/>
                <a:gd name="T25" fmla="*/ 10 h 51"/>
                <a:gd name="T26" fmla="*/ 21 w 53"/>
                <a:gd name="T27" fmla="*/ 5 h 51"/>
                <a:gd name="T28" fmla="*/ 16 w 53"/>
                <a:gd name="T29" fmla="*/ 5 h 51"/>
                <a:gd name="T30" fmla="*/ 14 w 53"/>
                <a:gd name="T31" fmla="*/ 9 h 51"/>
                <a:gd name="T32" fmla="*/ 17 w 53"/>
                <a:gd name="T33" fmla="*/ 14 h 51"/>
                <a:gd name="T34" fmla="*/ 24 w 53"/>
                <a:gd name="T35" fmla="*/ 24 h 51"/>
                <a:gd name="T36" fmla="*/ 16 w 53"/>
                <a:gd name="T37" fmla="*/ 23 h 51"/>
                <a:gd name="T38" fmla="*/ 12 w 53"/>
                <a:gd name="T39" fmla="*/ 22 h 51"/>
                <a:gd name="T40" fmla="*/ 6 w 53"/>
                <a:gd name="T41" fmla="*/ 21 h 51"/>
                <a:gd name="T42" fmla="*/ 4 w 53"/>
                <a:gd name="T43" fmla="*/ 26 h 51"/>
                <a:gd name="T44" fmla="*/ 6 w 53"/>
                <a:gd name="T45" fmla="*/ 29 h 51"/>
                <a:gd name="T46" fmla="*/ 13 w 53"/>
                <a:gd name="T47" fmla="*/ 28 h 51"/>
                <a:gd name="T48" fmla="*/ 25 w 53"/>
                <a:gd name="T49" fmla="*/ 27 h 51"/>
                <a:gd name="T50" fmla="*/ 19 w 53"/>
                <a:gd name="T51" fmla="*/ 33 h 51"/>
                <a:gd name="T52" fmla="*/ 16 w 53"/>
                <a:gd name="T53" fmla="*/ 36 h 51"/>
                <a:gd name="T54" fmla="*/ 12 w 53"/>
                <a:gd name="T55" fmla="*/ 40 h 51"/>
                <a:gd name="T56" fmla="*/ 15 w 53"/>
                <a:gd name="T57" fmla="*/ 45 h 51"/>
                <a:gd name="T58" fmla="*/ 20 w 53"/>
                <a:gd name="T59" fmla="*/ 45 h 51"/>
                <a:gd name="T60" fmla="*/ 22 w 53"/>
                <a:gd name="T61" fmla="*/ 39 h 51"/>
                <a:gd name="T62" fmla="*/ 27 w 53"/>
                <a:gd name="T63" fmla="*/ 28 h 51"/>
                <a:gd name="T64" fmla="*/ 25 w 53"/>
                <a:gd name="T65" fmla="*/ 39 h 51"/>
                <a:gd name="T66" fmla="*/ 30 w 53"/>
                <a:gd name="T67" fmla="*/ 36 h 51"/>
                <a:gd name="T68" fmla="*/ 26 w 53"/>
                <a:gd name="T69" fmla="*/ 46 h 51"/>
                <a:gd name="T70" fmla="*/ 31 w 53"/>
                <a:gd name="T71" fmla="*/ 41 h 51"/>
                <a:gd name="T72" fmla="*/ 29 w 53"/>
                <a:gd name="T73" fmla="*/ 48 h 51"/>
                <a:gd name="T74" fmla="*/ 33 w 53"/>
                <a:gd name="T75" fmla="*/ 46 h 51"/>
                <a:gd name="T76" fmla="*/ 36 w 53"/>
                <a:gd name="T77" fmla="*/ 50 h 51"/>
                <a:gd name="T78" fmla="*/ 39 w 53"/>
                <a:gd name="T79" fmla="*/ 45 h 51"/>
                <a:gd name="T80" fmla="*/ 33 w 53"/>
                <a:gd name="T81" fmla="*/ 40 h 51"/>
                <a:gd name="T82" fmla="*/ 41 w 53"/>
                <a:gd name="T83" fmla="*/ 40 h 51"/>
                <a:gd name="T84" fmla="*/ 32 w 53"/>
                <a:gd name="T85" fmla="*/ 36 h 51"/>
                <a:gd name="T86" fmla="*/ 37 w 53"/>
                <a:gd name="T87" fmla="*/ 35 h 51"/>
                <a:gd name="T88" fmla="*/ 36 w 53"/>
                <a:gd name="T89" fmla="*/ 28 h 51"/>
                <a:gd name="T90" fmla="*/ 40 w 53"/>
                <a:gd name="T91" fmla="*/ 28 h 51"/>
                <a:gd name="T92" fmla="*/ 46 w 53"/>
                <a:gd name="T93" fmla="*/ 29 h 51"/>
                <a:gd name="T94" fmla="*/ 53 w 53"/>
                <a:gd name="T95" fmla="*/ 3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3" h="51">
                  <a:moveTo>
                    <a:pt x="53" y="29"/>
                  </a:moveTo>
                  <a:cubicBezTo>
                    <a:pt x="48" y="28"/>
                    <a:pt x="48" y="28"/>
                    <a:pt x="48" y="28"/>
                  </a:cubicBezTo>
                  <a:cubicBezTo>
                    <a:pt x="50" y="24"/>
                    <a:pt x="50" y="24"/>
                    <a:pt x="50" y="24"/>
                  </a:cubicBezTo>
                  <a:cubicBezTo>
                    <a:pt x="49" y="23"/>
                    <a:pt x="49" y="23"/>
                    <a:pt x="49" y="23"/>
                  </a:cubicBezTo>
                  <a:cubicBezTo>
                    <a:pt x="46" y="28"/>
                    <a:pt x="46" y="28"/>
                    <a:pt x="46" y="28"/>
                  </a:cubicBezTo>
                  <a:cubicBezTo>
                    <a:pt x="42" y="27"/>
                    <a:pt x="42" y="27"/>
                    <a:pt x="42" y="27"/>
                  </a:cubicBezTo>
                  <a:cubicBezTo>
                    <a:pt x="48" y="21"/>
                    <a:pt x="48" y="21"/>
                    <a:pt x="48" y="21"/>
                  </a:cubicBezTo>
                  <a:cubicBezTo>
                    <a:pt x="47" y="19"/>
                    <a:pt x="47" y="19"/>
                    <a:pt x="47" y="19"/>
                  </a:cubicBezTo>
                  <a:cubicBezTo>
                    <a:pt x="41" y="27"/>
                    <a:pt x="41" y="27"/>
                    <a:pt x="41" y="27"/>
                  </a:cubicBezTo>
                  <a:cubicBezTo>
                    <a:pt x="38" y="26"/>
                    <a:pt x="38" y="26"/>
                    <a:pt x="38" y="26"/>
                  </a:cubicBezTo>
                  <a:cubicBezTo>
                    <a:pt x="41" y="22"/>
                    <a:pt x="41" y="22"/>
                    <a:pt x="41" y="22"/>
                  </a:cubicBezTo>
                  <a:cubicBezTo>
                    <a:pt x="40" y="21"/>
                    <a:pt x="40" y="21"/>
                    <a:pt x="40" y="21"/>
                  </a:cubicBezTo>
                  <a:cubicBezTo>
                    <a:pt x="36" y="26"/>
                    <a:pt x="36" y="26"/>
                    <a:pt x="36" y="26"/>
                  </a:cubicBezTo>
                  <a:cubicBezTo>
                    <a:pt x="30" y="25"/>
                    <a:pt x="30" y="25"/>
                    <a:pt x="30" y="25"/>
                  </a:cubicBezTo>
                  <a:cubicBezTo>
                    <a:pt x="30" y="24"/>
                    <a:pt x="30" y="24"/>
                    <a:pt x="30" y="24"/>
                  </a:cubicBezTo>
                  <a:cubicBezTo>
                    <a:pt x="35" y="19"/>
                    <a:pt x="35" y="19"/>
                    <a:pt x="35" y="19"/>
                  </a:cubicBezTo>
                  <a:cubicBezTo>
                    <a:pt x="40" y="20"/>
                    <a:pt x="40" y="20"/>
                    <a:pt x="40" y="20"/>
                  </a:cubicBezTo>
                  <a:cubicBezTo>
                    <a:pt x="41" y="19"/>
                    <a:pt x="41" y="19"/>
                    <a:pt x="41" y="19"/>
                  </a:cubicBezTo>
                  <a:cubicBezTo>
                    <a:pt x="36" y="18"/>
                    <a:pt x="36" y="18"/>
                    <a:pt x="36" y="18"/>
                  </a:cubicBezTo>
                  <a:cubicBezTo>
                    <a:pt x="38" y="16"/>
                    <a:pt x="38" y="16"/>
                    <a:pt x="38" y="16"/>
                  </a:cubicBezTo>
                  <a:cubicBezTo>
                    <a:pt x="46" y="17"/>
                    <a:pt x="46" y="17"/>
                    <a:pt x="46" y="17"/>
                  </a:cubicBezTo>
                  <a:cubicBezTo>
                    <a:pt x="47" y="15"/>
                    <a:pt x="47" y="15"/>
                    <a:pt x="47" y="15"/>
                  </a:cubicBezTo>
                  <a:cubicBezTo>
                    <a:pt x="46" y="15"/>
                    <a:pt x="41" y="15"/>
                    <a:pt x="39" y="14"/>
                  </a:cubicBezTo>
                  <a:cubicBezTo>
                    <a:pt x="41" y="12"/>
                    <a:pt x="41" y="12"/>
                    <a:pt x="41" y="12"/>
                  </a:cubicBezTo>
                  <a:cubicBezTo>
                    <a:pt x="46" y="13"/>
                    <a:pt x="46" y="13"/>
                    <a:pt x="46" y="13"/>
                  </a:cubicBezTo>
                  <a:cubicBezTo>
                    <a:pt x="46" y="11"/>
                    <a:pt x="46" y="11"/>
                    <a:pt x="46" y="11"/>
                  </a:cubicBezTo>
                  <a:cubicBezTo>
                    <a:pt x="43" y="10"/>
                    <a:pt x="43" y="10"/>
                    <a:pt x="43" y="10"/>
                  </a:cubicBezTo>
                  <a:cubicBezTo>
                    <a:pt x="46" y="6"/>
                    <a:pt x="46" y="6"/>
                    <a:pt x="46" y="6"/>
                  </a:cubicBezTo>
                  <a:cubicBezTo>
                    <a:pt x="45" y="5"/>
                    <a:pt x="45" y="5"/>
                    <a:pt x="45" y="5"/>
                  </a:cubicBezTo>
                  <a:cubicBezTo>
                    <a:pt x="41" y="9"/>
                    <a:pt x="41" y="9"/>
                    <a:pt x="41" y="9"/>
                  </a:cubicBezTo>
                  <a:cubicBezTo>
                    <a:pt x="40" y="5"/>
                    <a:pt x="40" y="5"/>
                    <a:pt x="40" y="5"/>
                  </a:cubicBezTo>
                  <a:cubicBezTo>
                    <a:pt x="38" y="5"/>
                    <a:pt x="38" y="5"/>
                    <a:pt x="38" y="5"/>
                  </a:cubicBezTo>
                  <a:cubicBezTo>
                    <a:pt x="40" y="10"/>
                    <a:pt x="40" y="10"/>
                    <a:pt x="40" y="10"/>
                  </a:cubicBezTo>
                  <a:cubicBezTo>
                    <a:pt x="37" y="13"/>
                    <a:pt x="37" y="13"/>
                    <a:pt x="37" y="13"/>
                  </a:cubicBezTo>
                  <a:cubicBezTo>
                    <a:pt x="35" y="6"/>
                    <a:pt x="35" y="6"/>
                    <a:pt x="35" y="6"/>
                  </a:cubicBezTo>
                  <a:cubicBezTo>
                    <a:pt x="34" y="5"/>
                    <a:pt x="34" y="5"/>
                    <a:pt x="34" y="5"/>
                  </a:cubicBezTo>
                  <a:cubicBezTo>
                    <a:pt x="36" y="15"/>
                    <a:pt x="36" y="15"/>
                    <a:pt x="36" y="15"/>
                  </a:cubicBezTo>
                  <a:cubicBezTo>
                    <a:pt x="34" y="17"/>
                    <a:pt x="34" y="17"/>
                    <a:pt x="34" y="17"/>
                  </a:cubicBezTo>
                  <a:cubicBezTo>
                    <a:pt x="32" y="11"/>
                    <a:pt x="32" y="11"/>
                    <a:pt x="32" y="11"/>
                  </a:cubicBezTo>
                  <a:cubicBezTo>
                    <a:pt x="31" y="12"/>
                    <a:pt x="31" y="12"/>
                    <a:pt x="31" y="12"/>
                  </a:cubicBezTo>
                  <a:cubicBezTo>
                    <a:pt x="33" y="18"/>
                    <a:pt x="33" y="18"/>
                    <a:pt x="33" y="18"/>
                  </a:cubicBezTo>
                  <a:cubicBezTo>
                    <a:pt x="29" y="22"/>
                    <a:pt x="29" y="22"/>
                    <a:pt x="29" y="22"/>
                  </a:cubicBezTo>
                  <a:cubicBezTo>
                    <a:pt x="28" y="22"/>
                    <a:pt x="28" y="22"/>
                    <a:pt x="27" y="22"/>
                  </a:cubicBezTo>
                  <a:cubicBezTo>
                    <a:pt x="27" y="22"/>
                    <a:pt x="27" y="22"/>
                    <a:pt x="27" y="22"/>
                  </a:cubicBezTo>
                  <a:cubicBezTo>
                    <a:pt x="25" y="16"/>
                    <a:pt x="25" y="16"/>
                    <a:pt x="25" y="16"/>
                  </a:cubicBezTo>
                  <a:cubicBezTo>
                    <a:pt x="29" y="11"/>
                    <a:pt x="29" y="11"/>
                    <a:pt x="29" y="11"/>
                  </a:cubicBezTo>
                  <a:cubicBezTo>
                    <a:pt x="28" y="10"/>
                    <a:pt x="28" y="10"/>
                    <a:pt x="28" y="10"/>
                  </a:cubicBezTo>
                  <a:cubicBezTo>
                    <a:pt x="25" y="14"/>
                    <a:pt x="25" y="14"/>
                    <a:pt x="25" y="14"/>
                  </a:cubicBezTo>
                  <a:cubicBezTo>
                    <a:pt x="24" y="12"/>
                    <a:pt x="24" y="12"/>
                    <a:pt x="24" y="12"/>
                  </a:cubicBezTo>
                  <a:cubicBezTo>
                    <a:pt x="29" y="4"/>
                    <a:pt x="29" y="4"/>
                    <a:pt x="29" y="4"/>
                  </a:cubicBezTo>
                  <a:cubicBezTo>
                    <a:pt x="27" y="3"/>
                    <a:pt x="27" y="3"/>
                    <a:pt x="27" y="3"/>
                  </a:cubicBezTo>
                  <a:cubicBezTo>
                    <a:pt x="27" y="4"/>
                    <a:pt x="24" y="8"/>
                    <a:pt x="23" y="10"/>
                  </a:cubicBezTo>
                  <a:cubicBezTo>
                    <a:pt x="22" y="6"/>
                    <a:pt x="22" y="6"/>
                    <a:pt x="22" y="6"/>
                  </a:cubicBezTo>
                  <a:cubicBezTo>
                    <a:pt x="25" y="3"/>
                    <a:pt x="25" y="3"/>
                    <a:pt x="25" y="3"/>
                  </a:cubicBezTo>
                  <a:cubicBezTo>
                    <a:pt x="24" y="2"/>
                    <a:pt x="24" y="2"/>
                    <a:pt x="24" y="2"/>
                  </a:cubicBezTo>
                  <a:cubicBezTo>
                    <a:pt x="21" y="5"/>
                    <a:pt x="21" y="5"/>
                    <a:pt x="21" y="5"/>
                  </a:cubicBezTo>
                  <a:cubicBezTo>
                    <a:pt x="20" y="0"/>
                    <a:pt x="20" y="0"/>
                    <a:pt x="20" y="0"/>
                  </a:cubicBezTo>
                  <a:cubicBezTo>
                    <a:pt x="18" y="0"/>
                    <a:pt x="18" y="0"/>
                    <a:pt x="18" y="0"/>
                  </a:cubicBezTo>
                  <a:cubicBezTo>
                    <a:pt x="20" y="5"/>
                    <a:pt x="20" y="5"/>
                    <a:pt x="20" y="5"/>
                  </a:cubicBezTo>
                  <a:cubicBezTo>
                    <a:pt x="16" y="5"/>
                    <a:pt x="16" y="5"/>
                    <a:pt x="16" y="5"/>
                  </a:cubicBezTo>
                  <a:cubicBezTo>
                    <a:pt x="15" y="6"/>
                    <a:pt x="15" y="6"/>
                    <a:pt x="15" y="6"/>
                  </a:cubicBezTo>
                  <a:cubicBezTo>
                    <a:pt x="20" y="7"/>
                    <a:pt x="20" y="7"/>
                    <a:pt x="20" y="7"/>
                  </a:cubicBezTo>
                  <a:cubicBezTo>
                    <a:pt x="21" y="10"/>
                    <a:pt x="21" y="10"/>
                    <a:pt x="21" y="10"/>
                  </a:cubicBezTo>
                  <a:cubicBezTo>
                    <a:pt x="14" y="9"/>
                    <a:pt x="14" y="9"/>
                    <a:pt x="14" y="9"/>
                  </a:cubicBezTo>
                  <a:cubicBezTo>
                    <a:pt x="13" y="10"/>
                    <a:pt x="13" y="10"/>
                    <a:pt x="13" y="10"/>
                  </a:cubicBezTo>
                  <a:cubicBezTo>
                    <a:pt x="22" y="12"/>
                    <a:pt x="22" y="12"/>
                    <a:pt x="22" y="12"/>
                  </a:cubicBezTo>
                  <a:cubicBezTo>
                    <a:pt x="23" y="15"/>
                    <a:pt x="23" y="15"/>
                    <a:pt x="23" y="15"/>
                  </a:cubicBezTo>
                  <a:cubicBezTo>
                    <a:pt x="17" y="14"/>
                    <a:pt x="17" y="14"/>
                    <a:pt x="17" y="14"/>
                  </a:cubicBezTo>
                  <a:cubicBezTo>
                    <a:pt x="17" y="15"/>
                    <a:pt x="17" y="15"/>
                    <a:pt x="17" y="15"/>
                  </a:cubicBezTo>
                  <a:cubicBezTo>
                    <a:pt x="23" y="16"/>
                    <a:pt x="23" y="16"/>
                    <a:pt x="23" y="16"/>
                  </a:cubicBezTo>
                  <a:cubicBezTo>
                    <a:pt x="25" y="23"/>
                    <a:pt x="25" y="23"/>
                    <a:pt x="25" y="23"/>
                  </a:cubicBezTo>
                  <a:cubicBezTo>
                    <a:pt x="25" y="23"/>
                    <a:pt x="25" y="23"/>
                    <a:pt x="24" y="24"/>
                  </a:cubicBezTo>
                  <a:cubicBezTo>
                    <a:pt x="18" y="23"/>
                    <a:pt x="18" y="23"/>
                    <a:pt x="18" y="23"/>
                  </a:cubicBezTo>
                  <a:cubicBezTo>
                    <a:pt x="15" y="17"/>
                    <a:pt x="15" y="17"/>
                    <a:pt x="15" y="17"/>
                  </a:cubicBezTo>
                  <a:cubicBezTo>
                    <a:pt x="14" y="17"/>
                    <a:pt x="14" y="17"/>
                    <a:pt x="14" y="17"/>
                  </a:cubicBezTo>
                  <a:cubicBezTo>
                    <a:pt x="16" y="23"/>
                    <a:pt x="16" y="23"/>
                    <a:pt x="16" y="23"/>
                  </a:cubicBezTo>
                  <a:cubicBezTo>
                    <a:pt x="13" y="22"/>
                    <a:pt x="13" y="22"/>
                    <a:pt x="13" y="22"/>
                  </a:cubicBezTo>
                  <a:cubicBezTo>
                    <a:pt x="9" y="14"/>
                    <a:pt x="9" y="14"/>
                    <a:pt x="9" y="14"/>
                  </a:cubicBezTo>
                  <a:cubicBezTo>
                    <a:pt x="7" y="15"/>
                    <a:pt x="7" y="15"/>
                    <a:pt x="7" y="15"/>
                  </a:cubicBezTo>
                  <a:cubicBezTo>
                    <a:pt x="8" y="15"/>
                    <a:pt x="11" y="20"/>
                    <a:pt x="12" y="22"/>
                  </a:cubicBezTo>
                  <a:cubicBezTo>
                    <a:pt x="8" y="21"/>
                    <a:pt x="8" y="21"/>
                    <a:pt x="8" y="21"/>
                  </a:cubicBezTo>
                  <a:cubicBezTo>
                    <a:pt x="6" y="16"/>
                    <a:pt x="6" y="16"/>
                    <a:pt x="6" y="16"/>
                  </a:cubicBezTo>
                  <a:cubicBezTo>
                    <a:pt x="5" y="17"/>
                    <a:pt x="5" y="17"/>
                    <a:pt x="5" y="17"/>
                  </a:cubicBezTo>
                  <a:cubicBezTo>
                    <a:pt x="6" y="21"/>
                    <a:pt x="6" y="21"/>
                    <a:pt x="6" y="21"/>
                  </a:cubicBezTo>
                  <a:cubicBezTo>
                    <a:pt x="1" y="20"/>
                    <a:pt x="1" y="20"/>
                    <a:pt x="1" y="20"/>
                  </a:cubicBezTo>
                  <a:cubicBezTo>
                    <a:pt x="0" y="22"/>
                    <a:pt x="0" y="22"/>
                    <a:pt x="0" y="22"/>
                  </a:cubicBezTo>
                  <a:cubicBezTo>
                    <a:pt x="6" y="23"/>
                    <a:pt x="6" y="23"/>
                    <a:pt x="6" y="23"/>
                  </a:cubicBezTo>
                  <a:cubicBezTo>
                    <a:pt x="4" y="26"/>
                    <a:pt x="4" y="26"/>
                    <a:pt x="4" y="26"/>
                  </a:cubicBezTo>
                  <a:cubicBezTo>
                    <a:pt x="5" y="28"/>
                    <a:pt x="5" y="28"/>
                    <a:pt x="5" y="28"/>
                  </a:cubicBezTo>
                  <a:cubicBezTo>
                    <a:pt x="7" y="23"/>
                    <a:pt x="7" y="23"/>
                    <a:pt x="7" y="23"/>
                  </a:cubicBezTo>
                  <a:cubicBezTo>
                    <a:pt x="11" y="24"/>
                    <a:pt x="11" y="24"/>
                    <a:pt x="11" y="24"/>
                  </a:cubicBezTo>
                  <a:cubicBezTo>
                    <a:pt x="6" y="29"/>
                    <a:pt x="6" y="29"/>
                    <a:pt x="6" y="29"/>
                  </a:cubicBezTo>
                  <a:cubicBezTo>
                    <a:pt x="7" y="31"/>
                    <a:pt x="7" y="31"/>
                    <a:pt x="7" y="31"/>
                  </a:cubicBezTo>
                  <a:cubicBezTo>
                    <a:pt x="13" y="24"/>
                    <a:pt x="13" y="24"/>
                    <a:pt x="13" y="24"/>
                  </a:cubicBezTo>
                  <a:cubicBezTo>
                    <a:pt x="16" y="24"/>
                    <a:pt x="16" y="24"/>
                    <a:pt x="16" y="24"/>
                  </a:cubicBezTo>
                  <a:cubicBezTo>
                    <a:pt x="13" y="28"/>
                    <a:pt x="13" y="28"/>
                    <a:pt x="13" y="28"/>
                  </a:cubicBezTo>
                  <a:cubicBezTo>
                    <a:pt x="14" y="29"/>
                    <a:pt x="14" y="29"/>
                    <a:pt x="14" y="29"/>
                  </a:cubicBezTo>
                  <a:cubicBezTo>
                    <a:pt x="17" y="25"/>
                    <a:pt x="17" y="25"/>
                    <a:pt x="17" y="25"/>
                  </a:cubicBezTo>
                  <a:cubicBezTo>
                    <a:pt x="24" y="26"/>
                    <a:pt x="24" y="26"/>
                    <a:pt x="24" y="26"/>
                  </a:cubicBezTo>
                  <a:cubicBezTo>
                    <a:pt x="24" y="26"/>
                    <a:pt x="24" y="27"/>
                    <a:pt x="25" y="27"/>
                  </a:cubicBezTo>
                  <a:cubicBezTo>
                    <a:pt x="21" y="31"/>
                    <a:pt x="21" y="31"/>
                    <a:pt x="21" y="31"/>
                  </a:cubicBezTo>
                  <a:cubicBezTo>
                    <a:pt x="14" y="30"/>
                    <a:pt x="14" y="30"/>
                    <a:pt x="14" y="30"/>
                  </a:cubicBezTo>
                  <a:cubicBezTo>
                    <a:pt x="14" y="32"/>
                    <a:pt x="14" y="32"/>
                    <a:pt x="14" y="32"/>
                  </a:cubicBezTo>
                  <a:cubicBezTo>
                    <a:pt x="19" y="33"/>
                    <a:pt x="19" y="33"/>
                    <a:pt x="19" y="33"/>
                  </a:cubicBezTo>
                  <a:cubicBezTo>
                    <a:pt x="17" y="35"/>
                    <a:pt x="17" y="35"/>
                    <a:pt x="17" y="35"/>
                  </a:cubicBezTo>
                  <a:cubicBezTo>
                    <a:pt x="8" y="34"/>
                    <a:pt x="8" y="34"/>
                    <a:pt x="8" y="34"/>
                  </a:cubicBezTo>
                  <a:cubicBezTo>
                    <a:pt x="8" y="36"/>
                    <a:pt x="8" y="36"/>
                    <a:pt x="8" y="36"/>
                  </a:cubicBezTo>
                  <a:cubicBezTo>
                    <a:pt x="8" y="36"/>
                    <a:pt x="14" y="36"/>
                    <a:pt x="16" y="36"/>
                  </a:cubicBezTo>
                  <a:cubicBezTo>
                    <a:pt x="13" y="39"/>
                    <a:pt x="13" y="39"/>
                    <a:pt x="13" y="39"/>
                  </a:cubicBezTo>
                  <a:cubicBezTo>
                    <a:pt x="8" y="38"/>
                    <a:pt x="8" y="38"/>
                    <a:pt x="8" y="38"/>
                  </a:cubicBezTo>
                  <a:cubicBezTo>
                    <a:pt x="9" y="40"/>
                    <a:pt x="9" y="40"/>
                    <a:pt x="9" y="40"/>
                  </a:cubicBezTo>
                  <a:cubicBezTo>
                    <a:pt x="12" y="40"/>
                    <a:pt x="12" y="40"/>
                    <a:pt x="12" y="40"/>
                  </a:cubicBezTo>
                  <a:cubicBezTo>
                    <a:pt x="9" y="44"/>
                    <a:pt x="9" y="44"/>
                    <a:pt x="9" y="44"/>
                  </a:cubicBezTo>
                  <a:cubicBezTo>
                    <a:pt x="10" y="45"/>
                    <a:pt x="10" y="45"/>
                    <a:pt x="10" y="45"/>
                  </a:cubicBezTo>
                  <a:cubicBezTo>
                    <a:pt x="14" y="41"/>
                    <a:pt x="14" y="41"/>
                    <a:pt x="14" y="41"/>
                  </a:cubicBezTo>
                  <a:cubicBezTo>
                    <a:pt x="15" y="45"/>
                    <a:pt x="15" y="45"/>
                    <a:pt x="15" y="45"/>
                  </a:cubicBezTo>
                  <a:cubicBezTo>
                    <a:pt x="17" y="45"/>
                    <a:pt x="17" y="45"/>
                    <a:pt x="17" y="45"/>
                  </a:cubicBezTo>
                  <a:cubicBezTo>
                    <a:pt x="15" y="40"/>
                    <a:pt x="15" y="40"/>
                    <a:pt x="15" y="40"/>
                  </a:cubicBezTo>
                  <a:cubicBezTo>
                    <a:pt x="17" y="37"/>
                    <a:pt x="17" y="37"/>
                    <a:pt x="17" y="37"/>
                  </a:cubicBezTo>
                  <a:cubicBezTo>
                    <a:pt x="20" y="45"/>
                    <a:pt x="20" y="45"/>
                    <a:pt x="20" y="45"/>
                  </a:cubicBezTo>
                  <a:cubicBezTo>
                    <a:pt x="21" y="45"/>
                    <a:pt x="21" y="45"/>
                    <a:pt x="21" y="45"/>
                  </a:cubicBezTo>
                  <a:cubicBezTo>
                    <a:pt x="19" y="36"/>
                    <a:pt x="19" y="36"/>
                    <a:pt x="19" y="36"/>
                  </a:cubicBezTo>
                  <a:cubicBezTo>
                    <a:pt x="21" y="34"/>
                    <a:pt x="21" y="34"/>
                    <a:pt x="21" y="34"/>
                  </a:cubicBezTo>
                  <a:cubicBezTo>
                    <a:pt x="22" y="39"/>
                    <a:pt x="22" y="39"/>
                    <a:pt x="22" y="39"/>
                  </a:cubicBezTo>
                  <a:cubicBezTo>
                    <a:pt x="24" y="39"/>
                    <a:pt x="24" y="39"/>
                    <a:pt x="24" y="39"/>
                  </a:cubicBezTo>
                  <a:cubicBezTo>
                    <a:pt x="22" y="33"/>
                    <a:pt x="22" y="33"/>
                    <a:pt x="22" y="33"/>
                  </a:cubicBezTo>
                  <a:cubicBezTo>
                    <a:pt x="26" y="28"/>
                    <a:pt x="26" y="28"/>
                    <a:pt x="26" y="28"/>
                  </a:cubicBezTo>
                  <a:cubicBezTo>
                    <a:pt x="26" y="28"/>
                    <a:pt x="27" y="28"/>
                    <a:pt x="27" y="28"/>
                  </a:cubicBezTo>
                  <a:cubicBezTo>
                    <a:pt x="29" y="34"/>
                    <a:pt x="29" y="34"/>
                    <a:pt x="29" y="34"/>
                  </a:cubicBezTo>
                  <a:cubicBezTo>
                    <a:pt x="29" y="34"/>
                    <a:pt x="29" y="34"/>
                    <a:pt x="29" y="34"/>
                  </a:cubicBezTo>
                  <a:cubicBezTo>
                    <a:pt x="25" y="39"/>
                    <a:pt x="25" y="39"/>
                    <a:pt x="25" y="39"/>
                  </a:cubicBezTo>
                  <a:cubicBezTo>
                    <a:pt x="25" y="39"/>
                    <a:pt x="25" y="39"/>
                    <a:pt x="25" y="39"/>
                  </a:cubicBezTo>
                  <a:cubicBezTo>
                    <a:pt x="26" y="40"/>
                    <a:pt x="26" y="40"/>
                    <a:pt x="26" y="40"/>
                  </a:cubicBezTo>
                  <a:cubicBezTo>
                    <a:pt x="26" y="40"/>
                    <a:pt x="26" y="40"/>
                    <a:pt x="26" y="40"/>
                  </a:cubicBezTo>
                  <a:cubicBezTo>
                    <a:pt x="29" y="36"/>
                    <a:pt x="29" y="36"/>
                    <a:pt x="29" y="36"/>
                  </a:cubicBezTo>
                  <a:cubicBezTo>
                    <a:pt x="30" y="36"/>
                    <a:pt x="30" y="36"/>
                    <a:pt x="30" y="36"/>
                  </a:cubicBezTo>
                  <a:cubicBezTo>
                    <a:pt x="31" y="38"/>
                    <a:pt x="31" y="38"/>
                    <a:pt x="31" y="38"/>
                  </a:cubicBezTo>
                  <a:cubicBezTo>
                    <a:pt x="31" y="38"/>
                    <a:pt x="31" y="38"/>
                    <a:pt x="31" y="38"/>
                  </a:cubicBezTo>
                  <a:cubicBezTo>
                    <a:pt x="25" y="46"/>
                    <a:pt x="25" y="46"/>
                    <a:pt x="25" y="46"/>
                  </a:cubicBezTo>
                  <a:cubicBezTo>
                    <a:pt x="26" y="46"/>
                    <a:pt x="26" y="46"/>
                    <a:pt x="26" y="46"/>
                  </a:cubicBezTo>
                  <a:cubicBezTo>
                    <a:pt x="27" y="47"/>
                    <a:pt x="27" y="47"/>
                    <a:pt x="27" y="47"/>
                  </a:cubicBezTo>
                  <a:cubicBezTo>
                    <a:pt x="27" y="47"/>
                    <a:pt x="27" y="47"/>
                    <a:pt x="27" y="47"/>
                  </a:cubicBezTo>
                  <a:cubicBezTo>
                    <a:pt x="28" y="46"/>
                    <a:pt x="30" y="42"/>
                    <a:pt x="31" y="41"/>
                  </a:cubicBezTo>
                  <a:cubicBezTo>
                    <a:pt x="31" y="41"/>
                    <a:pt x="31" y="41"/>
                    <a:pt x="31" y="41"/>
                  </a:cubicBezTo>
                  <a:cubicBezTo>
                    <a:pt x="32" y="44"/>
                    <a:pt x="32" y="44"/>
                    <a:pt x="32" y="44"/>
                  </a:cubicBezTo>
                  <a:cubicBezTo>
                    <a:pt x="32" y="44"/>
                    <a:pt x="32" y="44"/>
                    <a:pt x="32" y="44"/>
                  </a:cubicBezTo>
                  <a:cubicBezTo>
                    <a:pt x="29" y="48"/>
                    <a:pt x="29" y="48"/>
                    <a:pt x="29" y="48"/>
                  </a:cubicBezTo>
                  <a:cubicBezTo>
                    <a:pt x="29" y="48"/>
                    <a:pt x="29" y="48"/>
                    <a:pt x="29" y="48"/>
                  </a:cubicBezTo>
                  <a:cubicBezTo>
                    <a:pt x="30" y="48"/>
                    <a:pt x="30" y="48"/>
                    <a:pt x="30" y="48"/>
                  </a:cubicBezTo>
                  <a:cubicBezTo>
                    <a:pt x="31" y="48"/>
                    <a:pt x="31" y="48"/>
                    <a:pt x="31" y="48"/>
                  </a:cubicBezTo>
                  <a:cubicBezTo>
                    <a:pt x="33" y="46"/>
                    <a:pt x="33" y="46"/>
                    <a:pt x="33" y="46"/>
                  </a:cubicBezTo>
                  <a:cubicBezTo>
                    <a:pt x="33" y="46"/>
                    <a:pt x="33" y="46"/>
                    <a:pt x="33" y="46"/>
                  </a:cubicBezTo>
                  <a:cubicBezTo>
                    <a:pt x="35" y="50"/>
                    <a:pt x="35" y="50"/>
                    <a:pt x="35" y="50"/>
                  </a:cubicBezTo>
                  <a:cubicBezTo>
                    <a:pt x="35" y="51"/>
                    <a:pt x="35" y="51"/>
                    <a:pt x="35" y="51"/>
                  </a:cubicBezTo>
                  <a:cubicBezTo>
                    <a:pt x="36" y="50"/>
                    <a:pt x="36" y="50"/>
                    <a:pt x="36" y="50"/>
                  </a:cubicBezTo>
                  <a:cubicBezTo>
                    <a:pt x="36" y="50"/>
                    <a:pt x="36" y="50"/>
                    <a:pt x="36" y="50"/>
                  </a:cubicBezTo>
                  <a:cubicBezTo>
                    <a:pt x="35" y="45"/>
                    <a:pt x="35" y="45"/>
                    <a:pt x="35" y="45"/>
                  </a:cubicBezTo>
                  <a:cubicBezTo>
                    <a:pt x="35" y="45"/>
                    <a:pt x="35" y="45"/>
                    <a:pt x="35" y="45"/>
                  </a:cubicBezTo>
                  <a:cubicBezTo>
                    <a:pt x="39" y="45"/>
                    <a:pt x="39" y="45"/>
                    <a:pt x="39" y="45"/>
                  </a:cubicBezTo>
                  <a:cubicBezTo>
                    <a:pt x="39" y="45"/>
                    <a:pt x="39" y="45"/>
                    <a:pt x="39" y="45"/>
                  </a:cubicBezTo>
                  <a:cubicBezTo>
                    <a:pt x="40" y="44"/>
                    <a:pt x="40" y="44"/>
                    <a:pt x="40" y="44"/>
                  </a:cubicBezTo>
                  <a:cubicBezTo>
                    <a:pt x="34" y="43"/>
                    <a:pt x="34" y="43"/>
                    <a:pt x="34" y="43"/>
                  </a:cubicBezTo>
                  <a:cubicBezTo>
                    <a:pt x="34" y="43"/>
                    <a:pt x="34" y="43"/>
                    <a:pt x="34" y="43"/>
                  </a:cubicBezTo>
                  <a:cubicBezTo>
                    <a:pt x="33" y="40"/>
                    <a:pt x="33" y="40"/>
                    <a:pt x="33" y="40"/>
                  </a:cubicBezTo>
                  <a:cubicBezTo>
                    <a:pt x="33" y="40"/>
                    <a:pt x="33" y="40"/>
                    <a:pt x="33" y="40"/>
                  </a:cubicBezTo>
                  <a:cubicBezTo>
                    <a:pt x="40" y="41"/>
                    <a:pt x="40" y="41"/>
                    <a:pt x="40" y="41"/>
                  </a:cubicBezTo>
                  <a:cubicBezTo>
                    <a:pt x="41" y="41"/>
                    <a:pt x="41" y="41"/>
                    <a:pt x="41" y="41"/>
                  </a:cubicBezTo>
                  <a:cubicBezTo>
                    <a:pt x="41" y="40"/>
                    <a:pt x="41" y="40"/>
                    <a:pt x="41" y="40"/>
                  </a:cubicBezTo>
                  <a:cubicBezTo>
                    <a:pt x="41" y="40"/>
                    <a:pt x="41" y="40"/>
                    <a:pt x="41" y="40"/>
                  </a:cubicBezTo>
                  <a:cubicBezTo>
                    <a:pt x="33" y="38"/>
                    <a:pt x="33" y="38"/>
                    <a:pt x="33" y="38"/>
                  </a:cubicBezTo>
                  <a:cubicBezTo>
                    <a:pt x="32" y="38"/>
                    <a:pt x="32" y="38"/>
                    <a:pt x="32" y="38"/>
                  </a:cubicBezTo>
                  <a:cubicBezTo>
                    <a:pt x="32" y="36"/>
                    <a:pt x="32" y="36"/>
                    <a:pt x="32" y="36"/>
                  </a:cubicBezTo>
                  <a:cubicBezTo>
                    <a:pt x="32" y="35"/>
                    <a:pt x="32" y="35"/>
                    <a:pt x="32" y="35"/>
                  </a:cubicBezTo>
                  <a:cubicBezTo>
                    <a:pt x="36" y="36"/>
                    <a:pt x="36" y="36"/>
                    <a:pt x="36" y="36"/>
                  </a:cubicBezTo>
                  <a:cubicBezTo>
                    <a:pt x="37" y="36"/>
                    <a:pt x="37" y="36"/>
                    <a:pt x="37" y="36"/>
                  </a:cubicBezTo>
                  <a:cubicBezTo>
                    <a:pt x="37" y="35"/>
                    <a:pt x="37" y="35"/>
                    <a:pt x="37" y="35"/>
                  </a:cubicBezTo>
                  <a:cubicBezTo>
                    <a:pt x="31" y="34"/>
                    <a:pt x="31" y="34"/>
                    <a:pt x="31" y="34"/>
                  </a:cubicBezTo>
                  <a:cubicBezTo>
                    <a:pt x="29" y="28"/>
                    <a:pt x="29" y="28"/>
                    <a:pt x="29" y="28"/>
                  </a:cubicBezTo>
                  <a:cubicBezTo>
                    <a:pt x="29" y="27"/>
                    <a:pt x="30" y="27"/>
                    <a:pt x="30" y="27"/>
                  </a:cubicBezTo>
                  <a:cubicBezTo>
                    <a:pt x="36" y="28"/>
                    <a:pt x="36" y="28"/>
                    <a:pt x="36" y="28"/>
                  </a:cubicBezTo>
                  <a:cubicBezTo>
                    <a:pt x="38" y="33"/>
                    <a:pt x="38" y="33"/>
                    <a:pt x="38" y="33"/>
                  </a:cubicBezTo>
                  <a:cubicBezTo>
                    <a:pt x="39" y="33"/>
                    <a:pt x="39" y="33"/>
                    <a:pt x="39" y="33"/>
                  </a:cubicBezTo>
                  <a:cubicBezTo>
                    <a:pt x="38" y="28"/>
                    <a:pt x="38" y="28"/>
                    <a:pt x="38" y="28"/>
                  </a:cubicBezTo>
                  <a:cubicBezTo>
                    <a:pt x="40" y="28"/>
                    <a:pt x="40" y="28"/>
                    <a:pt x="40" y="28"/>
                  </a:cubicBezTo>
                  <a:cubicBezTo>
                    <a:pt x="44" y="37"/>
                    <a:pt x="44" y="37"/>
                    <a:pt x="44" y="37"/>
                  </a:cubicBezTo>
                  <a:cubicBezTo>
                    <a:pt x="46" y="35"/>
                    <a:pt x="46" y="35"/>
                    <a:pt x="46" y="35"/>
                  </a:cubicBezTo>
                  <a:cubicBezTo>
                    <a:pt x="46" y="36"/>
                    <a:pt x="43" y="31"/>
                    <a:pt x="42" y="29"/>
                  </a:cubicBezTo>
                  <a:cubicBezTo>
                    <a:pt x="46" y="29"/>
                    <a:pt x="46" y="29"/>
                    <a:pt x="46" y="29"/>
                  </a:cubicBezTo>
                  <a:cubicBezTo>
                    <a:pt x="48" y="34"/>
                    <a:pt x="48" y="34"/>
                    <a:pt x="48" y="34"/>
                  </a:cubicBezTo>
                  <a:cubicBezTo>
                    <a:pt x="49" y="33"/>
                    <a:pt x="49" y="33"/>
                    <a:pt x="49" y="33"/>
                  </a:cubicBezTo>
                  <a:cubicBezTo>
                    <a:pt x="48" y="30"/>
                    <a:pt x="48" y="30"/>
                    <a:pt x="48" y="30"/>
                  </a:cubicBezTo>
                  <a:cubicBezTo>
                    <a:pt x="53" y="30"/>
                    <a:pt x="53" y="30"/>
                    <a:pt x="53" y="30"/>
                  </a:cubicBezTo>
                  <a:lnTo>
                    <a:pt x="53"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Oval 891">
              <a:extLst>
                <a:ext uri="{FF2B5EF4-FFF2-40B4-BE49-F238E27FC236}">
                  <a16:creationId xmlns:a16="http://schemas.microsoft.com/office/drawing/2014/main" id="{ED4D3B74-13A4-4514-931D-C347E41F6899}"/>
                </a:ext>
              </a:extLst>
            </p:cNvPr>
            <p:cNvSpPr>
              <a:spLocks noChangeArrowheads="1"/>
            </p:cNvSpPr>
            <p:nvPr/>
          </p:nvSpPr>
          <p:spPr bwMode="auto">
            <a:xfrm>
              <a:off x="7261226" y="3703638"/>
              <a:ext cx="49213" cy="476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Oval 892">
              <a:extLst>
                <a:ext uri="{FF2B5EF4-FFF2-40B4-BE49-F238E27FC236}">
                  <a16:creationId xmlns:a16="http://schemas.microsoft.com/office/drawing/2014/main" id="{F84759AC-F733-4BF1-9F67-6C88CC680ED9}"/>
                </a:ext>
              </a:extLst>
            </p:cNvPr>
            <p:cNvSpPr>
              <a:spLocks noChangeArrowheads="1"/>
            </p:cNvSpPr>
            <p:nvPr/>
          </p:nvSpPr>
          <p:spPr bwMode="auto">
            <a:xfrm>
              <a:off x="6940551" y="3363913"/>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Oval 893">
              <a:extLst>
                <a:ext uri="{FF2B5EF4-FFF2-40B4-BE49-F238E27FC236}">
                  <a16:creationId xmlns:a16="http://schemas.microsoft.com/office/drawing/2014/main" id="{A2F93ADA-BE3C-4CBD-A80D-24CF899D6470}"/>
                </a:ext>
              </a:extLst>
            </p:cNvPr>
            <p:cNvSpPr>
              <a:spLocks noChangeArrowheads="1"/>
            </p:cNvSpPr>
            <p:nvPr/>
          </p:nvSpPr>
          <p:spPr bwMode="auto">
            <a:xfrm>
              <a:off x="6923089" y="3727450"/>
              <a:ext cx="23813"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Oval 894">
              <a:extLst>
                <a:ext uri="{FF2B5EF4-FFF2-40B4-BE49-F238E27FC236}">
                  <a16:creationId xmlns:a16="http://schemas.microsoft.com/office/drawing/2014/main" id="{A9FCE240-8EF2-4837-9336-22F19D7D63CA}"/>
                </a:ext>
              </a:extLst>
            </p:cNvPr>
            <p:cNvSpPr>
              <a:spLocks noChangeArrowheads="1"/>
            </p:cNvSpPr>
            <p:nvPr/>
          </p:nvSpPr>
          <p:spPr bwMode="auto">
            <a:xfrm>
              <a:off x="6916739" y="3402013"/>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895">
              <a:extLst>
                <a:ext uri="{FF2B5EF4-FFF2-40B4-BE49-F238E27FC236}">
                  <a16:creationId xmlns:a16="http://schemas.microsoft.com/office/drawing/2014/main" id="{0FC90BA6-1765-4218-9FDC-66AAF198DDD7}"/>
                </a:ext>
              </a:extLst>
            </p:cNvPr>
            <p:cNvSpPr>
              <a:spLocks/>
            </p:cNvSpPr>
            <p:nvPr/>
          </p:nvSpPr>
          <p:spPr bwMode="auto">
            <a:xfrm>
              <a:off x="6911976" y="3805238"/>
              <a:ext cx="387350" cy="111125"/>
            </a:xfrm>
            <a:custGeom>
              <a:avLst/>
              <a:gdLst>
                <a:gd name="T0" fmla="*/ 103 w 253"/>
                <a:gd name="T1" fmla="*/ 0 h 73"/>
                <a:gd name="T2" fmla="*/ 0 w 253"/>
                <a:gd name="T3" fmla="*/ 23 h 73"/>
                <a:gd name="T4" fmla="*/ 26 w 253"/>
                <a:gd name="T5" fmla="*/ 38 h 73"/>
                <a:gd name="T6" fmla="*/ 12 w 253"/>
                <a:gd name="T7" fmla="*/ 53 h 73"/>
                <a:gd name="T8" fmla="*/ 50 w 253"/>
                <a:gd name="T9" fmla="*/ 73 h 73"/>
                <a:gd name="T10" fmla="*/ 84 w 253"/>
                <a:gd name="T11" fmla="*/ 62 h 73"/>
                <a:gd name="T12" fmla="*/ 164 w 253"/>
                <a:gd name="T13" fmla="*/ 73 h 73"/>
                <a:gd name="T14" fmla="*/ 253 w 253"/>
                <a:gd name="T15" fmla="*/ 52 h 73"/>
                <a:gd name="T16" fmla="*/ 196 w 253"/>
                <a:gd name="T17" fmla="*/ 33 h 73"/>
                <a:gd name="T18" fmla="*/ 207 w 253"/>
                <a:gd name="T19" fmla="*/ 23 h 73"/>
                <a:gd name="T20" fmla="*/ 103 w 253"/>
                <a:gd name="T21"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3" h="73">
                  <a:moveTo>
                    <a:pt x="103" y="0"/>
                  </a:moveTo>
                  <a:cubicBezTo>
                    <a:pt x="46" y="0"/>
                    <a:pt x="0" y="10"/>
                    <a:pt x="0" y="23"/>
                  </a:cubicBezTo>
                  <a:cubicBezTo>
                    <a:pt x="0" y="28"/>
                    <a:pt x="10" y="34"/>
                    <a:pt x="26" y="38"/>
                  </a:cubicBezTo>
                  <a:cubicBezTo>
                    <a:pt x="18" y="41"/>
                    <a:pt x="12" y="47"/>
                    <a:pt x="12" y="53"/>
                  </a:cubicBezTo>
                  <a:cubicBezTo>
                    <a:pt x="12" y="64"/>
                    <a:pt x="29" y="73"/>
                    <a:pt x="50" y="73"/>
                  </a:cubicBezTo>
                  <a:cubicBezTo>
                    <a:pt x="65" y="73"/>
                    <a:pt x="78" y="68"/>
                    <a:pt x="84" y="62"/>
                  </a:cubicBezTo>
                  <a:cubicBezTo>
                    <a:pt x="99" y="68"/>
                    <a:pt x="129" y="73"/>
                    <a:pt x="164" y="73"/>
                  </a:cubicBezTo>
                  <a:cubicBezTo>
                    <a:pt x="213" y="73"/>
                    <a:pt x="253" y="64"/>
                    <a:pt x="253" y="52"/>
                  </a:cubicBezTo>
                  <a:cubicBezTo>
                    <a:pt x="253" y="43"/>
                    <a:pt x="230" y="36"/>
                    <a:pt x="196" y="33"/>
                  </a:cubicBezTo>
                  <a:cubicBezTo>
                    <a:pt x="203" y="30"/>
                    <a:pt x="207" y="26"/>
                    <a:pt x="207" y="23"/>
                  </a:cubicBezTo>
                  <a:cubicBezTo>
                    <a:pt x="207" y="10"/>
                    <a:pt x="160" y="0"/>
                    <a:pt x="103"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896">
              <a:extLst>
                <a:ext uri="{FF2B5EF4-FFF2-40B4-BE49-F238E27FC236}">
                  <a16:creationId xmlns:a16="http://schemas.microsoft.com/office/drawing/2014/main" id="{350F76DA-DDBE-466C-A4FE-D51096732B37}"/>
                </a:ext>
              </a:extLst>
            </p:cNvPr>
            <p:cNvSpPr>
              <a:spLocks/>
            </p:cNvSpPr>
            <p:nvPr/>
          </p:nvSpPr>
          <p:spPr bwMode="auto">
            <a:xfrm>
              <a:off x="6900864" y="3363913"/>
              <a:ext cx="401638" cy="306388"/>
            </a:xfrm>
            <a:custGeom>
              <a:avLst/>
              <a:gdLst>
                <a:gd name="T0" fmla="*/ 56 w 262"/>
                <a:gd name="T1" fmla="*/ 51 h 200"/>
                <a:gd name="T2" fmla="*/ 46 w 262"/>
                <a:gd name="T3" fmla="*/ 92 h 200"/>
                <a:gd name="T4" fmla="*/ 4 w 262"/>
                <a:gd name="T5" fmla="*/ 140 h 200"/>
                <a:gd name="T6" fmla="*/ 63 w 262"/>
                <a:gd name="T7" fmla="*/ 181 h 200"/>
                <a:gd name="T8" fmla="*/ 249 w 262"/>
                <a:gd name="T9" fmla="*/ 151 h 200"/>
                <a:gd name="T10" fmla="*/ 200 w 262"/>
                <a:gd name="T11" fmla="*/ 64 h 200"/>
                <a:gd name="T12" fmla="*/ 150 w 262"/>
                <a:gd name="T13" fmla="*/ 1 h 200"/>
                <a:gd name="T14" fmla="*/ 141 w 262"/>
                <a:gd name="T15" fmla="*/ 1 h 200"/>
                <a:gd name="T16" fmla="*/ 56 w 262"/>
                <a:gd name="T17" fmla="*/ 5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 h="200">
                  <a:moveTo>
                    <a:pt x="56" y="51"/>
                  </a:moveTo>
                  <a:cubicBezTo>
                    <a:pt x="56" y="51"/>
                    <a:pt x="54" y="83"/>
                    <a:pt x="46" y="92"/>
                  </a:cubicBezTo>
                  <a:cubicBezTo>
                    <a:pt x="38" y="100"/>
                    <a:pt x="0" y="115"/>
                    <a:pt x="4" y="140"/>
                  </a:cubicBezTo>
                  <a:cubicBezTo>
                    <a:pt x="9" y="165"/>
                    <a:pt x="22" y="180"/>
                    <a:pt x="63" y="181"/>
                  </a:cubicBezTo>
                  <a:cubicBezTo>
                    <a:pt x="104" y="181"/>
                    <a:pt x="236" y="200"/>
                    <a:pt x="249" y="151"/>
                  </a:cubicBezTo>
                  <a:cubicBezTo>
                    <a:pt x="262" y="101"/>
                    <a:pt x="208" y="90"/>
                    <a:pt x="200" y="64"/>
                  </a:cubicBezTo>
                  <a:cubicBezTo>
                    <a:pt x="192" y="39"/>
                    <a:pt x="169" y="0"/>
                    <a:pt x="150" y="1"/>
                  </a:cubicBezTo>
                  <a:cubicBezTo>
                    <a:pt x="148" y="1"/>
                    <a:pt x="145" y="1"/>
                    <a:pt x="141" y="1"/>
                  </a:cubicBezTo>
                  <a:cubicBezTo>
                    <a:pt x="116" y="1"/>
                    <a:pt x="65" y="1"/>
                    <a:pt x="56" y="51"/>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897">
              <a:extLst>
                <a:ext uri="{FF2B5EF4-FFF2-40B4-BE49-F238E27FC236}">
                  <a16:creationId xmlns:a16="http://schemas.microsoft.com/office/drawing/2014/main" id="{506FDFEF-29F0-4193-A3C0-C29CE5CB240A}"/>
                </a:ext>
              </a:extLst>
            </p:cNvPr>
            <p:cNvSpPr>
              <a:spLocks/>
            </p:cNvSpPr>
            <p:nvPr/>
          </p:nvSpPr>
          <p:spPr bwMode="auto">
            <a:xfrm>
              <a:off x="7116764" y="3448050"/>
              <a:ext cx="125413" cy="187325"/>
            </a:xfrm>
            <a:custGeom>
              <a:avLst/>
              <a:gdLst>
                <a:gd name="T0" fmla="*/ 50 w 82"/>
                <a:gd name="T1" fmla="*/ 27 h 123"/>
                <a:gd name="T2" fmla="*/ 62 w 82"/>
                <a:gd name="T3" fmla="*/ 69 h 123"/>
                <a:gd name="T4" fmla="*/ 61 w 82"/>
                <a:gd name="T5" fmla="*/ 123 h 123"/>
                <a:gd name="T6" fmla="*/ 42 w 82"/>
                <a:gd name="T7" fmla="*/ 79 h 123"/>
                <a:gd name="T8" fmla="*/ 0 w 82"/>
                <a:gd name="T9" fmla="*/ 58 h 123"/>
                <a:gd name="T10" fmla="*/ 39 w 82"/>
                <a:gd name="T11" fmla="*/ 27 h 123"/>
                <a:gd name="T12" fmla="*/ 50 w 82"/>
                <a:gd name="T13" fmla="*/ 27 h 123"/>
              </a:gdLst>
              <a:ahLst/>
              <a:cxnLst>
                <a:cxn ang="0">
                  <a:pos x="T0" y="T1"/>
                </a:cxn>
                <a:cxn ang="0">
                  <a:pos x="T2" y="T3"/>
                </a:cxn>
                <a:cxn ang="0">
                  <a:pos x="T4" y="T5"/>
                </a:cxn>
                <a:cxn ang="0">
                  <a:pos x="T6" y="T7"/>
                </a:cxn>
                <a:cxn ang="0">
                  <a:pos x="T8" y="T9"/>
                </a:cxn>
                <a:cxn ang="0">
                  <a:pos x="T10" y="T11"/>
                </a:cxn>
                <a:cxn ang="0">
                  <a:pos x="T12" y="T13"/>
                </a:cxn>
              </a:cxnLst>
              <a:rect l="0" t="0" r="r" b="b"/>
              <a:pathLst>
                <a:path w="82" h="123">
                  <a:moveTo>
                    <a:pt x="50" y="27"/>
                  </a:moveTo>
                  <a:cubicBezTo>
                    <a:pt x="50" y="27"/>
                    <a:pt x="47" y="56"/>
                    <a:pt x="62" y="69"/>
                  </a:cubicBezTo>
                  <a:cubicBezTo>
                    <a:pt x="78" y="82"/>
                    <a:pt x="82" y="111"/>
                    <a:pt x="61" y="123"/>
                  </a:cubicBezTo>
                  <a:cubicBezTo>
                    <a:pt x="61" y="123"/>
                    <a:pt x="68" y="95"/>
                    <a:pt x="42" y="79"/>
                  </a:cubicBezTo>
                  <a:cubicBezTo>
                    <a:pt x="16" y="64"/>
                    <a:pt x="0" y="58"/>
                    <a:pt x="0" y="58"/>
                  </a:cubicBezTo>
                  <a:cubicBezTo>
                    <a:pt x="0" y="58"/>
                    <a:pt x="30" y="54"/>
                    <a:pt x="39" y="27"/>
                  </a:cubicBezTo>
                  <a:cubicBezTo>
                    <a:pt x="48" y="0"/>
                    <a:pt x="50" y="27"/>
                    <a:pt x="50" y="27"/>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898">
              <a:extLst>
                <a:ext uri="{FF2B5EF4-FFF2-40B4-BE49-F238E27FC236}">
                  <a16:creationId xmlns:a16="http://schemas.microsoft.com/office/drawing/2014/main" id="{1FAB2165-1353-44B3-9BB4-25F0E176BB26}"/>
                </a:ext>
              </a:extLst>
            </p:cNvPr>
            <p:cNvSpPr>
              <a:spLocks/>
            </p:cNvSpPr>
            <p:nvPr/>
          </p:nvSpPr>
          <p:spPr bwMode="auto">
            <a:xfrm>
              <a:off x="6948489" y="3446463"/>
              <a:ext cx="111125" cy="187325"/>
            </a:xfrm>
            <a:custGeom>
              <a:avLst/>
              <a:gdLst>
                <a:gd name="T0" fmla="*/ 29 w 72"/>
                <a:gd name="T1" fmla="*/ 26 h 123"/>
                <a:gd name="T2" fmla="*/ 18 w 72"/>
                <a:gd name="T3" fmla="*/ 69 h 123"/>
                <a:gd name="T4" fmla="*/ 22 w 72"/>
                <a:gd name="T5" fmla="*/ 123 h 123"/>
                <a:gd name="T6" fmla="*/ 39 w 72"/>
                <a:gd name="T7" fmla="*/ 78 h 123"/>
                <a:gd name="T8" fmla="*/ 72 w 72"/>
                <a:gd name="T9" fmla="*/ 59 h 123"/>
                <a:gd name="T10" fmla="*/ 39 w 72"/>
                <a:gd name="T11" fmla="*/ 26 h 123"/>
                <a:gd name="T12" fmla="*/ 29 w 72"/>
                <a:gd name="T13" fmla="*/ 26 h 123"/>
              </a:gdLst>
              <a:ahLst/>
              <a:cxnLst>
                <a:cxn ang="0">
                  <a:pos x="T0" y="T1"/>
                </a:cxn>
                <a:cxn ang="0">
                  <a:pos x="T2" y="T3"/>
                </a:cxn>
                <a:cxn ang="0">
                  <a:pos x="T4" y="T5"/>
                </a:cxn>
                <a:cxn ang="0">
                  <a:pos x="T6" y="T7"/>
                </a:cxn>
                <a:cxn ang="0">
                  <a:pos x="T8" y="T9"/>
                </a:cxn>
                <a:cxn ang="0">
                  <a:pos x="T10" y="T11"/>
                </a:cxn>
                <a:cxn ang="0">
                  <a:pos x="T12" y="T13"/>
                </a:cxn>
              </a:cxnLst>
              <a:rect l="0" t="0" r="r" b="b"/>
              <a:pathLst>
                <a:path w="72" h="123">
                  <a:moveTo>
                    <a:pt x="29" y="26"/>
                  </a:moveTo>
                  <a:cubicBezTo>
                    <a:pt x="29" y="26"/>
                    <a:pt x="33" y="55"/>
                    <a:pt x="18" y="69"/>
                  </a:cubicBezTo>
                  <a:cubicBezTo>
                    <a:pt x="3" y="83"/>
                    <a:pt x="0" y="112"/>
                    <a:pt x="22" y="123"/>
                  </a:cubicBezTo>
                  <a:cubicBezTo>
                    <a:pt x="22" y="123"/>
                    <a:pt x="14" y="95"/>
                    <a:pt x="39" y="78"/>
                  </a:cubicBezTo>
                  <a:cubicBezTo>
                    <a:pt x="64" y="61"/>
                    <a:pt x="72" y="59"/>
                    <a:pt x="72" y="59"/>
                  </a:cubicBezTo>
                  <a:cubicBezTo>
                    <a:pt x="72" y="59"/>
                    <a:pt x="49" y="53"/>
                    <a:pt x="39" y="26"/>
                  </a:cubicBezTo>
                  <a:cubicBezTo>
                    <a:pt x="30" y="0"/>
                    <a:pt x="29" y="26"/>
                    <a:pt x="29" y="26"/>
                  </a:cubicBez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899">
              <a:extLst>
                <a:ext uri="{FF2B5EF4-FFF2-40B4-BE49-F238E27FC236}">
                  <a16:creationId xmlns:a16="http://schemas.microsoft.com/office/drawing/2014/main" id="{1F266BCE-CA70-4490-BABA-788CDBA8E7BD}"/>
                </a:ext>
              </a:extLst>
            </p:cNvPr>
            <p:cNvSpPr>
              <a:spLocks/>
            </p:cNvSpPr>
            <p:nvPr/>
          </p:nvSpPr>
          <p:spPr bwMode="auto">
            <a:xfrm>
              <a:off x="6992939" y="3532188"/>
              <a:ext cx="223838" cy="174625"/>
            </a:xfrm>
            <a:custGeom>
              <a:avLst/>
              <a:gdLst>
                <a:gd name="T0" fmla="*/ 141 w 146"/>
                <a:gd name="T1" fmla="*/ 51 h 114"/>
                <a:gd name="T2" fmla="*/ 96 w 146"/>
                <a:gd name="T3" fmla="*/ 3 h 114"/>
                <a:gd name="T4" fmla="*/ 95 w 146"/>
                <a:gd name="T5" fmla="*/ 2 h 114"/>
                <a:gd name="T6" fmla="*/ 93 w 146"/>
                <a:gd name="T7" fmla="*/ 1 h 114"/>
                <a:gd name="T8" fmla="*/ 42 w 146"/>
                <a:gd name="T9" fmla="*/ 4 h 114"/>
                <a:gd name="T10" fmla="*/ 1 w 146"/>
                <a:gd name="T11" fmla="*/ 56 h 114"/>
                <a:gd name="T12" fmla="*/ 1 w 146"/>
                <a:gd name="T13" fmla="*/ 105 h 114"/>
                <a:gd name="T14" fmla="*/ 73 w 146"/>
                <a:gd name="T15" fmla="*/ 114 h 114"/>
                <a:gd name="T16" fmla="*/ 94 w 146"/>
                <a:gd name="T17" fmla="*/ 113 h 114"/>
                <a:gd name="T18" fmla="*/ 106 w 146"/>
                <a:gd name="T19" fmla="*/ 112 h 114"/>
                <a:gd name="T20" fmla="*/ 145 w 146"/>
                <a:gd name="T21" fmla="*/ 100 h 114"/>
                <a:gd name="T22" fmla="*/ 141 w 146"/>
                <a:gd name="T23"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 h="114">
                  <a:moveTo>
                    <a:pt x="141" y="51"/>
                  </a:moveTo>
                  <a:cubicBezTo>
                    <a:pt x="140" y="29"/>
                    <a:pt x="99" y="6"/>
                    <a:pt x="96" y="3"/>
                  </a:cubicBezTo>
                  <a:cubicBezTo>
                    <a:pt x="96" y="3"/>
                    <a:pt x="96" y="2"/>
                    <a:pt x="95" y="2"/>
                  </a:cubicBezTo>
                  <a:cubicBezTo>
                    <a:pt x="94" y="2"/>
                    <a:pt x="94" y="1"/>
                    <a:pt x="93" y="1"/>
                  </a:cubicBezTo>
                  <a:cubicBezTo>
                    <a:pt x="89" y="0"/>
                    <a:pt x="45" y="1"/>
                    <a:pt x="42" y="4"/>
                  </a:cubicBezTo>
                  <a:cubicBezTo>
                    <a:pt x="39" y="7"/>
                    <a:pt x="1" y="34"/>
                    <a:pt x="1" y="56"/>
                  </a:cubicBezTo>
                  <a:cubicBezTo>
                    <a:pt x="1" y="56"/>
                    <a:pt x="0" y="101"/>
                    <a:pt x="1" y="105"/>
                  </a:cubicBezTo>
                  <a:cubicBezTo>
                    <a:pt x="3" y="108"/>
                    <a:pt x="51" y="114"/>
                    <a:pt x="73" y="114"/>
                  </a:cubicBezTo>
                  <a:cubicBezTo>
                    <a:pt x="78" y="114"/>
                    <a:pt x="86" y="114"/>
                    <a:pt x="94" y="113"/>
                  </a:cubicBezTo>
                  <a:cubicBezTo>
                    <a:pt x="99" y="113"/>
                    <a:pt x="103" y="113"/>
                    <a:pt x="106" y="112"/>
                  </a:cubicBezTo>
                  <a:cubicBezTo>
                    <a:pt x="128" y="110"/>
                    <a:pt x="144" y="103"/>
                    <a:pt x="145" y="100"/>
                  </a:cubicBezTo>
                  <a:cubicBezTo>
                    <a:pt x="146" y="97"/>
                    <a:pt x="141" y="51"/>
                    <a:pt x="141" y="51"/>
                  </a:cubicBezTo>
                </a:path>
              </a:pathLst>
            </a:custGeom>
            <a:solidFill>
              <a:srgbClr val="9542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900">
              <a:extLst>
                <a:ext uri="{FF2B5EF4-FFF2-40B4-BE49-F238E27FC236}">
                  <a16:creationId xmlns:a16="http://schemas.microsoft.com/office/drawing/2014/main" id="{B009D3C7-8CE7-47E4-8859-A65094BE06CD}"/>
                </a:ext>
              </a:extLst>
            </p:cNvPr>
            <p:cNvSpPr>
              <a:spLocks/>
            </p:cNvSpPr>
            <p:nvPr/>
          </p:nvSpPr>
          <p:spPr bwMode="auto">
            <a:xfrm>
              <a:off x="7127876" y="3533775"/>
              <a:ext cx="96838" cy="155575"/>
            </a:xfrm>
            <a:custGeom>
              <a:avLst/>
              <a:gdLst>
                <a:gd name="T0" fmla="*/ 7 w 63"/>
                <a:gd name="T1" fmla="*/ 0 h 102"/>
                <a:gd name="T2" fmla="*/ 57 w 63"/>
                <a:gd name="T3" fmla="*/ 41 h 102"/>
                <a:gd name="T4" fmla="*/ 47 w 63"/>
                <a:gd name="T5" fmla="*/ 92 h 102"/>
                <a:gd name="T6" fmla="*/ 27 w 63"/>
                <a:gd name="T7" fmla="*/ 81 h 102"/>
                <a:gd name="T8" fmla="*/ 28 w 63"/>
                <a:gd name="T9" fmla="*/ 54 h 102"/>
                <a:gd name="T10" fmla="*/ 7 w 63"/>
                <a:gd name="T11" fmla="*/ 0 h 102"/>
              </a:gdLst>
              <a:ahLst/>
              <a:cxnLst>
                <a:cxn ang="0">
                  <a:pos x="T0" y="T1"/>
                </a:cxn>
                <a:cxn ang="0">
                  <a:pos x="T2" y="T3"/>
                </a:cxn>
                <a:cxn ang="0">
                  <a:pos x="T4" y="T5"/>
                </a:cxn>
                <a:cxn ang="0">
                  <a:pos x="T6" y="T7"/>
                </a:cxn>
                <a:cxn ang="0">
                  <a:pos x="T8" y="T9"/>
                </a:cxn>
                <a:cxn ang="0">
                  <a:pos x="T10" y="T11"/>
                </a:cxn>
              </a:cxnLst>
              <a:rect l="0" t="0" r="r" b="b"/>
              <a:pathLst>
                <a:path w="63" h="102">
                  <a:moveTo>
                    <a:pt x="7" y="0"/>
                  </a:moveTo>
                  <a:cubicBezTo>
                    <a:pt x="7" y="0"/>
                    <a:pt x="50" y="16"/>
                    <a:pt x="57" y="41"/>
                  </a:cubicBezTo>
                  <a:cubicBezTo>
                    <a:pt x="63" y="66"/>
                    <a:pt x="61" y="83"/>
                    <a:pt x="47" y="92"/>
                  </a:cubicBezTo>
                  <a:cubicBezTo>
                    <a:pt x="29" y="102"/>
                    <a:pt x="26" y="85"/>
                    <a:pt x="27" y="81"/>
                  </a:cubicBezTo>
                  <a:cubicBezTo>
                    <a:pt x="27" y="77"/>
                    <a:pt x="25" y="71"/>
                    <a:pt x="28" y="54"/>
                  </a:cubicBezTo>
                  <a:cubicBezTo>
                    <a:pt x="33" y="26"/>
                    <a:pt x="0" y="2"/>
                    <a:pt x="7"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Oval 901">
              <a:extLst>
                <a:ext uri="{FF2B5EF4-FFF2-40B4-BE49-F238E27FC236}">
                  <a16:creationId xmlns:a16="http://schemas.microsoft.com/office/drawing/2014/main" id="{803C4AEF-4E9D-4A71-822A-B4165B5A74CB}"/>
                </a:ext>
              </a:extLst>
            </p:cNvPr>
            <p:cNvSpPr>
              <a:spLocks noChangeArrowheads="1"/>
            </p:cNvSpPr>
            <p:nvPr/>
          </p:nvSpPr>
          <p:spPr bwMode="auto">
            <a:xfrm>
              <a:off x="6997701" y="3362325"/>
              <a:ext cx="196850" cy="180975"/>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902">
              <a:extLst>
                <a:ext uri="{FF2B5EF4-FFF2-40B4-BE49-F238E27FC236}">
                  <a16:creationId xmlns:a16="http://schemas.microsoft.com/office/drawing/2014/main" id="{FE9569BA-5E42-4526-AF55-B18CBBCBD227}"/>
                </a:ext>
              </a:extLst>
            </p:cNvPr>
            <p:cNvSpPr>
              <a:spLocks/>
            </p:cNvSpPr>
            <p:nvPr/>
          </p:nvSpPr>
          <p:spPr bwMode="auto">
            <a:xfrm>
              <a:off x="7016751" y="3714750"/>
              <a:ext cx="103188" cy="88900"/>
            </a:xfrm>
            <a:custGeom>
              <a:avLst/>
              <a:gdLst>
                <a:gd name="T0" fmla="*/ 4 w 68"/>
                <a:gd name="T1" fmla="*/ 7 h 58"/>
                <a:gd name="T2" fmla="*/ 23 w 68"/>
                <a:gd name="T3" fmla="*/ 48 h 58"/>
                <a:gd name="T4" fmla="*/ 59 w 68"/>
                <a:gd name="T5" fmla="*/ 46 h 58"/>
                <a:gd name="T6" fmla="*/ 66 w 68"/>
                <a:gd name="T7" fmla="*/ 11 h 58"/>
                <a:gd name="T8" fmla="*/ 4 w 68"/>
                <a:gd name="T9" fmla="*/ 7 h 58"/>
              </a:gdLst>
              <a:ahLst/>
              <a:cxnLst>
                <a:cxn ang="0">
                  <a:pos x="T0" y="T1"/>
                </a:cxn>
                <a:cxn ang="0">
                  <a:pos x="T2" y="T3"/>
                </a:cxn>
                <a:cxn ang="0">
                  <a:pos x="T4" y="T5"/>
                </a:cxn>
                <a:cxn ang="0">
                  <a:pos x="T6" y="T7"/>
                </a:cxn>
                <a:cxn ang="0">
                  <a:pos x="T8" y="T9"/>
                </a:cxn>
              </a:cxnLst>
              <a:rect l="0" t="0" r="r" b="b"/>
              <a:pathLst>
                <a:path w="68" h="58">
                  <a:moveTo>
                    <a:pt x="4" y="7"/>
                  </a:moveTo>
                  <a:cubicBezTo>
                    <a:pt x="4" y="7"/>
                    <a:pt x="14" y="39"/>
                    <a:pt x="23" y="48"/>
                  </a:cubicBezTo>
                  <a:cubicBezTo>
                    <a:pt x="32" y="58"/>
                    <a:pt x="55" y="58"/>
                    <a:pt x="59" y="46"/>
                  </a:cubicBezTo>
                  <a:cubicBezTo>
                    <a:pt x="62" y="34"/>
                    <a:pt x="68" y="14"/>
                    <a:pt x="66" y="11"/>
                  </a:cubicBezTo>
                  <a:cubicBezTo>
                    <a:pt x="65" y="7"/>
                    <a:pt x="0" y="0"/>
                    <a:pt x="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903">
              <a:extLst>
                <a:ext uri="{FF2B5EF4-FFF2-40B4-BE49-F238E27FC236}">
                  <a16:creationId xmlns:a16="http://schemas.microsoft.com/office/drawing/2014/main" id="{5FAC9CBF-438A-43E1-A44F-861F8291F481}"/>
                </a:ext>
              </a:extLst>
            </p:cNvPr>
            <p:cNvSpPr>
              <a:spLocks/>
            </p:cNvSpPr>
            <p:nvPr/>
          </p:nvSpPr>
          <p:spPr bwMode="auto">
            <a:xfrm>
              <a:off x="7116764" y="3713163"/>
              <a:ext cx="103188" cy="88900"/>
            </a:xfrm>
            <a:custGeom>
              <a:avLst/>
              <a:gdLst>
                <a:gd name="T0" fmla="*/ 64 w 67"/>
                <a:gd name="T1" fmla="*/ 7 h 58"/>
                <a:gd name="T2" fmla="*/ 45 w 67"/>
                <a:gd name="T3" fmla="*/ 48 h 58"/>
                <a:gd name="T4" fmla="*/ 10 w 67"/>
                <a:gd name="T5" fmla="*/ 46 h 58"/>
                <a:gd name="T6" fmla="*/ 1 w 67"/>
                <a:gd name="T7" fmla="*/ 11 h 58"/>
                <a:gd name="T8" fmla="*/ 64 w 67"/>
                <a:gd name="T9" fmla="*/ 7 h 58"/>
              </a:gdLst>
              <a:ahLst/>
              <a:cxnLst>
                <a:cxn ang="0">
                  <a:pos x="T0" y="T1"/>
                </a:cxn>
                <a:cxn ang="0">
                  <a:pos x="T2" y="T3"/>
                </a:cxn>
                <a:cxn ang="0">
                  <a:pos x="T4" y="T5"/>
                </a:cxn>
                <a:cxn ang="0">
                  <a:pos x="T6" y="T7"/>
                </a:cxn>
                <a:cxn ang="0">
                  <a:pos x="T8" y="T9"/>
                </a:cxn>
              </a:cxnLst>
              <a:rect l="0" t="0" r="r" b="b"/>
              <a:pathLst>
                <a:path w="67" h="58">
                  <a:moveTo>
                    <a:pt x="64" y="7"/>
                  </a:moveTo>
                  <a:cubicBezTo>
                    <a:pt x="64" y="7"/>
                    <a:pt x="54" y="38"/>
                    <a:pt x="45" y="48"/>
                  </a:cubicBezTo>
                  <a:cubicBezTo>
                    <a:pt x="36" y="58"/>
                    <a:pt x="13" y="57"/>
                    <a:pt x="10" y="46"/>
                  </a:cubicBezTo>
                  <a:cubicBezTo>
                    <a:pt x="6" y="34"/>
                    <a:pt x="0" y="14"/>
                    <a:pt x="1" y="11"/>
                  </a:cubicBezTo>
                  <a:cubicBezTo>
                    <a:pt x="3" y="7"/>
                    <a:pt x="67" y="0"/>
                    <a:pt x="64" y="7"/>
                  </a:cubicBezTo>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904">
              <a:extLst>
                <a:ext uri="{FF2B5EF4-FFF2-40B4-BE49-F238E27FC236}">
                  <a16:creationId xmlns:a16="http://schemas.microsoft.com/office/drawing/2014/main" id="{DC1CCF34-1F6E-46CD-BBF7-56A18C311BB0}"/>
                </a:ext>
              </a:extLst>
            </p:cNvPr>
            <p:cNvSpPr>
              <a:spLocks/>
            </p:cNvSpPr>
            <p:nvPr/>
          </p:nvSpPr>
          <p:spPr bwMode="auto">
            <a:xfrm>
              <a:off x="7021514" y="3706813"/>
              <a:ext cx="196850" cy="38100"/>
            </a:xfrm>
            <a:custGeom>
              <a:avLst/>
              <a:gdLst>
                <a:gd name="T0" fmla="*/ 0 w 128"/>
                <a:gd name="T1" fmla="*/ 12 h 25"/>
                <a:gd name="T2" fmla="*/ 4 w 128"/>
                <a:gd name="T3" fmla="*/ 23 h 25"/>
                <a:gd name="T4" fmla="*/ 62 w 128"/>
                <a:gd name="T5" fmla="*/ 25 h 25"/>
                <a:gd name="T6" fmla="*/ 63 w 128"/>
                <a:gd name="T7" fmla="*/ 17 h 25"/>
                <a:gd name="T8" fmla="*/ 65 w 128"/>
                <a:gd name="T9" fmla="*/ 25 h 25"/>
                <a:gd name="T10" fmla="*/ 124 w 128"/>
                <a:gd name="T11" fmla="*/ 15 h 25"/>
                <a:gd name="T12" fmla="*/ 127 w 128"/>
                <a:gd name="T13" fmla="*/ 4 h 25"/>
                <a:gd name="T14" fmla="*/ 0 w 128"/>
                <a:gd name="T15" fmla="*/ 12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25">
                  <a:moveTo>
                    <a:pt x="0" y="12"/>
                  </a:moveTo>
                  <a:cubicBezTo>
                    <a:pt x="4" y="23"/>
                    <a:pt x="4" y="23"/>
                    <a:pt x="4" y="23"/>
                  </a:cubicBezTo>
                  <a:cubicBezTo>
                    <a:pt x="62" y="25"/>
                    <a:pt x="62" y="25"/>
                    <a:pt x="62" y="25"/>
                  </a:cubicBezTo>
                  <a:cubicBezTo>
                    <a:pt x="63" y="17"/>
                    <a:pt x="63" y="17"/>
                    <a:pt x="63" y="17"/>
                  </a:cubicBezTo>
                  <a:cubicBezTo>
                    <a:pt x="65" y="25"/>
                    <a:pt x="65" y="25"/>
                    <a:pt x="65" y="25"/>
                  </a:cubicBezTo>
                  <a:cubicBezTo>
                    <a:pt x="65" y="25"/>
                    <a:pt x="109" y="25"/>
                    <a:pt x="124" y="15"/>
                  </a:cubicBezTo>
                  <a:cubicBezTo>
                    <a:pt x="124" y="15"/>
                    <a:pt x="128" y="9"/>
                    <a:pt x="127" y="4"/>
                  </a:cubicBezTo>
                  <a:cubicBezTo>
                    <a:pt x="126" y="0"/>
                    <a:pt x="8" y="4"/>
                    <a:pt x="0" y="12"/>
                  </a:cubicBezTo>
                </a:path>
              </a:pathLst>
            </a:custGeom>
            <a:solidFill>
              <a:srgbClr val="0028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905">
              <a:extLst>
                <a:ext uri="{FF2B5EF4-FFF2-40B4-BE49-F238E27FC236}">
                  <a16:creationId xmlns:a16="http://schemas.microsoft.com/office/drawing/2014/main" id="{3C022E74-CDFA-4E28-B264-87FEEAAEA0AA}"/>
                </a:ext>
              </a:extLst>
            </p:cNvPr>
            <p:cNvSpPr>
              <a:spLocks/>
            </p:cNvSpPr>
            <p:nvPr/>
          </p:nvSpPr>
          <p:spPr bwMode="auto">
            <a:xfrm>
              <a:off x="7050089" y="3790950"/>
              <a:ext cx="55563" cy="50800"/>
            </a:xfrm>
            <a:custGeom>
              <a:avLst/>
              <a:gdLst>
                <a:gd name="T0" fmla="*/ 0 w 36"/>
                <a:gd name="T1" fmla="*/ 5 h 33"/>
                <a:gd name="T2" fmla="*/ 3 w 36"/>
                <a:gd name="T3" fmla="*/ 31 h 33"/>
                <a:gd name="T4" fmla="*/ 34 w 36"/>
                <a:gd name="T5" fmla="*/ 27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4" y="24"/>
                    <a:pt x="3" y="31"/>
                  </a:cubicBezTo>
                  <a:cubicBezTo>
                    <a:pt x="3" y="33"/>
                    <a:pt x="34" y="32"/>
                    <a:pt x="34" y="27"/>
                  </a:cubicBezTo>
                  <a:cubicBezTo>
                    <a:pt x="34" y="23"/>
                    <a:pt x="36" y="10"/>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906">
              <a:extLst>
                <a:ext uri="{FF2B5EF4-FFF2-40B4-BE49-F238E27FC236}">
                  <a16:creationId xmlns:a16="http://schemas.microsoft.com/office/drawing/2014/main" id="{B5C05D40-DAF0-4C2F-B89C-6235712521B3}"/>
                </a:ext>
              </a:extLst>
            </p:cNvPr>
            <p:cNvSpPr>
              <a:spLocks/>
            </p:cNvSpPr>
            <p:nvPr/>
          </p:nvSpPr>
          <p:spPr bwMode="auto">
            <a:xfrm>
              <a:off x="7043739" y="3816350"/>
              <a:ext cx="66675" cy="46038"/>
            </a:xfrm>
            <a:custGeom>
              <a:avLst/>
              <a:gdLst>
                <a:gd name="T0" fmla="*/ 17 w 43"/>
                <a:gd name="T1" fmla="*/ 28 h 30"/>
                <a:gd name="T2" fmla="*/ 2 w 43"/>
                <a:gd name="T3" fmla="*/ 26 h 30"/>
                <a:gd name="T4" fmla="*/ 19 w 43"/>
                <a:gd name="T5" fmla="*/ 0 h 30"/>
                <a:gd name="T6" fmla="*/ 43 w 43"/>
                <a:gd name="T7" fmla="*/ 23 h 30"/>
                <a:gd name="T8" fmla="*/ 17 w 43"/>
                <a:gd name="T9" fmla="*/ 28 h 30"/>
              </a:gdLst>
              <a:ahLst/>
              <a:cxnLst>
                <a:cxn ang="0">
                  <a:pos x="T0" y="T1"/>
                </a:cxn>
                <a:cxn ang="0">
                  <a:pos x="T2" y="T3"/>
                </a:cxn>
                <a:cxn ang="0">
                  <a:pos x="T4" y="T5"/>
                </a:cxn>
                <a:cxn ang="0">
                  <a:pos x="T6" y="T7"/>
                </a:cxn>
                <a:cxn ang="0">
                  <a:pos x="T8" y="T9"/>
                </a:cxn>
              </a:cxnLst>
              <a:rect l="0" t="0" r="r" b="b"/>
              <a:pathLst>
                <a:path w="43" h="30">
                  <a:moveTo>
                    <a:pt x="17" y="28"/>
                  </a:moveTo>
                  <a:cubicBezTo>
                    <a:pt x="17" y="28"/>
                    <a:pt x="2" y="29"/>
                    <a:pt x="2" y="26"/>
                  </a:cubicBezTo>
                  <a:cubicBezTo>
                    <a:pt x="1" y="22"/>
                    <a:pt x="0" y="0"/>
                    <a:pt x="19" y="0"/>
                  </a:cubicBezTo>
                  <a:cubicBezTo>
                    <a:pt x="38" y="0"/>
                    <a:pt x="42" y="5"/>
                    <a:pt x="43" y="23"/>
                  </a:cubicBezTo>
                  <a:cubicBezTo>
                    <a:pt x="43" y="30"/>
                    <a:pt x="31" y="29"/>
                    <a:pt x="1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907">
              <a:extLst>
                <a:ext uri="{FF2B5EF4-FFF2-40B4-BE49-F238E27FC236}">
                  <a16:creationId xmlns:a16="http://schemas.microsoft.com/office/drawing/2014/main" id="{A0277C68-7F99-43D6-8B77-469CB83413EE}"/>
                </a:ext>
              </a:extLst>
            </p:cNvPr>
            <p:cNvSpPr>
              <a:spLocks/>
            </p:cNvSpPr>
            <p:nvPr/>
          </p:nvSpPr>
          <p:spPr bwMode="auto">
            <a:xfrm>
              <a:off x="7042151" y="3778250"/>
              <a:ext cx="69850" cy="30163"/>
            </a:xfrm>
            <a:custGeom>
              <a:avLst/>
              <a:gdLst>
                <a:gd name="T0" fmla="*/ 4 w 46"/>
                <a:gd name="T1" fmla="*/ 6 h 20"/>
                <a:gd name="T2" fmla="*/ 44 w 46"/>
                <a:gd name="T3" fmla="*/ 5 h 20"/>
                <a:gd name="T4" fmla="*/ 38 w 46"/>
                <a:gd name="T5" fmla="*/ 17 h 20"/>
                <a:gd name="T6" fmla="*/ 2 w 46"/>
                <a:gd name="T7" fmla="*/ 16 h 20"/>
                <a:gd name="T8" fmla="*/ 4 w 46"/>
                <a:gd name="T9" fmla="*/ 6 h 20"/>
              </a:gdLst>
              <a:ahLst/>
              <a:cxnLst>
                <a:cxn ang="0">
                  <a:pos x="T0" y="T1"/>
                </a:cxn>
                <a:cxn ang="0">
                  <a:pos x="T2" y="T3"/>
                </a:cxn>
                <a:cxn ang="0">
                  <a:pos x="T4" y="T5"/>
                </a:cxn>
                <a:cxn ang="0">
                  <a:pos x="T6" y="T7"/>
                </a:cxn>
                <a:cxn ang="0">
                  <a:pos x="T8" y="T9"/>
                </a:cxn>
              </a:cxnLst>
              <a:rect l="0" t="0" r="r" b="b"/>
              <a:pathLst>
                <a:path w="46" h="20">
                  <a:moveTo>
                    <a:pt x="4" y="6"/>
                  </a:moveTo>
                  <a:cubicBezTo>
                    <a:pt x="4" y="6"/>
                    <a:pt x="43" y="0"/>
                    <a:pt x="44" y="5"/>
                  </a:cubicBezTo>
                  <a:cubicBezTo>
                    <a:pt x="44" y="10"/>
                    <a:pt x="46" y="19"/>
                    <a:pt x="38" y="17"/>
                  </a:cubicBezTo>
                  <a:cubicBezTo>
                    <a:pt x="30" y="15"/>
                    <a:pt x="2"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908">
              <a:extLst>
                <a:ext uri="{FF2B5EF4-FFF2-40B4-BE49-F238E27FC236}">
                  <a16:creationId xmlns:a16="http://schemas.microsoft.com/office/drawing/2014/main" id="{1AA213B7-D580-4F65-957D-72C8D4D32355}"/>
                </a:ext>
              </a:extLst>
            </p:cNvPr>
            <p:cNvSpPr>
              <a:spLocks/>
            </p:cNvSpPr>
            <p:nvPr/>
          </p:nvSpPr>
          <p:spPr bwMode="auto">
            <a:xfrm>
              <a:off x="7138989" y="3790950"/>
              <a:ext cx="55563" cy="50800"/>
            </a:xfrm>
            <a:custGeom>
              <a:avLst/>
              <a:gdLst>
                <a:gd name="T0" fmla="*/ 0 w 36"/>
                <a:gd name="T1" fmla="*/ 5 h 33"/>
                <a:gd name="T2" fmla="*/ 2 w 36"/>
                <a:gd name="T3" fmla="*/ 30 h 33"/>
                <a:gd name="T4" fmla="*/ 35 w 36"/>
                <a:gd name="T5" fmla="*/ 28 h 33"/>
                <a:gd name="T6" fmla="*/ 34 w 36"/>
                <a:gd name="T7" fmla="*/ 6 h 33"/>
                <a:gd name="T8" fmla="*/ 0 w 36"/>
                <a:gd name="T9" fmla="*/ 5 h 33"/>
              </a:gdLst>
              <a:ahLst/>
              <a:cxnLst>
                <a:cxn ang="0">
                  <a:pos x="T0" y="T1"/>
                </a:cxn>
                <a:cxn ang="0">
                  <a:pos x="T2" y="T3"/>
                </a:cxn>
                <a:cxn ang="0">
                  <a:pos x="T4" y="T5"/>
                </a:cxn>
                <a:cxn ang="0">
                  <a:pos x="T6" y="T7"/>
                </a:cxn>
                <a:cxn ang="0">
                  <a:pos x="T8" y="T9"/>
                </a:cxn>
              </a:cxnLst>
              <a:rect l="0" t="0" r="r" b="b"/>
              <a:pathLst>
                <a:path w="36" h="33">
                  <a:moveTo>
                    <a:pt x="0" y="5"/>
                  </a:moveTo>
                  <a:cubicBezTo>
                    <a:pt x="0" y="5"/>
                    <a:pt x="2" y="24"/>
                    <a:pt x="2" y="30"/>
                  </a:cubicBezTo>
                  <a:cubicBezTo>
                    <a:pt x="2" y="33"/>
                    <a:pt x="36" y="32"/>
                    <a:pt x="35" y="28"/>
                  </a:cubicBezTo>
                  <a:cubicBezTo>
                    <a:pt x="34" y="19"/>
                    <a:pt x="35" y="9"/>
                    <a:pt x="34" y="6"/>
                  </a:cubicBezTo>
                  <a:cubicBezTo>
                    <a:pt x="33" y="3"/>
                    <a:pt x="1" y="0"/>
                    <a:pt x="0" y="5"/>
                  </a:cubicBez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909">
              <a:extLst>
                <a:ext uri="{FF2B5EF4-FFF2-40B4-BE49-F238E27FC236}">
                  <a16:creationId xmlns:a16="http://schemas.microsoft.com/office/drawing/2014/main" id="{3941AC7E-64A7-4691-B9AA-4F1D955F8855}"/>
                </a:ext>
              </a:extLst>
            </p:cNvPr>
            <p:cNvSpPr>
              <a:spLocks/>
            </p:cNvSpPr>
            <p:nvPr/>
          </p:nvSpPr>
          <p:spPr bwMode="auto">
            <a:xfrm>
              <a:off x="7134226" y="3816350"/>
              <a:ext cx="66675" cy="46038"/>
            </a:xfrm>
            <a:custGeom>
              <a:avLst/>
              <a:gdLst>
                <a:gd name="T0" fmla="*/ 27 w 44"/>
                <a:gd name="T1" fmla="*/ 28 h 30"/>
                <a:gd name="T2" fmla="*/ 42 w 44"/>
                <a:gd name="T3" fmla="*/ 26 h 30"/>
                <a:gd name="T4" fmla="*/ 25 w 44"/>
                <a:gd name="T5" fmla="*/ 0 h 30"/>
                <a:gd name="T6" fmla="*/ 1 w 44"/>
                <a:gd name="T7" fmla="*/ 23 h 30"/>
                <a:gd name="T8" fmla="*/ 27 w 44"/>
                <a:gd name="T9" fmla="*/ 28 h 30"/>
              </a:gdLst>
              <a:ahLst/>
              <a:cxnLst>
                <a:cxn ang="0">
                  <a:pos x="T0" y="T1"/>
                </a:cxn>
                <a:cxn ang="0">
                  <a:pos x="T2" y="T3"/>
                </a:cxn>
                <a:cxn ang="0">
                  <a:pos x="T4" y="T5"/>
                </a:cxn>
                <a:cxn ang="0">
                  <a:pos x="T6" y="T7"/>
                </a:cxn>
                <a:cxn ang="0">
                  <a:pos x="T8" y="T9"/>
                </a:cxn>
              </a:cxnLst>
              <a:rect l="0" t="0" r="r" b="b"/>
              <a:pathLst>
                <a:path w="44" h="30">
                  <a:moveTo>
                    <a:pt x="27" y="28"/>
                  </a:moveTo>
                  <a:cubicBezTo>
                    <a:pt x="27" y="28"/>
                    <a:pt x="42" y="29"/>
                    <a:pt x="42" y="26"/>
                  </a:cubicBezTo>
                  <a:cubicBezTo>
                    <a:pt x="43" y="22"/>
                    <a:pt x="44" y="0"/>
                    <a:pt x="25" y="0"/>
                  </a:cubicBezTo>
                  <a:cubicBezTo>
                    <a:pt x="6" y="0"/>
                    <a:pt x="2" y="5"/>
                    <a:pt x="1" y="23"/>
                  </a:cubicBezTo>
                  <a:cubicBezTo>
                    <a:pt x="0" y="30"/>
                    <a:pt x="13" y="29"/>
                    <a:pt x="27" y="28"/>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910">
              <a:extLst>
                <a:ext uri="{FF2B5EF4-FFF2-40B4-BE49-F238E27FC236}">
                  <a16:creationId xmlns:a16="http://schemas.microsoft.com/office/drawing/2014/main" id="{6480AE3F-F3F5-4CF2-B7E9-03E26A93A9BC}"/>
                </a:ext>
              </a:extLst>
            </p:cNvPr>
            <p:cNvSpPr>
              <a:spLocks/>
            </p:cNvSpPr>
            <p:nvPr/>
          </p:nvSpPr>
          <p:spPr bwMode="auto">
            <a:xfrm>
              <a:off x="7127876" y="3773488"/>
              <a:ext cx="71438" cy="31750"/>
            </a:xfrm>
            <a:custGeom>
              <a:avLst/>
              <a:gdLst>
                <a:gd name="T0" fmla="*/ 4 w 47"/>
                <a:gd name="T1" fmla="*/ 6 h 20"/>
                <a:gd name="T2" fmla="*/ 44 w 47"/>
                <a:gd name="T3" fmla="*/ 5 h 20"/>
                <a:gd name="T4" fmla="*/ 38 w 47"/>
                <a:gd name="T5" fmla="*/ 17 h 20"/>
                <a:gd name="T6" fmla="*/ 2 w 47"/>
                <a:gd name="T7" fmla="*/ 16 h 20"/>
                <a:gd name="T8" fmla="*/ 4 w 47"/>
                <a:gd name="T9" fmla="*/ 6 h 20"/>
              </a:gdLst>
              <a:ahLst/>
              <a:cxnLst>
                <a:cxn ang="0">
                  <a:pos x="T0" y="T1"/>
                </a:cxn>
                <a:cxn ang="0">
                  <a:pos x="T2" y="T3"/>
                </a:cxn>
                <a:cxn ang="0">
                  <a:pos x="T4" y="T5"/>
                </a:cxn>
                <a:cxn ang="0">
                  <a:pos x="T6" y="T7"/>
                </a:cxn>
                <a:cxn ang="0">
                  <a:pos x="T8" y="T9"/>
                </a:cxn>
              </a:cxnLst>
              <a:rect l="0" t="0" r="r" b="b"/>
              <a:pathLst>
                <a:path w="47" h="20">
                  <a:moveTo>
                    <a:pt x="4" y="6"/>
                  </a:moveTo>
                  <a:cubicBezTo>
                    <a:pt x="4" y="6"/>
                    <a:pt x="43" y="0"/>
                    <a:pt x="44" y="5"/>
                  </a:cubicBezTo>
                  <a:cubicBezTo>
                    <a:pt x="44" y="10"/>
                    <a:pt x="47" y="19"/>
                    <a:pt x="38" y="17"/>
                  </a:cubicBezTo>
                  <a:cubicBezTo>
                    <a:pt x="30" y="15"/>
                    <a:pt x="3" y="20"/>
                    <a:pt x="2" y="16"/>
                  </a:cubicBezTo>
                  <a:cubicBezTo>
                    <a:pt x="2" y="10"/>
                    <a:pt x="0" y="6"/>
                    <a:pt x="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911">
              <a:extLst>
                <a:ext uri="{FF2B5EF4-FFF2-40B4-BE49-F238E27FC236}">
                  <a16:creationId xmlns:a16="http://schemas.microsoft.com/office/drawing/2014/main" id="{EA2D96C7-21EC-433A-B1B8-FF56FF8C9A41}"/>
                </a:ext>
              </a:extLst>
            </p:cNvPr>
            <p:cNvSpPr>
              <a:spLocks/>
            </p:cNvSpPr>
            <p:nvPr/>
          </p:nvSpPr>
          <p:spPr bwMode="auto">
            <a:xfrm>
              <a:off x="7058026" y="3536950"/>
              <a:ext cx="57150" cy="42863"/>
            </a:xfrm>
            <a:custGeom>
              <a:avLst/>
              <a:gdLst>
                <a:gd name="T0" fmla="*/ 1 w 38"/>
                <a:gd name="T1" fmla="*/ 0 h 28"/>
                <a:gd name="T2" fmla="*/ 27 w 38"/>
                <a:gd name="T3" fmla="*/ 3 h 28"/>
                <a:gd name="T4" fmla="*/ 1 w 38"/>
                <a:gd name="T5" fmla="*/ 0 h 28"/>
              </a:gdLst>
              <a:ahLst/>
              <a:cxnLst>
                <a:cxn ang="0">
                  <a:pos x="T0" y="T1"/>
                </a:cxn>
                <a:cxn ang="0">
                  <a:pos x="T2" y="T3"/>
                </a:cxn>
                <a:cxn ang="0">
                  <a:pos x="T4" y="T5"/>
                </a:cxn>
              </a:cxnLst>
              <a:rect l="0" t="0" r="r" b="b"/>
              <a:pathLst>
                <a:path w="38" h="28">
                  <a:moveTo>
                    <a:pt x="1" y="0"/>
                  </a:moveTo>
                  <a:cubicBezTo>
                    <a:pt x="1" y="0"/>
                    <a:pt x="16" y="4"/>
                    <a:pt x="27" y="3"/>
                  </a:cubicBezTo>
                  <a:cubicBezTo>
                    <a:pt x="38" y="3"/>
                    <a:pt x="0" y="28"/>
                    <a:pt x="1"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912">
              <a:extLst>
                <a:ext uri="{FF2B5EF4-FFF2-40B4-BE49-F238E27FC236}">
                  <a16:creationId xmlns:a16="http://schemas.microsoft.com/office/drawing/2014/main" id="{B44A1207-8EA2-4398-A730-4C242E992365}"/>
                </a:ext>
              </a:extLst>
            </p:cNvPr>
            <p:cNvSpPr>
              <a:spLocks/>
            </p:cNvSpPr>
            <p:nvPr/>
          </p:nvSpPr>
          <p:spPr bwMode="auto">
            <a:xfrm>
              <a:off x="7083426" y="3533775"/>
              <a:ext cx="61913" cy="42863"/>
            </a:xfrm>
            <a:custGeom>
              <a:avLst/>
              <a:gdLst>
                <a:gd name="T0" fmla="*/ 36 w 40"/>
                <a:gd name="T1" fmla="*/ 0 h 28"/>
                <a:gd name="T2" fmla="*/ 11 w 40"/>
                <a:gd name="T3" fmla="*/ 5 h 28"/>
                <a:gd name="T4" fmla="*/ 36 w 40"/>
                <a:gd name="T5" fmla="*/ 0 h 28"/>
              </a:gdLst>
              <a:ahLst/>
              <a:cxnLst>
                <a:cxn ang="0">
                  <a:pos x="T0" y="T1"/>
                </a:cxn>
                <a:cxn ang="0">
                  <a:pos x="T2" y="T3"/>
                </a:cxn>
                <a:cxn ang="0">
                  <a:pos x="T4" y="T5"/>
                </a:cxn>
              </a:cxnLst>
              <a:rect l="0" t="0" r="r" b="b"/>
              <a:pathLst>
                <a:path w="40" h="28">
                  <a:moveTo>
                    <a:pt x="36" y="0"/>
                  </a:moveTo>
                  <a:cubicBezTo>
                    <a:pt x="36" y="0"/>
                    <a:pt x="22" y="5"/>
                    <a:pt x="11" y="5"/>
                  </a:cubicBezTo>
                  <a:cubicBezTo>
                    <a:pt x="0" y="5"/>
                    <a:pt x="40" y="28"/>
                    <a:pt x="36"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913">
              <a:extLst>
                <a:ext uri="{FF2B5EF4-FFF2-40B4-BE49-F238E27FC236}">
                  <a16:creationId xmlns:a16="http://schemas.microsoft.com/office/drawing/2014/main" id="{0AF6933F-03BA-4629-A140-7B5D947AD620}"/>
                </a:ext>
              </a:extLst>
            </p:cNvPr>
            <p:cNvSpPr>
              <a:spLocks/>
            </p:cNvSpPr>
            <p:nvPr/>
          </p:nvSpPr>
          <p:spPr bwMode="auto">
            <a:xfrm>
              <a:off x="6994526" y="3348038"/>
              <a:ext cx="203200" cy="160338"/>
            </a:xfrm>
            <a:custGeom>
              <a:avLst/>
              <a:gdLst>
                <a:gd name="T0" fmla="*/ 4 w 132"/>
                <a:gd name="T1" fmla="*/ 42 h 105"/>
                <a:gd name="T2" fmla="*/ 1 w 132"/>
                <a:gd name="T3" fmla="*/ 62 h 105"/>
                <a:gd name="T4" fmla="*/ 4 w 132"/>
                <a:gd name="T5" fmla="*/ 88 h 105"/>
                <a:gd name="T6" fmla="*/ 7 w 132"/>
                <a:gd name="T7" fmla="*/ 96 h 105"/>
                <a:gd name="T8" fmla="*/ 14 w 132"/>
                <a:gd name="T9" fmla="*/ 103 h 105"/>
                <a:gd name="T10" fmla="*/ 23 w 132"/>
                <a:gd name="T11" fmla="*/ 68 h 105"/>
                <a:gd name="T12" fmla="*/ 49 w 132"/>
                <a:gd name="T13" fmla="*/ 46 h 105"/>
                <a:gd name="T14" fmla="*/ 75 w 132"/>
                <a:gd name="T15" fmla="*/ 58 h 105"/>
                <a:gd name="T16" fmla="*/ 104 w 132"/>
                <a:gd name="T17" fmla="*/ 67 h 105"/>
                <a:gd name="T18" fmla="*/ 120 w 132"/>
                <a:gd name="T19" fmla="*/ 104 h 105"/>
                <a:gd name="T20" fmla="*/ 130 w 132"/>
                <a:gd name="T21" fmla="*/ 74 h 105"/>
                <a:gd name="T22" fmla="*/ 126 w 132"/>
                <a:gd name="T23" fmla="*/ 42 h 105"/>
                <a:gd name="T24" fmla="*/ 57 w 132"/>
                <a:gd name="T25" fmla="*/ 7 h 105"/>
                <a:gd name="T26" fmla="*/ 4 w 132"/>
                <a:gd name="T27"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2" h="105">
                  <a:moveTo>
                    <a:pt x="4" y="42"/>
                  </a:moveTo>
                  <a:cubicBezTo>
                    <a:pt x="4" y="42"/>
                    <a:pt x="1" y="49"/>
                    <a:pt x="1" y="62"/>
                  </a:cubicBezTo>
                  <a:cubicBezTo>
                    <a:pt x="1" y="75"/>
                    <a:pt x="0" y="90"/>
                    <a:pt x="4" y="88"/>
                  </a:cubicBezTo>
                  <a:cubicBezTo>
                    <a:pt x="4" y="87"/>
                    <a:pt x="6" y="92"/>
                    <a:pt x="7" y="96"/>
                  </a:cubicBezTo>
                  <a:cubicBezTo>
                    <a:pt x="9" y="100"/>
                    <a:pt x="12" y="105"/>
                    <a:pt x="14" y="103"/>
                  </a:cubicBezTo>
                  <a:cubicBezTo>
                    <a:pt x="20" y="100"/>
                    <a:pt x="20" y="61"/>
                    <a:pt x="23" y="68"/>
                  </a:cubicBezTo>
                  <a:cubicBezTo>
                    <a:pt x="33" y="89"/>
                    <a:pt x="46" y="52"/>
                    <a:pt x="49" y="46"/>
                  </a:cubicBezTo>
                  <a:cubicBezTo>
                    <a:pt x="51" y="40"/>
                    <a:pt x="63" y="49"/>
                    <a:pt x="75" y="58"/>
                  </a:cubicBezTo>
                  <a:cubicBezTo>
                    <a:pt x="88" y="68"/>
                    <a:pt x="102" y="77"/>
                    <a:pt x="104" y="67"/>
                  </a:cubicBezTo>
                  <a:cubicBezTo>
                    <a:pt x="105" y="60"/>
                    <a:pt x="113" y="103"/>
                    <a:pt x="120" y="104"/>
                  </a:cubicBezTo>
                  <a:cubicBezTo>
                    <a:pt x="125" y="105"/>
                    <a:pt x="131" y="86"/>
                    <a:pt x="130" y="74"/>
                  </a:cubicBezTo>
                  <a:cubicBezTo>
                    <a:pt x="130" y="74"/>
                    <a:pt x="132" y="56"/>
                    <a:pt x="126" y="42"/>
                  </a:cubicBezTo>
                  <a:cubicBezTo>
                    <a:pt x="119" y="27"/>
                    <a:pt x="107" y="0"/>
                    <a:pt x="57" y="7"/>
                  </a:cubicBezTo>
                  <a:cubicBezTo>
                    <a:pt x="13" y="14"/>
                    <a:pt x="4" y="42"/>
                    <a:pt x="4" y="42"/>
                  </a:cubicBezTo>
                </a:path>
              </a:pathLst>
            </a:custGeom>
            <a:solidFill>
              <a:srgbClr val="F7BA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914">
              <a:extLst>
                <a:ext uri="{FF2B5EF4-FFF2-40B4-BE49-F238E27FC236}">
                  <a16:creationId xmlns:a16="http://schemas.microsoft.com/office/drawing/2014/main" id="{F1B136B3-21B5-4926-AD47-4A35FEFAC944}"/>
                </a:ext>
              </a:extLst>
            </p:cNvPr>
            <p:cNvSpPr>
              <a:spLocks/>
            </p:cNvSpPr>
            <p:nvPr/>
          </p:nvSpPr>
          <p:spPr bwMode="auto">
            <a:xfrm>
              <a:off x="6997701" y="3398838"/>
              <a:ext cx="180975" cy="44450"/>
            </a:xfrm>
            <a:custGeom>
              <a:avLst/>
              <a:gdLst>
                <a:gd name="T0" fmla="*/ 0 w 118"/>
                <a:gd name="T1" fmla="*/ 28 h 29"/>
                <a:gd name="T2" fmla="*/ 118 w 118"/>
                <a:gd name="T3" fmla="*/ 17 h 29"/>
                <a:gd name="T4" fmla="*/ 109 w 118"/>
                <a:gd name="T5" fmla="*/ 0 h 29"/>
                <a:gd name="T6" fmla="*/ 6 w 118"/>
                <a:gd name="T7" fmla="*/ 9 h 29"/>
                <a:gd name="T8" fmla="*/ 0 w 118"/>
                <a:gd name="T9" fmla="*/ 28 h 29"/>
              </a:gdLst>
              <a:ahLst/>
              <a:cxnLst>
                <a:cxn ang="0">
                  <a:pos x="T0" y="T1"/>
                </a:cxn>
                <a:cxn ang="0">
                  <a:pos x="T2" y="T3"/>
                </a:cxn>
                <a:cxn ang="0">
                  <a:pos x="T4" y="T5"/>
                </a:cxn>
                <a:cxn ang="0">
                  <a:pos x="T6" y="T7"/>
                </a:cxn>
                <a:cxn ang="0">
                  <a:pos x="T8" y="T9"/>
                </a:cxn>
              </a:cxnLst>
              <a:rect l="0" t="0" r="r" b="b"/>
              <a:pathLst>
                <a:path w="118" h="29">
                  <a:moveTo>
                    <a:pt x="0" y="28"/>
                  </a:moveTo>
                  <a:cubicBezTo>
                    <a:pt x="0" y="28"/>
                    <a:pt x="69" y="29"/>
                    <a:pt x="118" y="17"/>
                  </a:cubicBezTo>
                  <a:cubicBezTo>
                    <a:pt x="109" y="0"/>
                    <a:pt x="109" y="0"/>
                    <a:pt x="109" y="0"/>
                  </a:cubicBezTo>
                  <a:cubicBezTo>
                    <a:pt x="6" y="9"/>
                    <a:pt x="6" y="9"/>
                    <a:pt x="6" y="9"/>
                  </a:cubicBezTo>
                  <a:lnTo>
                    <a:pt x="0" y="28"/>
                  </a:lnTo>
                  <a:close/>
                </a:path>
              </a:pathLst>
            </a:custGeom>
            <a:solidFill>
              <a:srgbClr val="E79F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915">
              <a:extLst>
                <a:ext uri="{FF2B5EF4-FFF2-40B4-BE49-F238E27FC236}">
                  <a16:creationId xmlns:a16="http://schemas.microsoft.com/office/drawing/2014/main" id="{EBF2DFCF-6720-4E21-901B-8A48C842D2EC}"/>
                </a:ext>
              </a:extLst>
            </p:cNvPr>
            <p:cNvSpPr>
              <a:spLocks/>
            </p:cNvSpPr>
            <p:nvPr/>
          </p:nvSpPr>
          <p:spPr bwMode="auto">
            <a:xfrm>
              <a:off x="6986589" y="3679825"/>
              <a:ext cx="238125" cy="71438"/>
            </a:xfrm>
            <a:custGeom>
              <a:avLst/>
              <a:gdLst>
                <a:gd name="T0" fmla="*/ 10 w 155"/>
                <a:gd name="T1" fmla="*/ 7 h 46"/>
                <a:gd name="T2" fmla="*/ 0 w 155"/>
                <a:gd name="T3" fmla="*/ 15 h 46"/>
                <a:gd name="T4" fmla="*/ 7 w 155"/>
                <a:gd name="T5" fmla="*/ 31 h 46"/>
                <a:gd name="T6" fmla="*/ 146 w 155"/>
                <a:gd name="T7" fmla="*/ 28 h 46"/>
                <a:gd name="T8" fmla="*/ 154 w 155"/>
                <a:gd name="T9" fmla="*/ 17 h 46"/>
                <a:gd name="T10" fmla="*/ 150 w 155"/>
                <a:gd name="T11" fmla="*/ 1 h 46"/>
                <a:gd name="T12" fmla="*/ 10 w 155"/>
                <a:gd name="T13" fmla="*/ 7 h 46"/>
              </a:gdLst>
              <a:ahLst/>
              <a:cxnLst>
                <a:cxn ang="0">
                  <a:pos x="T0" y="T1"/>
                </a:cxn>
                <a:cxn ang="0">
                  <a:pos x="T2" y="T3"/>
                </a:cxn>
                <a:cxn ang="0">
                  <a:pos x="T4" y="T5"/>
                </a:cxn>
                <a:cxn ang="0">
                  <a:pos x="T6" y="T7"/>
                </a:cxn>
                <a:cxn ang="0">
                  <a:pos x="T8" y="T9"/>
                </a:cxn>
                <a:cxn ang="0">
                  <a:pos x="T10" y="T11"/>
                </a:cxn>
                <a:cxn ang="0">
                  <a:pos x="T12" y="T13"/>
                </a:cxn>
              </a:cxnLst>
              <a:rect l="0" t="0" r="r" b="b"/>
              <a:pathLst>
                <a:path w="155" h="46">
                  <a:moveTo>
                    <a:pt x="10" y="7"/>
                  </a:moveTo>
                  <a:cubicBezTo>
                    <a:pt x="7" y="6"/>
                    <a:pt x="0" y="7"/>
                    <a:pt x="0" y="15"/>
                  </a:cubicBezTo>
                  <a:cubicBezTo>
                    <a:pt x="0" y="22"/>
                    <a:pt x="1" y="30"/>
                    <a:pt x="7" y="31"/>
                  </a:cubicBezTo>
                  <a:cubicBezTo>
                    <a:pt x="13" y="33"/>
                    <a:pt x="77" y="46"/>
                    <a:pt x="146" y="28"/>
                  </a:cubicBezTo>
                  <a:cubicBezTo>
                    <a:pt x="146" y="28"/>
                    <a:pt x="154" y="29"/>
                    <a:pt x="154" y="17"/>
                  </a:cubicBezTo>
                  <a:cubicBezTo>
                    <a:pt x="155" y="5"/>
                    <a:pt x="155" y="0"/>
                    <a:pt x="150" y="1"/>
                  </a:cubicBezTo>
                  <a:cubicBezTo>
                    <a:pt x="145" y="3"/>
                    <a:pt x="68" y="18"/>
                    <a:pt x="10" y="7"/>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Rectangle 916">
              <a:extLst>
                <a:ext uri="{FF2B5EF4-FFF2-40B4-BE49-F238E27FC236}">
                  <a16:creationId xmlns:a16="http://schemas.microsoft.com/office/drawing/2014/main" id="{D984B79E-97FB-44F1-A87C-A7B1A5525C8B}"/>
                </a:ext>
              </a:extLst>
            </p:cNvPr>
            <p:cNvSpPr>
              <a:spLocks noChangeArrowheads="1"/>
            </p:cNvSpPr>
            <p:nvPr/>
          </p:nvSpPr>
          <p:spPr bwMode="auto">
            <a:xfrm>
              <a:off x="6992939" y="3702050"/>
              <a:ext cx="22225" cy="19050"/>
            </a:xfrm>
            <a:prstGeom prst="rect">
              <a:avLst/>
            </a:prstGeom>
            <a:solidFill>
              <a:srgbClr val="AD5D8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917">
              <a:extLst>
                <a:ext uri="{FF2B5EF4-FFF2-40B4-BE49-F238E27FC236}">
                  <a16:creationId xmlns:a16="http://schemas.microsoft.com/office/drawing/2014/main" id="{910552CB-27C0-431A-9BCB-2279029A3C33}"/>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close/>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918">
              <a:extLst>
                <a:ext uri="{FF2B5EF4-FFF2-40B4-BE49-F238E27FC236}">
                  <a16:creationId xmlns:a16="http://schemas.microsoft.com/office/drawing/2014/main" id="{8D61CCC3-307A-4789-A768-58B3D3F2524B}"/>
                </a:ext>
              </a:extLst>
            </p:cNvPr>
            <p:cNvSpPr>
              <a:spLocks noEditPoints="1"/>
            </p:cNvSpPr>
            <p:nvPr/>
          </p:nvSpPr>
          <p:spPr bwMode="auto">
            <a:xfrm>
              <a:off x="7016751" y="3703638"/>
              <a:ext cx="20638" cy="19050"/>
            </a:xfrm>
            <a:custGeom>
              <a:avLst/>
              <a:gdLst>
                <a:gd name="T0" fmla="*/ 4 w 13"/>
                <a:gd name="T1" fmla="*/ 7 h 12"/>
                <a:gd name="T2" fmla="*/ 4 w 13"/>
                <a:gd name="T3" fmla="*/ 4 h 12"/>
                <a:gd name="T4" fmla="*/ 7 w 13"/>
                <a:gd name="T5" fmla="*/ 5 h 12"/>
                <a:gd name="T6" fmla="*/ 4 w 13"/>
                <a:gd name="T7" fmla="*/ 7 h 12"/>
                <a:gd name="T8" fmla="*/ 2 w 13"/>
                <a:gd name="T9" fmla="*/ 0 h 12"/>
                <a:gd name="T10" fmla="*/ 0 w 13"/>
                <a:gd name="T11" fmla="*/ 1 h 12"/>
                <a:gd name="T12" fmla="*/ 0 w 13"/>
                <a:gd name="T13" fmla="*/ 2 h 12"/>
                <a:gd name="T14" fmla="*/ 3 w 13"/>
                <a:gd name="T15" fmla="*/ 11 h 12"/>
                <a:gd name="T16" fmla="*/ 3 w 13"/>
                <a:gd name="T17" fmla="*/ 11 h 12"/>
                <a:gd name="T18" fmla="*/ 4 w 13"/>
                <a:gd name="T19" fmla="*/ 12 h 12"/>
                <a:gd name="T20" fmla="*/ 13 w 13"/>
                <a:gd name="T21" fmla="*/ 5 h 12"/>
                <a:gd name="T22" fmla="*/ 12 w 13"/>
                <a:gd name="T23" fmla="*/ 3 h 12"/>
                <a:gd name="T24" fmla="*/ 12 w 13"/>
                <a:gd name="T25" fmla="*/ 2 h 12"/>
                <a:gd name="T26" fmla="*/ 11 w 13"/>
                <a:gd name="T27" fmla="*/ 2 h 12"/>
                <a:gd name="T28" fmla="*/ 10 w 13"/>
                <a:gd name="T29" fmla="*/ 3 h 12"/>
                <a:gd name="T30" fmla="*/ 10 w 13"/>
                <a:gd name="T31" fmla="*/ 4 h 12"/>
                <a:gd name="T32" fmla="*/ 10 w 13"/>
                <a:gd name="T33" fmla="*/ 3 h 12"/>
                <a:gd name="T34" fmla="*/ 11 w 13"/>
                <a:gd name="T35" fmla="*/ 2 h 12"/>
                <a:gd name="T36" fmla="*/ 2 w 13"/>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2">
                  <a:moveTo>
                    <a:pt x="4" y="7"/>
                  </a:moveTo>
                  <a:lnTo>
                    <a:pt x="4" y="4"/>
                  </a:lnTo>
                  <a:lnTo>
                    <a:pt x="7" y="5"/>
                  </a:lnTo>
                  <a:lnTo>
                    <a:pt x="4" y="7"/>
                  </a:lnTo>
                  <a:moveTo>
                    <a:pt x="2" y="0"/>
                  </a:moveTo>
                  <a:lnTo>
                    <a:pt x="0" y="1"/>
                  </a:lnTo>
                  <a:lnTo>
                    <a:pt x="0" y="2"/>
                  </a:lnTo>
                  <a:lnTo>
                    <a:pt x="3" y="11"/>
                  </a:lnTo>
                  <a:lnTo>
                    <a:pt x="3" y="11"/>
                  </a:lnTo>
                  <a:lnTo>
                    <a:pt x="4" y="12"/>
                  </a:lnTo>
                  <a:lnTo>
                    <a:pt x="13" y="5"/>
                  </a:lnTo>
                  <a:lnTo>
                    <a:pt x="12" y="3"/>
                  </a:lnTo>
                  <a:lnTo>
                    <a:pt x="12" y="2"/>
                  </a:lnTo>
                  <a:lnTo>
                    <a:pt x="11" y="2"/>
                  </a:lnTo>
                  <a:lnTo>
                    <a:pt x="10" y="3"/>
                  </a:lnTo>
                  <a:lnTo>
                    <a:pt x="10" y="4"/>
                  </a:lnTo>
                  <a:lnTo>
                    <a:pt x="10" y="3"/>
                  </a:lnTo>
                  <a:lnTo>
                    <a:pt x="11"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919">
              <a:extLst>
                <a:ext uri="{FF2B5EF4-FFF2-40B4-BE49-F238E27FC236}">
                  <a16:creationId xmlns:a16="http://schemas.microsoft.com/office/drawing/2014/main" id="{E23CE3DC-0C37-40B8-87BD-81BAB141720D}"/>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close/>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920">
              <a:extLst>
                <a:ext uri="{FF2B5EF4-FFF2-40B4-BE49-F238E27FC236}">
                  <a16:creationId xmlns:a16="http://schemas.microsoft.com/office/drawing/2014/main" id="{6ED347E9-D33F-45AF-9C75-D4C61D6EA536}"/>
                </a:ext>
              </a:extLst>
            </p:cNvPr>
            <p:cNvSpPr>
              <a:spLocks noEditPoints="1"/>
            </p:cNvSpPr>
            <p:nvPr/>
          </p:nvSpPr>
          <p:spPr bwMode="auto">
            <a:xfrm>
              <a:off x="7031039" y="3706813"/>
              <a:ext cx="23813" cy="17463"/>
            </a:xfrm>
            <a:custGeom>
              <a:avLst/>
              <a:gdLst>
                <a:gd name="T0" fmla="*/ 6 w 15"/>
                <a:gd name="T1" fmla="*/ 8 h 11"/>
                <a:gd name="T2" fmla="*/ 8 w 15"/>
                <a:gd name="T3" fmla="*/ 5 h 11"/>
                <a:gd name="T4" fmla="*/ 10 w 15"/>
                <a:gd name="T5" fmla="*/ 8 h 11"/>
                <a:gd name="T6" fmla="*/ 6 w 15"/>
                <a:gd name="T7" fmla="*/ 8 h 11"/>
                <a:gd name="T8" fmla="*/ 8 w 15"/>
                <a:gd name="T9" fmla="*/ 0 h 11"/>
                <a:gd name="T10" fmla="*/ 0 w 15"/>
                <a:gd name="T11" fmla="*/ 9 h 11"/>
                <a:gd name="T12" fmla="*/ 1 w 15"/>
                <a:gd name="T13" fmla="*/ 10 h 11"/>
                <a:gd name="T14" fmla="*/ 2 w 15"/>
                <a:gd name="T15" fmla="*/ 11 h 11"/>
                <a:gd name="T16" fmla="*/ 3 w 15"/>
                <a:gd name="T17" fmla="*/ 11 h 11"/>
                <a:gd name="T18" fmla="*/ 3 w 15"/>
                <a:gd name="T19" fmla="*/ 9 h 11"/>
                <a:gd name="T20" fmla="*/ 3 w 15"/>
                <a:gd name="T21" fmla="*/ 9 h 11"/>
                <a:gd name="T22" fmla="*/ 3 w 15"/>
                <a:gd name="T23" fmla="*/ 9 h 11"/>
                <a:gd name="T24" fmla="*/ 3 w 15"/>
                <a:gd name="T25" fmla="*/ 11 h 11"/>
                <a:gd name="T26" fmla="*/ 13 w 15"/>
                <a:gd name="T27" fmla="*/ 11 h 11"/>
                <a:gd name="T28" fmla="*/ 14 w 15"/>
                <a:gd name="T29" fmla="*/ 9 h 11"/>
                <a:gd name="T30" fmla="*/ 15 w 15"/>
                <a:gd name="T31" fmla="*/ 9 h 11"/>
                <a:gd name="T32" fmla="*/ 10 w 15"/>
                <a:gd name="T33" fmla="*/ 0 h 11"/>
                <a:gd name="T34" fmla="*/ 9 w 15"/>
                <a:gd name="T35" fmla="*/ 0 h 11"/>
                <a:gd name="T36" fmla="*/ 8 w 15"/>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1">
                  <a:moveTo>
                    <a:pt x="6" y="8"/>
                  </a:moveTo>
                  <a:lnTo>
                    <a:pt x="8" y="5"/>
                  </a:lnTo>
                  <a:lnTo>
                    <a:pt x="10" y="8"/>
                  </a:lnTo>
                  <a:lnTo>
                    <a:pt x="6" y="8"/>
                  </a:lnTo>
                  <a:moveTo>
                    <a:pt x="8" y="0"/>
                  </a:moveTo>
                  <a:lnTo>
                    <a:pt x="0" y="9"/>
                  </a:lnTo>
                  <a:lnTo>
                    <a:pt x="1" y="10"/>
                  </a:lnTo>
                  <a:lnTo>
                    <a:pt x="2" y="11"/>
                  </a:lnTo>
                  <a:lnTo>
                    <a:pt x="3" y="11"/>
                  </a:lnTo>
                  <a:lnTo>
                    <a:pt x="3" y="9"/>
                  </a:lnTo>
                  <a:lnTo>
                    <a:pt x="3" y="9"/>
                  </a:lnTo>
                  <a:lnTo>
                    <a:pt x="3" y="9"/>
                  </a:lnTo>
                  <a:lnTo>
                    <a:pt x="3" y="11"/>
                  </a:lnTo>
                  <a:lnTo>
                    <a:pt x="13" y="11"/>
                  </a:lnTo>
                  <a:lnTo>
                    <a:pt x="14" y="9"/>
                  </a:lnTo>
                  <a:lnTo>
                    <a:pt x="15" y="9"/>
                  </a:lnTo>
                  <a:lnTo>
                    <a:pt x="10" y="0"/>
                  </a:lnTo>
                  <a:lnTo>
                    <a:pt x="9" y="0"/>
                  </a:lnTo>
                  <a:lnTo>
                    <a:pt x="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921">
              <a:extLst>
                <a:ext uri="{FF2B5EF4-FFF2-40B4-BE49-F238E27FC236}">
                  <a16:creationId xmlns:a16="http://schemas.microsoft.com/office/drawing/2014/main" id="{3D65D640-2DC2-40C0-8DD9-59D1C57FFD4C}"/>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close/>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922">
              <a:extLst>
                <a:ext uri="{FF2B5EF4-FFF2-40B4-BE49-F238E27FC236}">
                  <a16:creationId xmlns:a16="http://schemas.microsoft.com/office/drawing/2014/main" id="{04C3B344-830D-4291-A689-95FB73725539}"/>
                </a:ext>
              </a:extLst>
            </p:cNvPr>
            <p:cNvSpPr>
              <a:spLocks noEditPoints="1"/>
            </p:cNvSpPr>
            <p:nvPr/>
          </p:nvSpPr>
          <p:spPr bwMode="auto">
            <a:xfrm>
              <a:off x="7053264" y="3706813"/>
              <a:ext cx="20638" cy="17463"/>
            </a:xfrm>
            <a:custGeom>
              <a:avLst/>
              <a:gdLst>
                <a:gd name="T0" fmla="*/ 6 w 13"/>
                <a:gd name="T1" fmla="*/ 6 h 11"/>
                <a:gd name="T2" fmla="*/ 5 w 13"/>
                <a:gd name="T3" fmla="*/ 4 h 11"/>
                <a:gd name="T4" fmla="*/ 8 w 13"/>
                <a:gd name="T5" fmla="*/ 4 h 11"/>
                <a:gd name="T6" fmla="*/ 6 w 13"/>
                <a:gd name="T7" fmla="*/ 6 h 11"/>
                <a:gd name="T8" fmla="*/ 2 w 13"/>
                <a:gd name="T9" fmla="*/ 0 h 11"/>
                <a:gd name="T10" fmla="*/ 1 w 13"/>
                <a:gd name="T11" fmla="*/ 1 h 11"/>
                <a:gd name="T12" fmla="*/ 0 w 13"/>
                <a:gd name="T13" fmla="*/ 2 h 11"/>
                <a:gd name="T14" fmla="*/ 4 w 13"/>
                <a:gd name="T15" fmla="*/ 10 h 11"/>
                <a:gd name="T16" fmla="*/ 6 w 13"/>
                <a:gd name="T17" fmla="*/ 11 h 11"/>
                <a:gd name="T18" fmla="*/ 7 w 13"/>
                <a:gd name="T19" fmla="*/ 11 h 11"/>
                <a:gd name="T20" fmla="*/ 13 w 13"/>
                <a:gd name="T21" fmla="*/ 3 h 11"/>
                <a:gd name="T22" fmla="*/ 13 w 13"/>
                <a:gd name="T23" fmla="*/ 1 h 11"/>
                <a:gd name="T24" fmla="*/ 12 w 13"/>
                <a:gd name="T25" fmla="*/ 0 h 11"/>
                <a:gd name="T26" fmla="*/ 11 w 13"/>
                <a:gd name="T27" fmla="*/ 0 h 11"/>
                <a:gd name="T28" fmla="*/ 11 w 13"/>
                <a:gd name="T29" fmla="*/ 2 h 11"/>
                <a:gd name="T30" fmla="*/ 10 w 13"/>
                <a:gd name="T31" fmla="*/ 2 h 11"/>
                <a:gd name="T32" fmla="*/ 11 w 13"/>
                <a:gd name="T33" fmla="*/ 2 h 11"/>
                <a:gd name="T34" fmla="*/ 11 w 13"/>
                <a:gd name="T35" fmla="*/ 0 h 11"/>
                <a:gd name="T36" fmla="*/ 2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6"/>
                  </a:moveTo>
                  <a:lnTo>
                    <a:pt x="5" y="4"/>
                  </a:lnTo>
                  <a:lnTo>
                    <a:pt x="8" y="4"/>
                  </a:lnTo>
                  <a:lnTo>
                    <a:pt x="6" y="6"/>
                  </a:lnTo>
                  <a:moveTo>
                    <a:pt x="2" y="0"/>
                  </a:moveTo>
                  <a:lnTo>
                    <a:pt x="1" y="1"/>
                  </a:lnTo>
                  <a:lnTo>
                    <a:pt x="0" y="2"/>
                  </a:lnTo>
                  <a:lnTo>
                    <a:pt x="4" y="10"/>
                  </a:lnTo>
                  <a:lnTo>
                    <a:pt x="6" y="11"/>
                  </a:lnTo>
                  <a:lnTo>
                    <a:pt x="7" y="11"/>
                  </a:lnTo>
                  <a:lnTo>
                    <a:pt x="13" y="3"/>
                  </a:lnTo>
                  <a:lnTo>
                    <a:pt x="13" y="1"/>
                  </a:lnTo>
                  <a:lnTo>
                    <a:pt x="12" y="0"/>
                  </a:lnTo>
                  <a:lnTo>
                    <a:pt x="11" y="0"/>
                  </a:lnTo>
                  <a:lnTo>
                    <a:pt x="11" y="2"/>
                  </a:lnTo>
                  <a:lnTo>
                    <a:pt x="10" y="2"/>
                  </a:lnTo>
                  <a:lnTo>
                    <a:pt x="11" y="2"/>
                  </a:lnTo>
                  <a:lnTo>
                    <a:pt x="11" y="0"/>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923">
              <a:extLst>
                <a:ext uri="{FF2B5EF4-FFF2-40B4-BE49-F238E27FC236}">
                  <a16:creationId xmlns:a16="http://schemas.microsoft.com/office/drawing/2014/main" id="{9833BFEE-8E28-4C4C-85B3-B8331DCBFE09}"/>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close/>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924">
              <a:extLst>
                <a:ext uri="{FF2B5EF4-FFF2-40B4-BE49-F238E27FC236}">
                  <a16:creationId xmlns:a16="http://schemas.microsoft.com/office/drawing/2014/main" id="{0B874DCA-34AA-40C9-B992-0846612987A7}"/>
                </a:ext>
              </a:extLst>
            </p:cNvPr>
            <p:cNvSpPr>
              <a:spLocks noEditPoints="1"/>
            </p:cNvSpPr>
            <p:nvPr/>
          </p:nvSpPr>
          <p:spPr bwMode="auto">
            <a:xfrm>
              <a:off x="7069139" y="3706813"/>
              <a:ext cx="22225" cy="17463"/>
            </a:xfrm>
            <a:custGeom>
              <a:avLst/>
              <a:gdLst>
                <a:gd name="T0" fmla="*/ 6 w 14"/>
                <a:gd name="T1" fmla="*/ 8 h 11"/>
                <a:gd name="T2" fmla="*/ 8 w 14"/>
                <a:gd name="T3" fmla="*/ 6 h 11"/>
                <a:gd name="T4" fmla="*/ 9 w 14"/>
                <a:gd name="T5" fmla="*/ 8 h 11"/>
                <a:gd name="T6" fmla="*/ 6 w 14"/>
                <a:gd name="T7" fmla="*/ 8 h 11"/>
                <a:gd name="T8" fmla="*/ 7 w 14"/>
                <a:gd name="T9" fmla="*/ 0 h 11"/>
                <a:gd name="T10" fmla="*/ 0 w 14"/>
                <a:gd name="T11" fmla="*/ 9 h 11"/>
                <a:gd name="T12" fmla="*/ 1 w 14"/>
                <a:gd name="T13" fmla="*/ 10 h 11"/>
                <a:gd name="T14" fmla="*/ 1 w 14"/>
                <a:gd name="T15" fmla="*/ 11 h 11"/>
                <a:gd name="T16" fmla="*/ 3 w 14"/>
                <a:gd name="T17" fmla="*/ 11 h 11"/>
                <a:gd name="T18" fmla="*/ 3 w 14"/>
                <a:gd name="T19" fmla="*/ 9 h 11"/>
                <a:gd name="T20" fmla="*/ 3 w 14"/>
                <a:gd name="T21" fmla="*/ 9 h 11"/>
                <a:gd name="T22" fmla="*/ 3 w 14"/>
                <a:gd name="T23" fmla="*/ 9 h 11"/>
                <a:gd name="T24" fmla="*/ 3 w 14"/>
                <a:gd name="T25" fmla="*/ 11 h 11"/>
                <a:gd name="T26" fmla="*/ 13 w 14"/>
                <a:gd name="T27" fmla="*/ 11 h 11"/>
                <a:gd name="T28" fmla="*/ 14 w 14"/>
                <a:gd name="T29" fmla="*/ 10 h 11"/>
                <a:gd name="T30" fmla="*/ 14 w 14"/>
                <a:gd name="T31" fmla="*/ 9 h 11"/>
                <a:gd name="T32" fmla="*/ 10 w 14"/>
                <a:gd name="T33" fmla="*/ 1 h 11"/>
                <a:gd name="T34" fmla="*/ 8 w 14"/>
                <a:gd name="T35" fmla="*/ 0 h 11"/>
                <a:gd name="T36" fmla="*/ 7 w 14"/>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1">
                  <a:moveTo>
                    <a:pt x="6" y="8"/>
                  </a:moveTo>
                  <a:lnTo>
                    <a:pt x="8" y="6"/>
                  </a:lnTo>
                  <a:lnTo>
                    <a:pt x="9" y="8"/>
                  </a:lnTo>
                  <a:lnTo>
                    <a:pt x="6" y="8"/>
                  </a:lnTo>
                  <a:moveTo>
                    <a:pt x="7" y="0"/>
                  </a:moveTo>
                  <a:lnTo>
                    <a:pt x="0" y="9"/>
                  </a:lnTo>
                  <a:lnTo>
                    <a:pt x="1" y="10"/>
                  </a:lnTo>
                  <a:lnTo>
                    <a:pt x="1" y="11"/>
                  </a:lnTo>
                  <a:lnTo>
                    <a:pt x="3" y="11"/>
                  </a:lnTo>
                  <a:lnTo>
                    <a:pt x="3" y="9"/>
                  </a:lnTo>
                  <a:lnTo>
                    <a:pt x="3" y="9"/>
                  </a:lnTo>
                  <a:lnTo>
                    <a:pt x="3" y="9"/>
                  </a:lnTo>
                  <a:lnTo>
                    <a:pt x="3" y="11"/>
                  </a:lnTo>
                  <a:lnTo>
                    <a:pt x="13" y="11"/>
                  </a:lnTo>
                  <a:lnTo>
                    <a:pt x="14" y="10"/>
                  </a:lnTo>
                  <a:lnTo>
                    <a:pt x="14" y="9"/>
                  </a:lnTo>
                  <a:lnTo>
                    <a:pt x="10" y="1"/>
                  </a:lnTo>
                  <a:lnTo>
                    <a:pt x="8" y="0"/>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925">
              <a:extLst>
                <a:ext uri="{FF2B5EF4-FFF2-40B4-BE49-F238E27FC236}">
                  <a16:creationId xmlns:a16="http://schemas.microsoft.com/office/drawing/2014/main" id="{7ACFFB36-C009-4AE8-A2B1-25DA63CF6056}"/>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close/>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4" name="Freeform 926">
              <a:extLst>
                <a:ext uri="{FF2B5EF4-FFF2-40B4-BE49-F238E27FC236}">
                  <a16:creationId xmlns:a16="http://schemas.microsoft.com/office/drawing/2014/main" id="{3695759E-5D09-48DE-AB95-6B6DF52124DD}"/>
                </a:ext>
              </a:extLst>
            </p:cNvPr>
            <p:cNvSpPr>
              <a:spLocks noEditPoints="1"/>
            </p:cNvSpPr>
            <p:nvPr/>
          </p:nvSpPr>
          <p:spPr bwMode="auto">
            <a:xfrm>
              <a:off x="7091364" y="3706813"/>
              <a:ext cx="20638" cy="17463"/>
            </a:xfrm>
            <a:custGeom>
              <a:avLst/>
              <a:gdLst>
                <a:gd name="T0" fmla="*/ 6 w 13"/>
                <a:gd name="T1" fmla="*/ 7 h 11"/>
                <a:gd name="T2" fmla="*/ 5 w 13"/>
                <a:gd name="T3" fmla="*/ 4 h 11"/>
                <a:gd name="T4" fmla="*/ 8 w 13"/>
                <a:gd name="T5" fmla="*/ 4 h 11"/>
                <a:gd name="T6" fmla="*/ 6 w 13"/>
                <a:gd name="T7" fmla="*/ 7 h 11"/>
                <a:gd name="T8" fmla="*/ 1 w 13"/>
                <a:gd name="T9" fmla="*/ 0 h 11"/>
                <a:gd name="T10" fmla="*/ 0 w 13"/>
                <a:gd name="T11" fmla="*/ 2 h 11"/>
                <a:gd name="T12" fmla="*/ 0 w 13"/>
                <a:gd name="T13" fmla="*/ 3 h 11"/>
                <a:gd name="T14" fmla="*/ 4 w 13"/>
                <a:gd name="T15" fmla="*/ 11 h 11"/>
                <a:gd name="T16" fmla="*/ 6 w 13"/>
                <a:gd name="T17" fmla="*/ 11 h 11"/>
                <a:gd name="T18" fmla="*/ 7 w 13"/>
                <a:gd name="T19" fmla="*/ 11 h 11"/>
                <a:gd name="T20" fmla="*/ 13 w 13"/>
                <a:gd name="T21" fmla="*/ 3 h 11"/>
                <a:gd name="T22" fmla="*/ 12 w 13"/>
                <a:gd name="T23" fmla="*/ 1 h 11"/>
                <a:gd name="T24" fmla="*/ 12 w 13"/>
                <a:gd name="T25" fmla="*/ 0 h 11"/>
                <a:gd name="T26" fmla="*/ 11 w 13"/>
                <a:gd name="T27" fmla="*/ 0 h 11"/>
                <a:gd name="T28" fmla="*/ 11 w 13"/>
                <a:gd name="T29" fmla="*/ 2 h 11"/>
                <a:gd name="T30" fmla="*/ 11 w 13"/>
                <a:gd name="T31" fmla="*/ 2 h 11"/>
                <a:gd name="T32" fmla="*/ 11 w 13"/>
                <a:gd name="T33" fmla="*/ 2 h 11"/>
                <a:gd name="T34" fmla="*/ 11 w 13"/>
                <a:gd name="T35" fmla="*/ 0 h 11"/>
                <a:gd name="T36" fmla="*/ 1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6" y="7"/>
                  </a:moveTo>
                  <a:lnTo>
                    <a:pt x="5" y="4"/>
                  </a:lnTo>
                  <a:lnTo>
                    <a:pt x="8" y="4"/>
                  </a:lnTo>
                  <a:lnTo>
                    <a:pt x="6" y="7"/>
                  </a:lnTo>
                  <a:moveTo>
                    <a:pt x="1" y="0"/>
                  </a:moveTo>
                  <a:lnTo>
                    <a:pt x="0" y="2"/>
                  </a:lnTo>
                  <a:lnTo>
                    <a:pt x="0" y="3"/>
                  </a:lnTo>
                  <a:lnTo>
                    <a:pt x="4" y="11"/>
                  </a:lnTo>
                  <a:lnTo>
                    <a:pt x="6" y="11"/>
                  </a:lnTo>
                  <a:lnTo>
                    <a:pt x="7" y="11"/>
                  </a:lnTo>
                  <a:lnTo>
                    <a:pt x="13" y="3"/>
                  </a:lnTo>
                  <a:lnTo>
                    <a:pt x="12" y="1"/>
                  </a:lnTo>
                  <a:lnTo>
                    <a:pt x="12" y="0"/>
                  </a:lnTo>
                  <a:lnTo>
                    <a:pt x="11" y="0"/>
                  </a:lnTo>
                  <a:lnTo>
                    <a:pt x="11" y="2"/>
                  </a:lnTo>
                  <a:lnTo>
                    <a:pt x="11" y="2"/>
                  </a:lnTo>
                  <a:lnTo>
                    <a:pt x="11" y="2"/>
                  </a:lnTo>
                  <a:lnTo>
                    <a:pt x="11" y="0"/>
                  </a:lnTo>
                  <a:lnTo>
                    <a:pt x="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5" name="Freeform 927">
              <a:extLst>
                <a:ext uri="{FF2B5EF4-FFF2-40B4-BE49-F238E27FC236}">
                  <a16:creationId xmlns:a16="http://schemas.microsoft.com/office/drawing/2014/main" id="{A9A1E568-CBE5-45AA-B8D4-D4AD414A0025}"/>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close/>
                  <a:moveTo>
                    <a:pt x="4" y="8"/>
                  </a:moveTo>
                  <a:lnTo>
                    <a:pt x="6" y="5"/>
                  </a:lnTo>
                  <a:lnTo>
                    <a:pt x="8" y="7"/>
                  </a:lnTo>
                  <a:lnTo>
                    <a:pt x="4" y="8"/>
                  </a:lnTo>
                  <a:close/>
                  <a:moveTo>
                    <a:pt x="7" y="0"/>
                  </a:moveTo>
                  <a:lnTo>
                    <a:pt x="5" y="0"/>
                  </a:lnTo>
                  <a:lnTo>
                    <a:pt x="4" y="0"/>
                  </a:lnTo>
                  <a:lnTo>
                    <a:pt x="0" y="9"/>
                  </a:lnTo>
                  <a:lnTo>
                    <a:pt x="0" y="10"/>
                  </a:lnTo>
                  <a:lnTo>
                    <a:pt x="0" y="11"/>
                  </a:lnTo>
                  <a:lnTo>
                    <a:pt x="2" y="11"/>
                  </a:lnTo>
                  <a:lnTo>
                    <a:pt x="12" y="10"/>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928">
              <a:extLst>
                <a:ext uri="{FF2B5EF4-FFF2-40B4-BE49-F238E27FC236}">
                  <a16:creationId xmlns:a16="http://schemas.microsoft.com/office/drawing/2014/main" id="{B9BFB2A1-43BD-4884-958C-F51176519000}"/>
                </a:ext>
              </a:extLst>
            </p:cNvPr>
            <p:cNvSpPr>
              <a:spLocks noEditPoints="1"/>
            </p:cNvSpPr>
            <p:nvPr/>
          </p:nvSpPr>
          <p:spPr bwMode="auto">
            <a:xfrm>
              <a:off x="7110414" y="3706813"/>
              <a:ext cx="20638" cy="17463"/>
            </a:xfrm>
            <a:custGeom>
              <a:avLst/>
              <a:gdLst>
                <a:gd name="T0" fmla="*/ 1 w 13"/>
                <a:gd name="T1" fmla="*/ 9 h 11"/>
                <a:gd name="T2" fmla="*/ 1 w 13"/>
                <a:gd name="T3" fmla="*/ 9 h 11"/>
                <a:gd name="T4" fmla="*/ 2 w 13"/>
                <a:gd name="T5" fmla="*/ 9 h 11"/>
                <a:gd name="T6" fmla="*/ 1 w 13"/>
                <a:gd name="T7" fmla="*/ 9 h 11"/>
                <a:gd name="T8" fmla="*/ 4 w 13"/>
                <a:gd name="T9" fmla="*/ 8 h 11"/>
                <a:gd name="T10" fmla="*/ 6 w 13"/>
                <a:gd name="T11" fmla="*/ 5 h 11"/>
                <a:gd name="T12" fmla="*/ 8 w 13"/>
                <a:gd name="T13" fmla="*/ 7 h 11"/>
                <a:gd name="T14" fmla="*/ 4 w 13"/>
                <a:gd name="T15" fmla="*/ 8 h 11"/>
                <a:gd name="T16" fmla="*/ 7 w 13"/>
                <a:gd name="T17" fmla="*/ 0 h 11"/>
                <a:gd name="T18" fmla="*/ 5 w 13"/>
                <a:gd name="T19" fmla="*/ 0 h 11"/>
                <a:gd name="T20" fmla="*/ 4 w 13"/>
                <a:gd name="T21" fmla="*/ 0 h 11"/>
                <a:gd name="T22" fmla="*/ 0 w 13"/>
                <a:gd name="T23" fmla="*/ 9 h 11"/>
                <a:gd name="T24" fmla="*/ 0 w 13"/>
                <a:gd name="T25" fmla="*/ 10 h 11"/>
                <a:gd name="T26" fmla="*/ 0 w 13"/>
                <a:gd name="T27" fmla="*/ 11 h 11"/>
                <a:gd name="T28" fmla="*/ 2 w 13"/>
                <a:gd name="T29" fmla="*/ 11 h 11"/>
                <a:gd name="T30" fmla="*/ 12 w 13"/>
                <a:gd name="T31" fmla="*/ 10 h 11"/>
                <a:gd name="T32" fmla="*/ 12 w 13"/>
                <a:gd name="T33" fmla="*/ 9 h 11"/>
                <a:gd name="T34" fmla="*/ 13 w 13"/>
                <a:gd name="T35" fmla="*/ 8 h 11"/>
                <a:gd name="T36" fmla="*/ 7 w 13"/>
                <a:gd name="T37"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1">
                  <a:moveTo>
                    <a:pt x="1" y="9"/>
                  </a:moveTo>
                  <a:lnTo>
                    <a:pt x="1" y="9"/>
                  </a:lnTo>
                  <a:lnTo>
                    <a:pt x="2" y="9"/>
                  </a:lnTo>
                  <a:lnTo>
                    <a:pt x="1" y="9"/>
                  </a:lnTo>
                  <a:moveTo>
                    <a:pt x="4" y="8"/>
                  </a:moveTo>
                  <a:lnTo>
                    <a:pt x="6" y="5"/>
                  </a:lnTo>
                  <a:lnTo>
                    <a:pt x="8" y="7"/>
                  </a:lnTo>
                  <a:lnTo>
                    <a:pt x="4" y="8"/>
                  </a:lnTo>
                  <a:moveTo>
                    <a:pt x="7" y="0"/>
                  </a:moveTo>
                  <a:lnTo>
                    <a:pt x="5" y="0"/>
                  </a:lnTo>
                  <a:lnTo>
                    <a:pt x="4" y="0"/>
                  </a:lnTo>
                  <a:lnTo>
                    <a:pt x="0" y="9"/>
                  </a:lnTo>
                  <a:lnTo>
                    <a:pt x="0" y="10"/>
                  </a:lnTo>
                  <a:lnTo>
                    <a:pt x="0" y="11"/>
                  </a:lnTo>
                  <a:lnTo>
                    <a:pt x="2" y="11"/>
                  </a:lnTo>
                  <a:lnTo>
                    <a:pt x="12" y="10"/>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929">
              <a:extLst>
                <a:ext uri="{FF2B5EF4-FFF2-40B4-BE49-F238E27FC236}">
                  <a16:creationId xmlns:a16="http://schemas.microsoft.com/office/drawing/2014/main" id="{E438D585-0983-44C3-A02F-5EF562AFC3E9}"/>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close/>
                  <a:moveTo>
                    <a:pt x="11" y="2"/>
                  </a:moveTo>
                  <a:lnTo>
                    <a:pt x="12" y="2"/>
                  </a:lnTo>
                  <a:lnTo>
                    <a:pt x="11" y="2"/>
                  </a:lnTo>
                  <a:close/>
                  <a:moveTo>
                    <a:pt x="13" y="0"/>
                  </a:moveTo>
                  <a:lnTo>
                    <a:pt x="11" y="0"/>
                  </a:lnTo>
                  <a:lnTo>
                    <a:pt x="1" y="1"/>
                  </a:lnTo>
                  <a:lnTo>
                    <a:pt x="1" y="3"/>
                  </a:lnTo>
                  <a:lnTo>
                    <a:pt x="0" y="4"/>
                  </a:lnTo>
                  <a:lnTo>
                    <a:pt x="6" y="12"/>
                  </a:lnTo>
                  <a:lnTo>
                    <a:pt x="8" y="12"/>
                  </a:lnTo>
                  <a:lnTo>
                    <a:pt x="9" y="12"/>
                  </a:lnTo>
                  <a:lnTo>
                    <a:pt x="14" y="3"/>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930">
              <a:extLst>
                <a:ext uri="{FF2B5EF4-FFF2-40B4-BE49-F238E27FC236}">
                  <a16:creationId xmlns:a16="http://schemas.microsoft.com/office/drawing/2014/main" id="{75CE39B5-DA31-4B58-AE13-52986AAA8587}"/>
                </a:ext>
              </a:extLst>
            </p:cNvPr>
            <p:cNvSpPr>
              <a:spLocks noEditPoints="1"/>
            </p:cNvSpPr>
            <p:nvPr/>
          </p:nvSpPr>
          <p:spPr bwMode="auto">
            <a:xfrm>
              <a:off x="7127876" y="3702050"/>
              <a:ext cx="22225" cy="19050"/>
            </a:xfrm>
            <a:custGeom>
              <a:avLst/>
              <a:gdLst>
                <a:gd name="T0" fmla="*/ 5 w 14"/>
                <a:gd name="T1" fmla="*/ 5 h 12"/>
                <a:gd name="T2" fmla="*/ 9 w 14"/>
                <a:gd name="T3" fmla="*/ 5 h 12"/>
                <a:gd name="T4" fmla="*/ 7 w 14"/>
                <a:gd name="T5" fmla="*/ 7 h 12"/>
                <a:gd name="T6" fmla="*/ 5 w 14"/>
                <a:gd name="T7" fmla="*/ 5 h 12"/>
                <a:gd name="T8" fmla="*/ 11 w 14"/>
                <a:gd name="T9" fmla="*/ 2 h 12"/>
                <a:gd name="T10" fmla="*/ 12 w 14"/>
                <a:gd name="T11" fmla="*/ 2 h 12"/>
                <a:gd name="T12" fmla="*/ 11 w 14"/>
                <a:gd name="T13" fmla="*/ 2 h 12"/>
                <a:gd name="T14" fmla="*/ 13 w 14"/>
                <a:gd name="T15" fmla="*/ 0 h 12"/>
                <a:gd name="T16" fmla="*/ 11 w 14"/>
                <a:gd name="T17" fmla="*/ 0 h 12"/>
                <a:gd name="T18" fmla="*/ 1 w 14"/>
                <a:gd name="T19" fmla="*/ 1 h 12"/>
                <a:gd name="T20" fmla="*/ 1 w 14"/>
                <a:gd name="T21" fmla="*/ 3 h 12"/>
                <a:gd name="T22" fmla="*/ 0 w 14"/>
                <a:gd name="T23" fmla="*/ 4 h 12"/>
                <a:gd name="T24" fmla="*/ 6 w 14"/>
                <a:gd name="T25" fmla="*/ 12 h 12"/>
                <a:gd name="T26" fmla="*/ 8 w 14"/>
                <a:gd name="T27" fmla="*/ 12 h 12"/>
                <a:gd name="T28" fmla="*/ 9 w 14"/>
                <a:gd name="T29" fmla="*/ 12 h 12"/>
                <a:gd name="T30" fmla="*/ 14 w 14"/>
                <a:gd name="T31" fmla="*/ 3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5"/>
                  </a:moveTo>
                  <a:lnTo>
                    <a:pt x="9" y="5"/>
                  </a:lnTo>
                  <a:lnTo>
                    <a:pt x="7" y="7"/>
                  </a:lnTo>
                  <a:lnTo>
                    <a:pt x="5" y="5"/>
                  </a:lnTo>
                  <a:moveTo>
                    <a:pt x="11" y="2"/>
                  </a:moveTo>
                  <a:lnTo>
                    <a:pt x="12" y="2"/>
                  </a:lnTo>
                  <a:lnTo>
                    <a:pt x="11" y="2"/>
                  </a:lnTo>
                  <a:moveTo>
                    <a:pt x="13" y="0"/>
                  </a:moveTo>
                  <a:lnTo>
                    <a:pt x="11" y="0"/>
                  </a:lnTo>
                  <a:lnTo>
                    <a:pt x="1" y="1"/>
                  </a:lnTo>
                  <a:lnTo>
                    <a:pt x="1" y="3"/>
                  </a:lnTo>
                  <a:lnTo>
                    <a:pt x="0" y="4"/>
                  </a:lnTo>
                  <a:lnTo>
                    <a:pt x="6" y="12"/>
                  </a:lnTo>
                  <a:lnTo>
                    <a:pt x="8" y="12"/>
                  </a:lnTo>
                  <a:lnTo>
                    <a:pt x="9" y="12"/>
                  </a:lnTo>
                  <a:lnTo>
                    <a:pt x="14" y="3"/>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931">
              <a:extLst>
                <a:ext uri="{FF2B5EF4-FFF2-40B4-BE49-F238E27FC236}">
                  <a16:creationId xmlns:a16="http://schemas.microsoft.com/office/drawing/2014/main" id="{1E2658BC-366B-48C3-BFB2-5D19BA8D7993}"/>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close/>
                  <a:moveTo>
                    <a:pt x="5" y="8"/>
                  </a:moveTo>
                  <a:lnTo>
                    <a:pt x="7" y="6"/>
                  </a:lnTo>
                  <a:lnTo>
                    <a:pt x="8" y="8"/>
                  </a:lnTo>
                  <a:lnTo>
                    <a:pt x="5" y="8"/>
                  </a:lnTo>
                  <a:close/>
                  <a:moveTo>
                    <a:pt x="5" y="0"/>
                  </a:moveTo>
                  <a:lnTo>
                    <a:pt x="0" y="10"/>
                  </a:lnTo>
                  <a:lnTo>
                    <a:pt x="1" y="11"/>
                  </a:lnTo>
                  <a:lnTo>
                    <a:pt x="2" y="12"/>
                  </a:lnTo>
                  <a:lnTo>
                    <a:pt x="3" y="12"/>
                  </a:lnTo>
                  <a:lnTo>
                    <a:pt x="12" y="11"/>
                  </a:lnTo>
                  <a:lnTo>
                    <a:pt x="13" y="10"/>
                  </a:lnTo>
                  <a:lnTo>
                    <a:pt x="14" y="9"/>
                  </a:lnTo>
                  <a:lnTo>
                    <a:pt x="8" y="0"/>
                  </a:lnTo>
                  <a:lnTo>
                    <a:pt x="6" y="0"/>
                  </a:lnTo>
                  <a:lnTo>
                    <a:pt x="5"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932">
              <a:extLst>
                <a:ext uri="{FF2B5EF4-FFF2-40B4-BE49-F238E27FC236}">
                  <a16:creationId xmlns:a16="http://schemas.microsoft.com/office/drawing/2014/main" id="{D86294A2-4D26-476B-9114-7FDD8A620751}"/>
                </a:ext>
              </a:extLst>
            </p:cNvPr>
            <p:cNvSpPr>
              <a:spLocks noEditPoints="1"/>
            </p:cNvSpPr>
            <p:nvPr/>
          </p:nvSpPr>
          <p:spPr bwMode="auto">
            <a:xfrm>
              <a:off x="7145339" y="3703638"/>
              <a:ext cx="22225" cy="19050"/>
            </a:xfrm>
            <a:custGeom>
              <a:avLst/>
              <a:gdLst>
                <a:gd name="T0" fmla="*/ 3 w 14"/>
                <a:gd name="T1" fmla="*/ 11 h 12"/>
                <a:gd name="T2" fmla="*/ 3 w 14"/>
                <a:gd name="T3" fmla="*/ 11 h 12"/>
                <a:gd name="T4" fmla="*/ 3 w 14"/>
                <a:gd name="T5" fmla="*/ 10 h 12"/>
                <a:gd name="T6" fmla="*/ 3 w 14"/>
                <a:gd name="T7" fmla="*/ 11 h 12"/>
                <a:gd name="T8" fmla="*/ 5 w 14"/>
                <a:gd name="T9" fmla="*/ 8 h 12"/>
                <a:gd name="T10" fmla="*/ 7 w 14"/>
                <a:gd name="T11" fmla="*/ 6 h 12"/>
                <a:gd name="T12" fmla="*/ 8 w 14"/>
                <a:gd name="T13" fmla="*/ 8 h 12"/>
                <a:gd name="T14" fmla="*/ 5 w 14"/>
                <a:gd name="T15" fmla="*/ 8 h 12"/>
                <a:gd name="T16" fmla="*/ 5 w 14"/>
                <a:gd name="T17" fmla="*/ 0 h 12"/>
                <a:gd name="T18" fmla="*/ 0 w 14"/>
                <a:gd name="T19" fmla="*/ 10 h 12"/>
                <a:gd name="T20" fmla="*/ 1 w 14"/>
                <a:gd name="T21" fmla="*/ 11 h 12"/>
                <a:gd name="T22" fmla="*/ 2 w 14"/>
                <a:gd name="T23" fmla="*/ 12 h 12"/>
                <a:gd name="T24" fmla="*/ 3 w 14"/>
                <a:gd name="T25" fmla="*/ 12 h 12"/>
                <a:gd name="T26" fmla="*/ 12 w 14"/>
                <a:gd name="T27" fmla="*/ 11 h 12"/>
                <a:gd name="T28" fmla="*/ 13 w 14"/>
                <a:gd name="T29" fmla="*/ 10 h 12"/>
                <a:gd name="T30" fmla="*/ 14 w 14"/>
                <a:gd name="T31" fmla="*/ 9 h 12"/>
                <a:gd name="T32" fmla="*/ 8 w 14"/>
                <a:gd name="T33" fmla="*/ 0 h 12"/>
                <a:gd name="T34" fmla="*/ 6 w 14"/>
                <a:gd name="T35" fmla="*/ 0 h 12"/>
                <a:gd name="T36" fmla="*/ 5 w 14"/>
                <a:gd name="T3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2">
                  <a:moveTo>
                    <a:pt x="3" y="11"/>
                  </a:moveTo>
                  <a:lnTo>
                    <a:pt x="3" y="11"/>
                  </a:lnTo>
                  <a:lnTo>
                    <a:pt x="3" y="10"/>
                  </a:lnTo>
                  <a:lnTo>
                    <a:pt x="3" y="11"/>
                  </a:lnTo>
                  <a:moveTo>
                    <a:pt x="5" y="8"/>
                  </a:moveTo>
                  <a:lnTo>
                    <a:pt x="7" y="6"/>
                  </a:lnTo>
                  <a:lnTo>
                    <a:pt x="8" y="8"/>
                  </a:lnTo>
                  <a:lnTo>
                    <a:pt x="5" y="8"/>
                  </a:lnTo>
                  <a:moveTo>
                    <a:pt x="5" y="0"/>
                  </a:moveTo>
                  <a:lnTo>
                    <a:pt x="0" y="10"/>
                  </a:lnTo>
                  <a:lnTo>
                    <a:pt x="1" y="11"/>
                  </a:lnTo>
                  <a:lnTo>
                    <a:pt x="2" y="12"/>
                  </a:lnTo>
                  <a:lnTo>
                    <a:pt x="3" y="12"/>
                  </a:lnTo>
                  <a:lnTo>
                    <a:pt x="12" y="11"/>
                  </a:lnTo>
                  <a:lnTo>
                    <a:pt x="13" y="10"/>
                  </a:lnTo>
                  <a:lnTo>
                    <a:pt x="14" y="9"/>
                  </a:lnTo>
                  <a:lnTo>
                    <a:pt x="8" y="0"/>
                  </a:lnTo>
                  <a:lnTo>
                    <a:pt x="6" y="0"/>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933">
              <a:extLst>
                <a:ext uri="{FF2B5EF4-FFF2-40B4-BE49-F238E27FC236}">
                  <a16:creationId xmlns:a16="http://schemas.microsoft.com/office/drawing/2014/main" id="{BFD6FCF2-111D-40E4-B96D-79F529CC5AFD}"/>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close/>
                  <a:moveTo>
                    <a:pt x="11" y="2"/>
                  </a:moveTo>
                  <a:lnTo>
                    <a:pt x="12" y="2"/>
                  </a:lnTo>
                  <a:lnTo>
                    <a:pt x="11" y="2"/>
                  </a:lnTo>
                  <a:close/>
                  <a:moveTo>
                    <a:pt x="13" y="0"/>
                  </a:moveTo>
                  <a:lnTo>
                    <a:pt x="12" y="0"/>
                  </a:lnTo>
                  <a:lnTo>
                    <a:pt x="1" y="0"/>
                  </a:lnTo>
                  <a:lnTo>
                    <a:pt x="1" y="2"/>
                  </a:lnTo>
                  <a:lnTo>
                    <a:pt x="0" y="3"/>
                  </a:lnTo>
                  <a:lnTo>
                    <a:pt x="5" y="12"/>
                  </a:lnTo>
                  <a:lnTo>
                    <a:pt x="7" y="12"/>
                  </a:lnTo>
                  <a:lnTo>
                    <a:pt x="8" y="12"/>
                  </a:lnTo>
                  <a:lnTo>
                    <a:pt x="14" y="2"/>
                  </a:lnTo>
                  <a:lnTo>
                    <a:pt x="13" y="1"/>
                  </a:lnTo>
                  <a:lnTo>
                    <a:pt x="13"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934">
              <a:extLst>
                <a:ext uri="{FF2B5EF4-FFF2-40B4-BE49-F238E27FC236}">
                  <a16:creationId xmlns:a16="http://schemas.microsoft.com/office/drawing/2014/main" id="{848AC1EB-8298-4F4B-91A4-D02010786CAA}"/>
                </a:ext>
              </a:extLst>
            </p:cNvPr>
            <p:cNvSpPr>
              <a:spLocks noEditPoints="1"/>
            </p:cNvSpPr>
            <p:nvPr/>
          </p:nvSpPr>
          <p:spPr bwMode="auto">
            <a:xfrm>
              <a:off x="7164389" y="3702050"/>
              <a:ext cx="22225" cy="19050"/>
            </a:xfrm>
            <a:custGeom>
              <a:avLst/>
              <a:gdLst>
                <a:gd name="T0" fmla="*/ 5 w 14"/>
                <a:gd name="T1" fmla="*/ 4 h 12"/>
                <a:gd name="T2" fmla="*/ 9 w 14"/>
                <a:gd name="T3" fmla="*/ 4 h 12"/>
                <a:gd name="T4" fmla="*/ 7 w 14"/>
                <a:gd name="T5" fmla="*/ 7 h 12"/>
                <a:gd name="T6" fmla="*/ 5 w 14"/>
                <a:gd name="T7" fmla="*/ 4 h 12"/>
                <a:gd name="T8" fmla="*/ 11 w 14"/>
                <a:gd name="T9" fmla="*/ 2 h 12"/>
                <a:gd name="T10" fmla="*/ 12 w 14"/>
                <a:gd name="T11" fmla="*/ 2 h 12"/>
                <a:gd name="T12" fmla="*/ 11 w 14"/>
                <a:gd name="T13" fmla="*/ 2 h 12"/>
                <a:gd name="T14" fmla="*/ 13 w 14"/>
                <a:gd name="T15" fmla="*/ 0 h 12"/>
                <a:gd name="T16" fmla="*/ 12 w 14"/>
                <a:gd name="T17" fmla="*/ 0 h 12"/>
                <a:gd name="T18" fmla="*/ 1 w 14"/>
                <a:gd name="T19" fmla="*/ 0 h 12"/>
                <a:gd name="T20" fmla="*/ 1 w 14"/>
                <a:gd name="T21" fmla="*/ 2 h 12"/>
                <a:gd name="T22" fmla="*/ 0 w 14"/>
                <a:gd name="T23" fmla="*/ 3 h 12"/>
                <a:gd name="T24" fmla="*/ 5 w 14"/>
                <a:gd name="T25" fmla="*/ 12 h 12"/>
                <a:gd name="T26" fmla="*/ 7 w 14"/>
                <a:gd name="T27" fmla="*/ 12 h 12"/>
                <a:gd name="T28" fmla="*/ 8 w 14"/>
                <a:gd name="T29" fmla="*/ 12 h 12"/>
                <a:gd name="T30" fmla="*/ 14 w 14"/>
                <a:gd name="T31" fmla="*/ 2 h 12"/>
                <a:gd name="T32" fmla="*/ 13 w 14"/>
                <a:gd name="T33" fmla="*/ 1 h 12"/>
                <a:gd name="T34" fmla="*/ 13 w 14"/>
                <a:gd name="T3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2">
                  <a:moveTo>
                    <a:pt x="5" y="4"/>
                  </a:moveTo>
                  <a:lnTo>
                    <a:pt x="9" y="4"/>
                  </a:lnTo>
                  <a:lnTo>
                    <a:pt x="7" y="7"/>
                  </a:lnTo>
                  <a:lnTo>
                    <a:pt x="5" y="4"/>
                  </a:lnTo>
                  <a:moveTo>
                    <a:pt x="11" y="2"/>
                  </a:moveTo>
                  <a:lnTo>
                    <a:pt x="12" y="2"/>
                  </a:lnTo>
                  <a:lnTo>
                    <a:pt x="11" y="2"/>
                  </a:lnTo>
                  <a:moveTo>
                    <a:pt x="13" y="0"/>
                  </a:moveTo>
                  <a:lnTo>
                    <a:pt x="12" y="0"/>
                  </a:lnTo>
                  <a:lnTo>
                    <a:pt x="1" y="0"/>
                  </a:lnTo>
                  <a:lnTo>
                    <a:pt x="1" y="2"/>
                  </a:lnTo>
                  <a:lnTo>
                    <a:pt x="0" y="3"/>
                  </a:lnTo>
                  <a:lnTo>
                    <a:pt x="5" y="12"/>
                  </a:lnTo>
                  <a:lnTo>
                    <a:pt x="7" y="12"/>
                  </a:lnTo>
                  <a:lnTo>
                    <a:pt x="8" y="12"/>
                  </a:lnTo>
                  <a:lnTo>
                    <a:pt x="14" y="2"/>
                  </a:lnTo>
                  <a:lnTo>
                    <a:pt x="13" y="1"/>
                  </a:lnTo>
                  <a:lnTo>
                    <a:pt x="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935">
              <a:extLst>
                <a:ext uri="{FF2B5EF4-FFF2-40B4-BE49-F238E27FC236}">
                  <a16:creationId xmlns:a16="http://schemas.microsoft.com/office/drawing/2014/main" id="{5FBB6283-096F-4292-918B-8597AE28B1AF}"/>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close/>
                  <a:moveTo>
                    <a:pt x="5" y="8"/>
                  </a:moveTo>
                  <a:lnTo>
                    <a:pt x="6" y="6"/>
                  </a:lnTo>
                  <a:lnTo>
                    <a:pt x="8" y="8"/>
                  </a:lnTo>
                  <a:lnTo>
                    <a:pt x="5" y="8"/>
                  </a:lnTo>
                  <a:close/>
                  <a:moveTo>
                    <a:pt x="7" y="0"/>
                  </a:moveTo>
                  <a:lnTo>
                    <a:pt x="5" y="0"/>
                  </a:lnTo>
                  <a:lnTo>
                    <a:pt x="4" y="1"/>
                  </a:lnTo>
                  <a:lnTo>
                    <a:pt x="0" y="11"/>
                  </a:lnTo>
                  <a:lnTo>
                    <a:pt x="1" y="12"/>
                  </a:lnTo>
                  <a:lnTo>
                    <a:pt x="2" y="13"/>
                  </a:lnTo>
                  <a:lnTo>
                    <a:pt x="3" y="13"/>
                  </a:lnTo>
                  <a:lnTo>
                    <a:pt x="12" y="11"/>
                  </a:lnTo>
                  <a:lnTo>
                    <a:pt x="12" y="9"/>
                  </a:lnTo>
                  <a:lnTo>
                    <a:pt x="13" y="8"/>
                  </a:lnTo>
                  <a:lnTo>
                    <a:pt x="7"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936">
              <a:extLst>
                <a:ext uri="{FF2B5EF4-FFF2-40B4-BE49-F238E27FC236}">
                  <a16:creationId xmlns:a16="http://schemas.microsoft.com/office/drawing/2014/main" id="{B15F8DD4-9DFA-4457-B69F-279634DAA0F2}"/>
                </a:ext>
              </a:extLst>
            </p:cNvPr>
            <p:cNvSpPr>
              <a:spLocks noEditPoints="1"/>
            </p:cNvSpPr>
            <p:nvPr/>
          </p:nvSpPr>
          <p:spPr bwMode="auto">
            <a:xfrm>
              <a:off x="7185026" y="3698875"/>
              <a:ext cx="20638" cy="20638"/>
            </a:xfrm>
            <a:custGeom>
              <a:avLst/>
              <a:gdLst>
                <a:gd name="T0" fmla="*/ 2 w 13"/>
                <a:gd name="T1" fmla="*/ 11 h 13"/>
                <a:gd name="T2" fmla="*/ 2 w 13"/>
                <a:gd name="T3" fmla="*/ 11 h 13"/>
                <a:gd name="T4" fmla="*/ 3 w 13"/>
                <a:gd name="T5" fmla="*/ 11 h 13"/>
                <a:gd name="T6" fmla="*/ 2 w 13"/>
                <a:gd name="T7" fmla="*/ 11 h 13"/>
                <a:gd name="T8" fmla="*/ 5 w 13"/>
                <a:gd name="T9" fmla="*/ 8 h 13"/>
                <a:gd name="T10" fmla="*/ 6 w 13"/>
                <a:gd name="T11" fmla="*/ 6 h 13"/>
                <a:gd name="T12" fmla="*/ 8 w 13"/>
                <a:gd name="T13" fmla="*/ 8 h 13"/>
                <a:gd name="T14" fmla="*/ 5 w 13"/>
                <a:gd name="T15" fmla="*/ 8 h 13"/>
                <a:gd name="T16" fmla="*/ 7 w 13"/>
                <a:gd name="T17" fmla="*/ 0 h 13"/>
                <a:gd name="T18" fmla="*/ 5 w 13"/>
                <a:gd name="T19" fmla="*/ 0 h 13"/>
                <a:gd name="T20" fmla="*/ 4 w 13"/>
                <a:gd name="T21" fmla="*/ 1 h 13"/>
                <a:gd name="T22" fmla="*/ 0 w 13"/>
                <a:gd name="T23" fmla="*/ 11 h 13"/>
                <a:gd name="T24" fmla="*/ 1 w 13"/>
                <a:gd name="T25" fmla="*/ 12 h 13"/>
                <a:gd name="T26" fmla="*/ 2 w 13"/>
                <a:gd name="T27" fmla="*/ 13 h 13"/>
                <a:gd name="T28" fmla="*/ 3 w 13"/>
                <a:gd name="T29" fmla="*/ 13 h 13"/>
                <a:gd name="T30" fmla="*/ 12 w 13"/>
                <a:gd name="T31" fmla="*/ 11 h 13"/>
                <a:gd name="T32" fmla="*/ 12 w 13"/>
                <a:gd name="T33" fmla="*/ 9 h 13"/>
                <a:gd name="T34" fmla="*/ 13 w 13"/>
                <a:gd name="T35" fmla="*/ 8 h 13"/>
                <a:gd name="T36" fmla="*/ 7 w 13"/>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3">
                  <a:moveTo>
                    <a:pt x="2" y="11"/>
                  </a:moveTo>
                  <a:lnTo>
                    <a:pt x="2" y="11"/>
                  </a:lnTo>
                  <a:lnTo>
                    <a:pt x="3" y="11"/>
                  </a:lnTo>
                  <a:lnTo>
                    <a:pt x="2" y="11"/>
                  </a:lnTo>
                  <a:moveTo>
                    <a:pt x="5" y="8"/>
                  </a:moveTo>
                  <a:lnTo>
                    <a:pt x="6" y="6"/>
                  </a:lnTo>
                  <a:lnTo>
                    <a:pt x="8" y="8"/>
                  </a:lnTo>
                  <a:lnTo>
                    <a:pt x="5" y="8"/>
                  </a:lnTo>
                  <a:moveTo>
                    <a:pt x="7" y="0"/>
                  </a:moveTo>
                  <a:lnTo>
                    <a:pt x="5" y="0"/>
                  </a:lnTo>
                  <a:lnTo>
                    <a:pt x="4" y="1"/>
                  </a:lnTo>
                  <a:lnTo>
                    <a:pt x="0" y="11"/>
                  </a:lnTo>
                  <a:lnTo>
                    <a:pt x="1" y="12"/>
                  </a:lnTo>
                  <a:lnTo>
                    <a:pt x="2" y="13"/>
                  </a:lnTo>
                  <a:lnTo>
                    <a:pt x="3" y="13"/>
                  </a:lnTo>
                  <a:lnTo>
                    <a:pt x="12" y="11"/>
                  </a:lnTo>
                  <a:lnTo>
                    <a:pt x="12" y="9"/>
                  </a:lnTo>
                  <a:lnTo>
                    <a:pt x="13" y="8"/>
                  </a:lnTo>
                  <a:lnTo>
                    <a:pt x="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937">
              <a:extLst>
                <a:ext uri="{FF2B5EF4-FFF2-40B4-BE49-F238E27FC236}">
                  <a16:creationId xmlns:a16="http://schemas.microsoft.com/office/drawing/2014/main" id="{242DD660-89F2-4513-95B8-C5C802EB8AAF}"/>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close/>
                  <a:moveTo>
                    <a:pt x="11" y="2"/>
                  </a:moveTo>
                  <a:lnTo>
                    <a:pt x="12" y="2"/>
                  </a:lnTo>
                  <a:lnTo>
                    <a:pt x="11" y="2"/>
                  </a:lnTo>
                  <a:close/>
                  <a:moveTo>
                    <a:pt x="12" y="0"/>
                  </a:moveTo>
                  <a:lnTo>
                    <a:pt x="11" y="0"/>
                  </a:lnTo>
                  <a:lnTo>
                    <a:pt x="1" y="3"/>
                  </a:lnTo>
                  <a:lnTo>
                    <a:pt x="1" y="4"/>
                  </a:lnTo>
                  <a:lnTo>
                    <a:pt x="0" y="5"/>
                  </a:lnTo>
                  <a:lnTo>
                    <a:pt x="7" y="13"/>
                  </a:lnTo>
                  <a:lnTo>
                    <a:pt x="8" y="13"/>
                  </a:lnTo>
                  <a:lnTo>
                    <a:pt x="10" y="13"/>
                  </a:lnTo>
                  <a:lnTo>
                    <a:pt x="14" y="2"/>
                  </a:lnTo>
                  <a:lnTo>
                    <a:pt x="13" y="1"/>
                  </a:lnTo>
                  <a:lnTo>
                    <a:pt x="12" y="0"/>
                  </a:lnTo>
                  <a:close/>
                </a:path>
              </a:pathLst>
            </a:custGeom>
            <a:solidFill>
              <a:srgbClr val="AD5D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938">
              <a:extLst>
                <a:ext uri="{FF2B5EF4-FFF2-40B4-BE49-F238E27FC236}">
                  <a16:creationId xmlns:a16="http://schemas.microsoft.com/office/drawing/2014/main" id="{B9DF4873-8846-462D-9D3C-6C45DC7859C2}"/>
                </a:ext>
              </a:extLst>
            </p:cNvPr>
            <p:cNvSpPr>
              <a:spLocks noEditPoints="1"/>
            </p:cNvSpPr>
            <p:nvPr/>
          </p:nvSpPr>
          <p:spPr bwMode="auto">
            <a:xfrm>
              <a:off x="7200901" y="3692525"/>
              <a:ext cx="22225" cy="20638"/>
            </a:xfrm>
            <a:custGeom>
              <a:avLst/>
              <a:gdLst>
                <a:gd name="T0" fmla="*/ 6 w 14"/>
                <a:gd name="T1" fmla="*/ 6 h 13"/>
                <a:gd name="T2" fmla="*/ 9 w 14"/>
                <a:gd name="T3" fmla="*/ 5 h 13"/>
                <a:gd name="T4" fmla="*/ 7 w 14"/>
                <a:gd name="T5" fmla="*/ 8 h 13"/>
                <a:gd name="T6" fmla="*/ 6 w 14"/>
                <a:gd name="T7" fmla="*/ 6 h 13"/>
                <a:gd name="T8" fmla="*/ 11 w 14"/>
                <a:gd name="T9" fmla="*/ 2 h 13"/>
                <a:gd name="T10" fmla="*/ 12 w 14"/>
                <a:gd name="T11" fmla="*/ 2 h 13"/>
                <a:gd name="T12" fmla="*/ 11 w 14"/>
                <a:gd name="T13" fmla="*/ 2 h 13"/>
                <a:gd name="T14" fmla="*/ 12 w 14"/>
                <a:gd name="T15" fmla="*/ 0 h 13"/>
                <a:gd name="T16" fmla="*/ 11 w 14"/>
                <a:gd name="T17" fmla="*/ 0 h 13"/>
                <a:gd name="T18" fmla="*/ 1 w 14"/>
                <a:gd name="T19" fmla="*/ 3 h 13"/>
                <a:gd name="T20" fmla="*/ 1 w 14"/>
                <a:gd name="T21" fmla="*/ 4 h 13"/>
                <a:gd name="T22" fmla="*/ 0 w 14"/>
                <a:gd name="T23" fmla="*/ 5 h 13"/>
                <a:gd name="T24" fmla="*/ 7 w 14"/>
                <a:gd name="T25" fmla="*/ 13 h 13"/>
                <a:gd name="T26" fmla="*/ 8 w 14"/>
                <a:gd name="T27" fmla="*/ 13 h 13"/>
                <a:gd name="T28" fmla="*/ 10 w 14"/>
                <a:gd name="T29" fmla="*/ 13 h 13"/>
                <a:gd name="T30" fmla="*/ 14 w 14"/>
                <a:gd name="T31" fmla="*/ 2 h 13"/>
                <a:gd name="T32" fmla="*/ 13 w 14"/>
                <a:gd name="T33" fmla="*/ 1 h 13"/>
                <a:gd name="T34" fmla="*/ 12 w 1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 h="13">
                  <a:moveTo>
                    <a:pt x="6" y="6"/>
                  </a:moveTo>
                  <a:lnTo>
                    <a:pt x="9" y="5"/>
                  </a:lnTo>
                  <a:lnTo>
                    <a:pt x="7" y="8"/>
                  </a:lnTo>
                  <a:lnTo>
                    <a:pt x="6" y="6"/>
                  </a:lnTo>
                  <a:moveTo>
                    <a:pt x="11" y="2"/>
                  </a:moveTo>
                  <a:lnTo>
                    <a:pt x="12" y="2"/>
                  </a:lnTo>
                  <a:lnTo>
                    <a:pt x="11" y="2"/>
                  </a:lnTo>
                  <a:moveTo>
                    <a:pt x="12" y="0"/>
                  </a:moveTo>
                  <a:lnTo>
                    <a:pt x="11" y="0"/>
                  </a:lnTo>
                  <a:lnTo>
                    <a:pt x="1" y="3"/>
                  </a:lnTo>
                  <a:lnTo>
                    <a:pt x="1" y="4"/>
                  </a:lnTo>
                  <a:lnTo>
                    <a:pt x="0" y="5"/>
                  </a:lnTo>
                  <a:lnTo>
                    <a:pt x="7" y="13"/>
                  </a:lnTo>
                  <a:lnTo>
                    <a:pt x="8" y="13"/>
                  </a:lnTo>
                  <a:lnTo>
                    <a:pt x="10" y="13"/>
                  </a:lnTo>
                  <a:lnTo>
                    <a:pt x="14" y="2"/>
                  </a:lnTo>
                  <a:lnTo>
                    <a:pt x="13" y="1"/>
                  </a:lnTo>
                  <a:lnTo>
                    <a:pt x="1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939">
              <a:extLst>
                <a:ext uri="{FF2B5EF4-FFF2-40B4-BE49-F238E27FC236}">
                  <a16:creationId xmlns:a16="http://schemas.microsoft.com/office/drawing/2014/main" id="{ADCA73D4-5701-4041-BFB3-9E9C967D618B}"/>
                </a:ext>
              </a:extLst>
            </p:cNvPr>
            <p:cNvSpPr>
              <a:spLocks/>
            </p:cNvSpPr>
            <p:nvPr/>
          </p:nvSpPr>
          <p:spPr bwMode="auto">
            <a:xfrm>
              <a:off x="7083426" y="3603625"/>
              <a:ext cx="95250" cy="68263"/>
            </a:xfrm>
            <a:custGeom>
              <a:avLst/>
              <a:gdLst>
                <a:gd name="T0" fmla="*/ 56 w 62"/>
                <a:gd name="T1" fmla="*/ 44 h 44"/>
                <a:gd name="T2" fmla="*/ 6 w 62"/>
                <a:gd name="T3" fmla="*/ 44 h 44"/>
                <a:gd name="T4" fmla="*/ 0 w 62"/>
                <a:gd name="T5" fmla="*/ 38 h 44"/>
                <a:gd name="T6" fmla="*/ 0 w 62"/>
                <a:gd name="T7" fmla="*/ 2 h 44"/>
                <a:gd name="T8" fmla="*/ 2 w 62"/>
                <a:gd name="T9" fmla="*/ 0 h 44"/>
                <a:gd name="T10" fmla="*/ 61 w 62"/>
                <a:gd name="T11" fmla="*/ 0 h 44"/>
                <a:gd name="T12" fmla="*/ 62 w 62"/>
                <a:gd name="T13" fmla="*/ 2 h 44"/>
                <a:gd name="T14" fmla="*/ 62 w 62"/>
                <a:gd name="T15" fmla="*/ 38 h 44"/>
                <a:gd name="T16" fmla="*/ 56 w 62"/>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44">
                  <a:moveTo>
                    <a:pt x="56" y="44"/>
                  </a:moveTo>
                  <a:cubicBezTo>
                    <a:pt x="6" y="44"/>
                    <a:pt x="6" y="44"/>
                    <a:pt x="6" y="44"/>
                  </a:cubicBezTo>
                  <a:cubicBezTo>
                    <a:pt x="3" y="44"/>
                    <a:pt x="0" y="41"/>
                    <a:pt x="0" y="38"/>
                  </a:cubicBezTo>
                  <a:cubicBezTo>
                    <a:pt x="0" y="2"/>
                    <a:pt x="0" y="2"/>
                    <a:pt x="0" y="2"/>
                  </a:cubicBezTo>
                  <a:cubicBezTo>
                    <a:pt x="0" y="1"/>
                    <a:pt x="1" y="0"/>
                    <a:pt x="2" y="0"/>
                  </a:cubicBezTo>
                  <a:cubicBezTo>
                    <a:pt x="61" y="0"/>
                    <a:pt x="61" y="0"/>
                    <a:pt x="61" y="0"/>
                  </a:cubicBezTo>
                  <a:cubicBezTo>
                    <a:pt x="61" y="0"/>
                    <a:pt x="62" y="1"/>
                    <a:pt x="62" y="2"/>
                  </a:cubicBezTo>
                  <a:cubicBezTo>
                    <a:pt x="62" y="38"/>
                    <a:pt x="62" y="38"/>
                    <a:pt x="62" y="38"/>
                  </a:cubicBezTo>
                  <a:cubicBezTo>
                    <a:pt x="62" y="41"/>
                    <a:pt x="59" y="44"/>
                    <a:pt x="56" y="44"/>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940">
              <a:extLst>
                <a:ext uri="{FF2B5EF4-FFF2-40B4-BE49-F238E27FC236}">
                  <a16:creationId xmlns:a16="http://schemas.microsoft.com/office/drawing/2014/main" id="{6E971ABC-2B71-4BF4-9F46-FBA61E889778}"/>
                </a:ext>
              </a:extLst>
            </p:cNvPr>
            <p:cNvSpPr>
              <a:spLocks/>
            </p:cNvSpPr>
            <p:nvPr/>
          </p:nvSpPr>
          <p:spPr bwMode="auto">
            <a:xfrm>
              <a:off x="7075489" y="3571875"/>
              <a:ext cx="112713" cy="34925"/>
            </a:xfrm>
            <a:custGeom>
              <a:avLst/>
              <a:gdLst>
                <a:gd name="T0" fmla="*/ 68 w 73"/>
                <a:gd name="T1" fmla="*/ 23 h 23"/>
                <a:gd name="T2" fmla="*/ 4 w 73"/>
                <a:gd name="T3" fmla="*/ 23 h 23"/>
                <a:gd name="T4" fmla="*/ 0 w 73"/>
                <a:gd name="T5" fmla="*/ 18 h 23"/>
                <a:gd name="T6" fmla="*/ 0 w 73"/>
                <a:gd name="T7" fmla="*/ 4 h 23"/>
                <a:gd name="T8" fmla="*/ 4 w 73"/>
                <a:gd name="T9" fmla="*/ 0 h 23"/>
                <a:gd name="T10" fmla="*/ 68 w 73"/>
                <a:gd name="T11" fmla="*/ 0 h 23"/>
                <a:gd name="T12" fmla="*/ 73 w 73"/>
                <a:gd name="T13" fmla="*/ 4 h 23"/>
                <a:gd name="T14" fmla="*/ 73 w 73"/>
                <a:gd name="T15" fmla="*/ 18 h 23"/>
                <a:gd name="T16" fmla="*/ 68 w 73"/>
                <a:gd name="T17"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 h="23">
                  <a:moveTo>
                    <a:pt x="68" y="23"/>
                  </a:moveTo>
                  <a:cubicBezTo>
                    <a:pt x="4" y="23"/>
                    <a:pt x="4" y="23"/>
                    <a:pt x="4" y="23"/>
                  </a:cubicBezTo>
                  <a:cubicBezTo>
                    <a:pt x="2" y="23"/>
                    <a:pt x="0" y="21"/>
                    <a:pt x="0" y="18"/>
                  </a:cubicBezTo>
                  <a:cubicBezTo>
                    <a:pt x="0" y="4"/>
                    <a:pt x="0" y="4"/>
                    <a:pt x="0" y="4"/>
                  </a:cubicBezTo>
                  <a:cubicBezTo>
                    <a:pt x="0" y="1"/>
                    <a:pt x="2" y="0"/>
                    <a:pt x="4" y="0"/>
                  </a:cubicBezTo>
                  <a:cubicBezTo>
                    <a:pt x="68" y="0"/>
                    <a:pt x="68" y="0"/>
                    <a:pt x="68" y="0"/>
                  </a:cubicBezTo>
                  <a:cubicBezTo>
                    <a:pt x="71" y="0"/>
                    <a:pt x="73" y="1"/>
                    <a:pt x="73" y="4"/>
                  </a:cubicBezTo>
                  <a:cubicBezTo>
                    <a:pt x="73" y="18"/>
                    <a:pt x="73" y="18"/>
                    <a:pt x="73" y="18"/>
                  </a:cubicBezTo>
                  <a:cubicBezTo>
                    <a:pt x="73" y="21"/>
                    <a:pt x="71" y="23"/>
                    <a:pt x="68" y="23"/>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Rectangle 941">
              <a:extLst>
                <a:ext uri="{FF2B5EF4-FFF2-40B4-BE49-F238E27FC236}">
                  <a16:creationId xmlns:a16="http://schemas.microsoft.com/office/drawing/2014/main" id="{79986C3F-5088-40B1-8F5B-8A886DE7D110}"/>
                </a:ext>
              </a:extLst>
            </p:cNvPr>
            <p:cNvSpPr>
              <a:spLocks noChangeArrowheads="1"/>
            </p:cNvSpPr>
            <p:nvPr/>
          </p:nvSpPr>
          <p:spPr bwMode="auto">
            <a:xfrm>
              <a:off x="7083426" y="3606800"/>
              <a:ext cx="95250" cy="4763"/>
            </a:xfrm>
            <a:prstGeom prst="rect">
              <a:avLst/>
            </a:prstGeom>
            <a:solidFill>
              <a:srgbClr val="007388"/>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942">
              <a:extLst>
                <a:ext uri="{FF2B5EF4-FFF2-40B4-BE49-F238E27FC236}">
                  <a16:creationId xmlns:a16="http://schemas.microsoft.com/office/drawing/2014/main" id="{B6E1DA5F-9EBB-44DA-A746-30EF242F8A98}"/>
                </a:ext>
              </a:extLst>
            </p:cNvPr>
            <p:cNvSpPr>
              <a:spLocks/>
            </p:cNvSpPr>
            <p:nvPr/>
          </p:nvSpPr>
          <p:spPr bwMode="auto">
            <a:xfrm>
              <a:off x="7051676" y="3460750"/>
              <a:ext cx="15875" cy="17463"/>
            </a:xfrm>
            <a:custGeom>
              <a:avLst/>
              <a:gdLst>
                <a:gd name="T0" fmla="*/ 5 w 11"/>
                <a:gd name="T1" fmla="*/ 0 h 11"/>
                <a:gd name="T2" fmla="*/ 5 w 11"/>
                <a:gd name="T3" fmla="*/ 0 h 11"/>
                <a:gd name="T4" fmla="*/ 0 w 11"/>
                <a:gd name="T5" fmla="*/ 6 h 11"/>
                <a:gd name="T6" fmla="*/ 5 w 11"/>
                <a:gd name="T7" fmla="*/ 11 h 11"/>
                <a:gd name="T8" fmla="*/ 5 w 11"/>
                <a:gd name="T9" fmla="*/ 11 h 11"/>
                <a:gd name="T10" fmla="*/ 11 w 11"/>
                <a:gd name="T11" fmla="*/ 5 h 11"/>
                <a:gd name="T12" fmla="*/ 5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5" y="0"/>
                  </a:moveTo>
                  <a:cubicBezTo>
                    <a:pt x="5" y="0"/>
                    <a:pt x="5" y="0"/>
                    <a:pt x="5" y="0"/>
                  </a:cubicBezTo>
                  <a:cubicBezTo>
                    <a:pt x="2" y="0"/>
                    <a:pt x="0" y="3"/>
                    <a:pt x="0" y="6"/>
                  </a:cubicBezTo>
                  <a:cubicBezTo>
                    <a:pt x="0" y="9"/>
                    <a:pt x="2" y="11"/>
                    <a:pt x="5" y="11"/>
                  </a:cubicBezTo>
                  <a:cubicBezTo>
                    <a:pt x="5" y="11"/>
                    <a:pt x="5" y="11"/>
                    <a:pt x="5" y="11"/>
                  </a:cubicBezTo>
                  <a:cubicBezTo>
                    <a:pt x="8" y="11"/>
                    <a:pt x="11" y="8"/>
                    <a:pt x="11" y="5"/>
                  </a:cubicBezTo>
                  <a:cubicBezTo>
                    <a:pt x="11" y="2"/>
                    <a:pt x="8" y="0"/>
                    <a:pt x="5"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943">
              <a:extLst>
                <a:ext uri="{FF2B5EF4-FFF2-40B4-BE49-F238E27FC236}">
                  <a16:creationId xmlns:a16="http://schemas.microsoft.com/office/drawing/2014/main" id="{2EEB1DAA-77C0-4BBD-BDCE-8C0D03E6211E}"/>
                </a:ext>
              </a:extLst>
            </p:cNvPr>
            <p:cNvSpPr>
              <a:spLocks/>
            </p:cNvSpPr>
            <p:nvPr/>
          </p:nvSpPr>
          <p:spPr bwMode="auto">
            <a:xfrm>
              <a:off x="7119939" y="3457575"/>
              <a:ext cx="17463" cy="15875"/>
            </a:xfrm>
            <a:custGeom>
              <a:avLst/>
              <a:gdLst>
                <a:gd name="T0" fmla="*/ 6 w 11"/>
                <a:gd name="T1" fmla="*/ 0 h 11"/>
                <a:gd name="T2" fmla="*/ 6 w 11"/>
                <a:gd name="T3" fmla="*/ 0 h 11"/>
                <a:gd name="T4" fmla="*/ 0 w 11"/>
                <a:gd name="T5" fmla="*/ 5 h 11"/>
                <a:gd name="T6" fmla="*/ 6 w 11"/>
                <a:gd name="T7" fmla="*/ 11 h 11"/>
                <a:gd name="T8" fmla="*/ 6 w 11"/>
                <a:gd name="T9" fmla="*/ 11 h 11"/>
                <a:gd name="T10" fmla="*/ 11 w 11"/>
                <a:gd name="T11" fmla="*/ 5 h 11"/>
                <a:gd name="T12" fmla="*/ 6 w 1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6" y="0"/>
                  </a:moveTo>
                  <a:cubicBezTo>
                    <a:pt x="6" y="0"/>
                    <a:pt x="6" y="0"/>
                    <a:pt x="6" y="0"/>
                  </a:cubicBezTo>
                  <a:cubicBezTo>
                    <a:pt x="3" y="0"/>
                    <a:pt x="0" y="2"/>
                    <a:pt x="0" y="5"/>
                  </a:cubicBezTo>
                  <a:cubicBezTo>
                    <a:pt x="0" y="8"/>
                    <a:pt x="3" y="11"/>
                    <a:pt x="6" y="11"/>
                  </a:cubicBezTo>
                  <a:cubicBezTo>
                    <a:pt x="6" y="11"/>
                    <a:pt x="6" y="11"/>
                    <a:pt x="6" y="11"/>
                  </a:cubicBezTo>
                  <a:cubicBezTo>
                    <a:pt x="9" y="11"/>
                    <a:pt x="11" y="8"/>
                    <a:pt x="11" y="5"/>
                  </a:cubicBezTo>
                  <a:cubicBezTo>
                    <a:pt x="11" y="2"/>
                    <a:pt x="9" y="0"/>
                    <a:pt x="6" y="0"/>
                  </a:cubicBezTo>
                </a:path>
              </a:pathLst>
            </a:custGeom>
            <a:solidFill>
              <a:srgbClr val="FFBE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944">
              <a:extLst>
                <a:ext uri="{FF2B5EF4-FFF2-40B4-BE49-F238E27FC236}">
                  <a16:creationId xmlns:a16="http://schemas.microsoft.com/office/drawing/2014/main" id="{795AF936-1F9E-4305-9ED6-6BA8137B280D}"/>
                </a:ext>
              </a:extLst>
            </p:cNvPr>
            <p:cNvSpPr>
              <a:spLocks/>
            </p:cNvSpPr>
            <p:nvPr/>
          </p:nvSpPr>
          <p:spPr bwMode="auto">
            <a:xfrm>
              <a:off x="7069139" y="3451225"/>
              <a:ext cx="7938" cy="12700"/>
            </a:xfrm>
            <a:custGeom>
              <a:avLst/>
              <a:gdLst>
                <a:gd name="T0" fmla="*/ 5 w 5"/>
                <a:gd name="T1" fmla="*/ 4 h 9"/>
                <a:gd name="T2" fmla="*/ 3 w 5"/>
                <a:gd name="T3" fmla="*/ 9 h 9"/>
                <a:gd name="T4" fmla="*/ 0 w 5"/>
                <a:gd name="T5" fmla="*/ 4 h 9"/>
                <a:gd name="T6" fmla="*/ 3 w 5"/>
                <a:gd name="T7" fmla="*/ 0 h 9"/>
                <a:gd name="T8" fmla="*/ 5 w 5"/>
                <a:gd name="T9" fmla="*/ 4 h 9"/>
              </a:gdLst>
              <a:ahLst/>
              <a:cxnLst>
                <a:cxn ang="0">
                  <a:pos x="T0" y="T1"/>
                </a:cxn>
                <a:cxn ang="0">
                  <a:pos x="T2" y="T3"/>
                </a:cxn>
                <a:cxn ang="0">
                  <a:pos x="T4" y="T5"/>
                </a:cxn>
                <a:cxn ang="0">
                  <a:pos x="T6" y="T7"/>
                </a:cxn>
                <a:cxn ang="0">
                  <a:pos x="T8" y="T9"/>
                </a:cxn>
              </a:cxnLst>
              <a:rect l="0" t="0" r="r" b="b"/>
              <a:pathLst>
                <a:path w="5" h="9">
                  <a:moveTo>
                    <a:pt x="5" y="4"/>
                  </a:moveTo>
                  <a:cubicBezTo>
                    <a:pt x="5" y="7"/>
                    <a:pt x="4" y="9"/>
                    <a:pt x="3" y="9"/>
                  </a:cubicBezTo>
                  <a:cubicBezTo>
                    <a:pt x="2" y="9"/>
                    <a:pt x="0" y="7"/>
                    <a:pt x="0" y="4"/>
                  </a:cubicBezTo>
                  <a:cubicBezTo>
                    <a:pt x="0" y="2"/>
                    <a:pt x="1" y="0"/>
                    <a:pt x="3" y="0"/>
                  </a:cubicBezTo>
                  <a:cubicBezTo>
                    <a:pt x="4" y="0"/>
                    <a:pt x="5" y="2"/>
                    <a:pt x="5" y="4"/>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945">
              <a:extLst>
                <a:ext uri="{FF2B5EF4-FFF2-40B4-BE49-F238E27FC236}">
                  <a16:creationId xmlns:a16="http://schemas.microsoft.com/office/drawing/2014/main" id="{0685B16E-7932-4C24-B081-FAE437DCD30F}"/>
                </a:ext>
              </a:extLst>
            </p:cNvPr>
            <p:cNvSpPr>
              <a:spLocks/>
            </p:cNvSpPr>
            <p:nvPr/>
          </p:nvSpPr>
          <p:spPr bwMode="auto">
            <a:xfrm>
              <a:off x="7108826" y="3448050"/>
              <a:ext cx="6350" cy="12700"/>
            </a:xfrm>
            <a:custGeom>
              <a:avLst/>
              <a:gdLst>
                <a:gd name="T0" fmla="*/ 5 w 5"/>
                <a:gd name="T1" fmla="*/ 5 h 9"/>
                <a:gd name="T2" fmla="*/ 3 w 5"/>
                <a:gd name="T3" fmla="*/ 9 h 9"/>
                <a:gd name="T4" fmla="*/ 0 w 5"/>
                <a:gd name="T5" fmla="*/ 5 h 9"/>
                <a:gd name="T6" fmla="*/ 3 w 5"/>
                <a:gd name="T7" fmla="*/ 0 h 9"/>
                <a:gd name="T8" fmla="*/ 5 w 5"/>
                <a:gd name="T9" fmla="*/ 5 h 9"/>
              </a:gdLst>
              <a:ahLst/>
              <a:cxnLst>
                <a:cxn ang="0">
                  <a:pos x="T0" y="T1"/>
                </a:cxn>
                <a:cxn ang="0">
                  <a:pos x="T2" y="T3"/>
                </a:cxn>
                <a:cxn ang="0">
                  <a:pos x="T4" y="T5"/>
                </a:cxn>
                <a:cxn ang="0">
                  <a:pos x="T6" y="T7"/>
                </a:cxn>
                <a:cxn ang="0">
                  <a:pos x="T8" y="T9"/>
                </a:cxn>
              </a:cxnLst>
              <a:rect l="0" t="0" r="r" b="b"/>
              <a:pathLst>
                <a:path w="5" h="9">
                  <a:moveTo>
                    <a:pt x="5" y="5"/>
                  </a:moveTo>
                  <a:cubicBezTo>
                    <a:pt x="5" y="7"/>
                    <a:pt x="4" y="9"/>
                    <a:pt x="3" y="9"/>
                  </a:cubicBezTo>
                  <a:cubicBezTo>
                    <a:pt x="2" y="9"/>
                    <a:pt x="0" y="7"/>
                    <a:pt x="0" y="5"/>
                  </a:cubicBezTo>
                  <a:cubicBezTo>
                    <a:pt x="0" y="2"/>
                    <a:pt x="1" y="0"/>
                    <a:pt x="3" y="0"/>
                  </a:cubicBezTo>
                  <a:cubicBezTo>
                    <a:pt x="4" y="0"/>
                    <a:pt x="5" y="2"/>
                    <a:pt x="5" y="5"/>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946">
              <a:extLst>
                <a:ext uri="{FF2B5EF4-FFF2-40B4-BE49-F238E27FC236}">
                  <a16:creationId xmlns:a16="http://schemas.microsoft.com/office/drawing/2014/main" id="{03810AB3-7734-4933-9A8E-17F9D64EB021}"/>
                </a:ext>
              </a:extLst>
            </p:cNvPr>
            <p:cNvSpPr>
              <a:spLocks/>
            </p:cNvSpPr>
            <p:nvPr/>
          </p:nvSpPr>
          <p:spPr bwMode="auto">
            <a:xfrm>
              <a:off x="7081839" y="3454400"/>
              <a:ext cx="20638" cy="14288"/>
            </a:xfrm>
            <a:custGeom>
              <a:avLst/>
              <a:gdLst>
                <a:gd name="T0" fmla="*/ 12 w 13"/>
                <a:gd name="T1" fmla="*/ 8 h 10"/>
                <a:gd name="T2" fmla="*/ 5 w 13"/>
                <a:gd name="T3" fmla="*/ 1 h 10"/>
                <a:gd name="T4" fmla="*/ 4 w 13"/>
                <a:gd name="T5" fmla="*/ 9 h 10"/>
                <a:gd name="T6" fmla="*/ 12 w 13"/>
                <a:gd name="T7" fmla="*/ 8 h 10"/>
              </a:gdLst>
              <a:ahLst/>
              <a:cxnLst>
                <a:cxn ang="0">
                  <a:pos x="T0" y="T1"/>
                </a:cxn>
                <a:cxn ang="0">
                  <a:pos x="T2" y="T3"/>
                </a:cxn>
                <a:cxn ang="0">
                  <a:pos x="T4" y="T5"/>
                </a:cxn>
                <a:cxn ang="0">
                  <a:pos x="T6" y="T7"/>
                </a:cxn>
              </a:cxnLst>
              <a:rect l="0" t="0" r="r" b="b"/>
              <a:pathLst>
                <a:path w="13" h="10">
                  <a:moveTo>
                    <a:pt x="12" y="8"/>
                  </a:moveTo>
                  <a:cubicBezTo>
                    <a:pt x="13" y="2"/>
                    <a:pt x="11" y="0"/>
                    <a:pt x="5" y="1"/>
                  </a:cubicBezTo>
                  <a:cubicBezTo>
                    <a:pt x="0" y="2"/>
                    <a:pt x="4" y="9"/>
                    <a:pt x="4" y="9"/>
                  </a:cubicBezTo>
                  <a:cubicBezTo>
                    <a:pt x="4" y="9"/>
                    <a:pt x="11" y="10"/>
                    <a:pt x="12" y="8"/>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947">
              <a:extLst>
                <a:ext uri="{FF2B5EF4-FFF2-40B4-BE49-F238E27FC236}">
                  <a16:creationId xmlns:a16="http://schemas.microsoft.com/office/drawing/2014/main" id="{1B022738-6D82-4EF9-9D75-43B36F2A3F4C}"/>
                </a:ext>
              </a:extLst>
            </p:cNvPr>
            <p:cNvSpPr>
              <a:spLocks/>
            </p:cNvSpPr>
            <p:nvPr/>
          </p:nvSpPr>
          <p:spPr bwMode="auto">
            <a:xfrm>
              <a:off x="7072314" y="3479800"/>
              <a:ext cx="47625" cy="36513"/>
            </a:xfrm>
            <a:custGeom>
              <a:avLst/>
              <a:gdLst>
                <a:gd name="T0" fmla="*/ 1 w 31"/>
                <a:gd name="T1" fmla="*/ 2 h 24"/>
                <a:gd name="T2" fmla="*/ 30 w 31"/>
                <a:gd name="T3" fmla="*/ 0 h 24"/>
                <a:gd name="T4" fmla="*/ 31 w 31"/>
                <a:gd name="T5" fmla="*/ 1 h 24"/>
                <a:gd name="T6" fmla="*/ 17 w 31"/>
                <a:gd name="T7" fmla="*/ 23 h 24"/>
                <a:gd name="T8" fmla="*/ 0 w 31"/>
                <a:gd name="T9" fmla="*/ 3 h 24"/>
                <a:gd name="T10" fmla="*/ 1 w 31"/>
                <a:gd name="T11" fmla="*/ 2 h 24"/>
              </a:gdLst>
              <a:ahLst/>
              <a:cxnLst>
                <a:cxn ang="0">
                  <a:pos x="T0" y="T1"/>
                </a:cxn>
                <a:cxn ang="0">
                  <a:pos x="T2" y="T3"/>
                </a:cxn>
                <a:cxn ang="0">
                  <a:pos x="T4" y="T5"/>
                </a:cxn>
                <a:cxn ang="0">
                  <a:pos x="T6" y="T7"/>
                </a:cxn>
                <a:cxn ang="0">
                  <a:pos x="T8" y="T9"/>
                </a:cxn>
                <a:cxn ang="0">
                  <a:pos x="T10" y="T11"/>
                </a:cxn>
              </a:cxnLst>
              <a:rect l="0" t="0" r="r" b="b"/>
              <a:pathLst>
                <a:path w="31" h="24">
                  <a:moveTo>
                    <a:pt x="1" y="2"/>
                  </a:moveTo>
                  <a:cubicBezTo>
                    <a:pt x="30" y="0"/>
                    <a:pt x="30" y="0"/>
                    <a:pt x="30" y="0"/>
                  </a:cubicBezTo>
                  <a:cubicBezTo>
                    <a:pt x="31" y="0"/>
                    <a:pt x="31" y="1"/>
                    <a:pt x="31" y="1"/>
                  </a:cubicBezTo>
                  <a:cubicBezTo>
                    <a:pt x="31" y="6"/>
                    <a:pt x="30" y="23"/>
                    <a:pt x="17" y="23"/>
                  </a:cubicBezTo>
                  <a:cubicBezTo>
                    <a:pt x="2" y="24"/>
                    <a:pt x="0" y="12"/>
                    <a:pt x="0" y="3"/>
                  </a:cubicBezTo>
                  <a:cubicBezTo>
                    <a:pt x="0" y="2"/>
                    <a:pt x="0" y="2"/>
                    <a:pt x="1" y="2"/>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948">
              <a:extLst>
                <a:ext uri="{FF2B5EF4-FFF2-40B4-BE49-F238E27FC236}">
                  <a16:creationId xmlns:a16="http://schemas.microsoft.com/office/drawing/2014/main" id="{21B53001-4109-4B3E-A59E-D18C5715E902}"/>
                </a:ext>
              </a:extLst>
            </p:cNvPr>
            <p:cNvSpPr>
              <a:spLocks/>
            </p:cNvSpPr>
            <p:nvPr/>
          </p:nvSpPr>
          <p:spPr bwMode="auto">
            <a:xfrm>
              <a:off x="7086601" y="3490913"/>
              <a:ext cx="33338" cy="33338"/>
            </a:xfrm>
            <a:custGeom>
              <a:avLst/>
              <a:gdLst>
                <a:gd name="T0" fmla="*/ 0 w 22"/>
                <a:gd name="T1" fmla="*/ 15 h 22"/>
                <a:gd name="T2" fmla="*/ 22 w 22"/>
                <a:gd name="T3" fmla="*/ 0 h 22"/>
                <a:gd name="T4" fmla="*/ 0 w 22"/>
                <a:gd name="T5" fmla="*/ 15 h 22"/>
              </a:gdLst>
              <a:ahLst/>
              <a:cxnLst>
                <a:cxn ang="0">
                  <a:pos x="T0" y="T1"/>
                </a:cxn>
                <a:cxn ang="0">
                  <a:pos x="T2" y="T3"/>
                </a:cxn>
                <a:cxn ang="0">
                  <a:pos x="T4" y="T5"/>
                </a:cxn>
              </a:cxnLst>
              <a:rect l="0" t="0" r="r" b="b"/>
              <a:pathLst>
                <a:path w="22" h="22">
                  <a:moveTo>
                    <a:pt x="0" y="15"/>
                  </a:moveTo>
                  <a:cubicBezTo>
                    <a:pt x="0" y="15"/>
                    <a:pt x="0" y="5"/>
                    <a:pt x="22" y="0"/>
                  </a:cubicBezTo>
                  <a:cubicBezTo>
                    <a:pt x="22" y="0"/>
                    <a:pt x="20" y="22"/>
                    <a:pt x="0" y="15"/>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949">
              <a:extLst>
                <a:ext uri="{FF2B5EF4-FFF2-40B4-BE49-F238E27FC236}">
                  <a16:creationId xmlns:a16="http://schemas.microsoft.com/office/drawing/2014/main" id="{3B4D925F-C8E2-422D-90E6-4B2856599991}"/>
                </a:ext>
              </a:extLst>
            </p:cNvPr>
            <p:cNvSpPr>
              <a:spLocks/>
            </p:cNvSpPr>
            <p:nvPr/>
          </p:nvSpPr>
          <p:spPr bwMode="auto">
            <a:xfrm>
              <a:off x="7065964" y="3562350"/>
              <a:ext cx="127000" cy="26988"/>
            </a:xfrm>
            <a:custGeom>
              <a:avLst/>
              <a:gdLst>
                <a:gd name="T0" fmla="*/ 6 w 82"/>
                <a:gd name="T1" fmla="*/ 2 h 17"/>
                <a:gd name="T2" fmla="*/ 8 w 82"/>
                <a:gd name="T3" fmla="*/ 9 h 17"/>
                <a:gd name="T4" fmla="*/ 20 w 82"/>
                <a:gd name="T5" fmla="*/ 8 h 17"/>
                <a:gd name="T6" fmla="*/ 33 w 82"/>
                <a:gd name="T7" fmla="*/ 11 h 17"/>
                <a:gd name="T8" fmla="*/ 41 w 82"/>
                <a:gd name="T9" fmla="*/ 7 h 17"/>
                <a:gd name="T10" fmla="*/ 49 w 82"/>
                <a:gd name="T11" fmla="*/ 9 h 17"/>
                <a:gd name="T12" fmla="*/ 58 w 82"/>
                <a:gd name="T13" fmla="*/ 7 h 17"/>
                <a:gd name="T14" fmla="*/ 68 w 82"/>
                <a:gd name="T15" fmla="*/ 7 h 17"/>
                <a:gd name="T16" fmla="*/ 78 w 82"/>
                <a:gd name="T17" fmla="*/ 13 h 17"/>
                <a:gd name="T18" fmla="*/ 75 w 82"/>
                <a:gd name="T19" fmla="*/ 4 h 17"/>
                <a:gd name="T20" fmla="*/ 6 w 82"/>
                <a:gd name="T21"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2" h="17">
                  <a:moveTo>
                    <a:pt x="6" y="2"/>
                  </a:moveTo>
                  <a:cubicBezTo>
                    <a:pt x="6" y="2"/>
                    <a:pt x="0" y="12"/>
                    <a:pt x="8" y="9"/>
                  </a:cubicBezTo>
                  <a:cubicBezTo>
                    <a:pt x="17" y="7"/>
                    <a:pt x="18" y="5"/>
                    <a:pt x="20" y="8"/>
                  </a:cubicBezTo>
                  <a:cubicBezTo>
                    <a:pt x="23" y="11"/>
                    <a:pt x="30" y="12"/>
                    <a:pt x="33" y="11"/>
                  </a:cubicBezTo>
                  <a:cubicBezTo>
                    <a:pt x="36" y="9"/>
                    <a:pt x="37" y="5"/>
                    <a:pt x="41" y="7"/>
                  </a:cubicBezTo>
                  <a:cubicBezTo>
                    <a:pt x="46" y="9"/>
                    <a:pt x="46" y="12"/>
                    <a:pt x="49" y="9"/>
                  </a:cubicBezTo>
                  <a:cubicBezTo>
                    <a:pt x="52" y="6"/>
                    <a:pt x="57" y="5"/>
                    <a:pt x="58" y="7"/>
                  </a:cubicBezTo>
                  <a:cubicBezTo>
                    <a:pt x="59" y="9"/>
                    <a:pt x="65" y="8"/>
                    <a:pt x="68" y="7"/>
                  </a:cubicBezTo>
                  <a:cubicBezTo>
                    <a:pt x="70" y="6"/>
                    <a:pt x="75" y="17"/>
                    <a:pt x="78" y="13"/>
                  </a:cubicBezTo>
                  <a:cubicBezTo>
                    <a:pt x="82" y="8"/>
                    <a:pt x="78" y="5"/>
                    <a:pt x="75" y="4"/>
                  </a:cubicBezTo>
                  <a:cubicBezTo>
                    <a:pt x="67" y="2"/>
                    <a:pt x="7"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950">
              <a:extLst>
                <a:ext uri="{FF2B5EF4-FFF2-40B4-BE49-F238E27FC236}">
                  <a16:creationId xmlns:a16="http://schemas.microsoft.com/office/drawing/2014/main" id="{A140448F-0523-442C-8FE0-8603555AAAD0}"/>
                </a:ext>
              </a:extLst>
            </p:cNvPr>
            <p:cNvSpPr>
              <a:spLocks/>
            </p:cNvSpPr>
            <p:nvPr/>
          </p:nvSpPr>
          <p:spPr bwMode="auto">
            <a:xfrm>
              <a:off x="6972301" y="3316288"/>
              <a:ext cx="234950" cy="239713"/>
            </a:xfrm>
            <a:custGeom>
              <a:avLst/>
              <a:gdLst>
                <a:gd name="T0" fmla="*/ 72 w 154"/>
                <a:gd name="T1" fmla="*/ 0 h 157"/>
                <a:gd name="T2" fmla="*/ 9 w 154"/>
                <a:gd name="T3" fmla="*/ 42 h 157"/>
                <a:gd name="T4" fmla="*/ 10 w 154"/>
                <a:gd name="T5" fmla="*/ 151 h 157"/>
                <a:gd name="T6" fmla="*/ 13 w 154"/>
                <a:gd name="T7" fmla="*/ 155 h 157"/>
                <a:gd name="T8" fmla="*/ 19 w 154"/>
                <a:gd name="T9" fmla="*/ 147 h 157"/>
                <a:gd name="T10" fmla="*/ 21 w 154"/>
                <a:gd name="T11" fmla="*/ 78 h 157"/>
                <a:gd name="T12" fmla="*/ 127 w 154"/>
                <a:gd name="T13" fmla="*/ 69 h 157"/>
                <a:gd name="T14" fmla="*/ 145 w 154"/>
                <a:gd name="T15" fmla="*/ 137 h 157"/>
                <a:gd name="T16" fmla="*/ 153 w 154"/>
                <a:gd name="T17" fmla="*/ 137 h 157"/>
                <a:gd name="T18" fmla="*/ 142 w 154"/>
                <a:gd name="T19" fmla="*/ 45 h 157"/>
                <a:gd name="T20" fmla="*/ 72 w 154"/>
                <a:gd name="T2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4" h="157">
                  <a:moveTo>
                    <a:pt x="72" y="0"/>
                  </a:moveTo>
                  <a:cubicBezTo>
                    <a:pt x="49" y="1"/>
                    <a:pt x="17" y="11"/>
                    <a:pt x="9" y="42"/>
                  </a:cubicBezTo>
                  <a:cubicBezTo>
                    <a:pt x="1" y="72"/>
                    <a:pt x="0" y="105"/>
                    <a:pt x="10" y="151"/>
                  </a:cubicBezTo>
                  <a:cubicBezTo>
                    <a:pt x="10" y="151"/>
                    <a:pt x="11" y="155"/>
                    <a:pt x="13" y="155"/>
                  </a:cubicBezTo>
                  <a:cubicBezTo>
                    <a:pt x="15" y="155"/>
                    <a:pt x="20" y="157"/>
                    <a:pt x="19" y="147"/>
                  </a:cubicBezTo>
                  <a:cubicBezTo>
                    <a:pt x="19" y="137"/>
                    <a:pt x="17" y="88"/>
                    <a:pt x="21" y="78"/>
                  </a:cubicBezTo>
                  <a:cubicBezTo>
                    <a:pt x="25" y="69"/>
                    <a:pt x="124" y="64"/>
                    <a:pt x="127" y="69"/>
                  </a:cubicBezTo>
                  <a:cubicBezTo>
                    <a:pt x="130" y="73"/>
                    <a:pt x="141" y="132"/>
                    <a:pt x="145" y="137"/>
                  </a:cubicBezTo>
                  <a:cubicBezTo>
                    <a:pt x="150" y="142"/>
                    <a:pt x="153" y="139"/>
                    <a:pt x="153" y="137"/>
                  </a:cubicBezTo>
                  <a:cubicBezTo>
                    <a:pt x="154" y="135"/>
                    <a:pt x="149" y="66"/>
                    <a:pt x="142" y="45"/>
                  </a:cubicBezTo>
                  <a:cubicBezTo>
                    <a:pt x="136" y="24"/>
                    <a:pt x="110" y="0"/>
                    <a:pt x="72" y="0"/>
                  </a:cubicBezTo>
                  <a:close/>
                </a:path>
              </a:pathLst>
            </a:custGeom>
            <a:solidFill>
              <a:srgbClr val="EC4C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951">
              <a:extLst>
                <a:ext uri="{FF2B5EF4-FFF2-40B4-BE49-F238E27FC236}">
                  <a16:creationId xmlns:a16="http://schemas.microsoft.com/office/drawing/2014/main" id="{D27A2CEF-9513-4CDC-BB14-C8C6A2781E2F}"/>
                </a:ext>
              </a:extLst>
            </p:cNvPr>
            <p:cNvSpPr>
              <a:spLocks/>
            </p:cNvSpPr>
            <p:nvPr/>
          </p:nvSpPr>
          <p:spPr bwMode="auto">
            <a:xfrm>
              <a:off x="6988176" y="3362325"/>
              <a:ext cx="196850" cy="77788"/>
            </a:xfrm>
            <a:custGeom>
              <a:avLst/>
              <a:gdLst>
                <a:gd name="T0" fmla="*/ 2 w 128"/>
                <a:gd name="T1" fmla="*/ 18 h 51"/>
                <a:gd name="T2" fmla="*/ 4 w 128"/>
                <a:gd name="T3" fmla="*/ 39 h 51"/>
                <a:gd name="T4" fmla="*/ 13 w 128"/>
                <a:gd name="T5" fmla="*/ 51 h 51"/>
                <a:gd name="T6" fmla="*/ 124 w 128"/>
                <a:gd name="T7" fmla="*/ 38 h 51"/>
                <a:gd name="T8" fmla="*/ 121 w 128"/>
                <a:gd name="T9" fmla="*/ 14 h 51"/>
                <a:gd name="T10" fmla="*/ 112 w 128"/>
                <a:gd name="T11" fmla="*/ 0 h 51"/>
                <a:gd name="T12" fmla="*/ 3 w 128"/>
                <a:gd name="T13" fmla="*/ 8 h 51"/>
                <a:gd name="T14" fmla="*/ 2 w 128"/>
                <a:gd name="T15" fmla="*/ 18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1">
                  <a:moveTo>
                    <a:pt x="2" y="18"/>
                  </a:moveTo>
                  <a:cubicBezTo>
                    <a:pt x="2" y="18"/>
                    <a:pt x="6" y="32"/>
                    <a:pt x="4" y="39"/>
                  </a:cubicBezTo>
                  <a:cubicBezTo>
                    <a:pt x="3" y="45"/>
                    <a:pt x="4" y="51"/>
                    <a:pt x="13" y="51"/>
                  </a:cubicBezTo>
                  <a:cubicBezTo>
                    <a:pt x="21" y="51"/>
                    <a:pt x="121" y="45"/>
                    <a:pt x="124" y="38"/>
                  </a:cubicBezTo>
                  <a:cubicBezTo>
                    <a:pt x="128" y="31"/>
                    <a:pt x="120" y="19"/>
                    <a:pt x="121" y="14"/>
                  </a:cubicBezTo>
                  <a:cubicBezTo>
                    <a:pt x="122" y="9"/>
                    <a:pt x="122" y="0"/>
                    <a:pt x="112" y="0"/>
                  </a:cubicBezTo>
                  <a:cubicBezTo>
                    <a:pt x="103" y="1"/>
                    <a:pt x="7" y="4"/>
                    <a:pt x="3" y="8"/>
                  </a:cubicBezTo>
                  <a:cubicBezTo>
                    <a:pt x="1" y="10"/>
                    <a:pt x="0" y="15"/>
                    <a:pt x="2" y="18"/>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952">
              <a:extLst>
                <a:ext uri="{FF2B5EF4-FFF2-40B4-BE49-F238E27FC236}">
                  <a16:creationId xmlns:a16="http://schemas.microsoft.com/office/drawing/2014/main" id="{75751ED0-A722-48CF-9E6D-6C72FB675BF7}"/>
                </a:ext>
              </a:extLst>
            </p:cNvPr>
            <p:cNvSpPr>
              <a:spLocks/>
            </p:cNvSpPr>
            <p:nvPr/>
          </p:nvSpPr>
          <p:spPr bwMode="auto">
            <a:xfrm>
              <a:off x="7000876" y="3375025"/>
              <a:ext cx="20638" cy="17463"/>
            </a:xfrm>
            <a:custGeom>
              <a:avLst/>
              <a:gdLst>
                <a:gd name="T0" fmla="*/ 4 w 13"/>
                <a:gd name="T1" fmla="*/ 9 h 11"/>
                <a:gd name="T2" fmla="*/ 4 w 13"/>
                <a:gd name="T3" fmla="*/ 9 h 11"/>
                <a:gd name="T4" fmla="*/ 4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8 w 13"/>
                <a:gd name="T21" fmla="*/ 8 h 11"/>
                <a:gd name="T22" fmla="*/ 9 w 13"/>
                <a:gd name="T23" fmla="*/ 8 h 11"/>
                <a:gd name="T24" fmla="*/ 8 w 13"/>
                <a:gd name="T25" fmla="*/ 8 h 11"/>
                <a:gd name="T26" fmla="*/ 8 w 13"/>
                <a:gd name="T27" fmla="*/ 8 h 11"/>
                <a:gd name="T28" fmla="*/ 9 w 13"/>
                <a:gd name="T29" fmla="*/ 8 h 11"/>
                <a:gd name="T30" fmla="*/ 8 w 13"/>
                <a:gd name="T31" fmla="*/ 8 h 11"/>
                <a:gd name="T32" fmla="*/ 11 w 13"/>
                <a:gd name="T33" fmla="*/ 10 h 11"/>
                <a:gd name="T34" fmla="*/ 12 w 13"/>
                <a:gd name="T35" fmla="*/ 8 h 11"/>
                <a:gd name="T36" fmla="*/ 12 w 13"/>
                <a:gd name="T37" fmla="*/ 5 h 11"/>
                <a:gd name="T38" fmla="*/ 10 w 13"/>
                <a:gd name="T39" fmla="*/ 2 h 11"/>
                <a:gd name="T40" fmla="*/ 6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4" y="6"/>
                  </a:cubicBezTo>
                  <a:cubicBezTo>
                    <a:pt x="5" y="5"/>
                    <a:pt x="5" y="5"/>
                    <a:pt x="5" y="4"/>
                  </a:cubicBezTo>
                  <a:cubicBezTo>
                    <a:pt x="6" y="4"/>
                    <a:pt x="6" y="4"/>
                    <a:pt x="6" y="4"/>
                  </a:cubicBezTo>
                  <a:cubicBezTo>
                    <a:pt x="6" y="4"/>
                    <a:pt x="6" y="4"/>
                    <a:pt x="6" y="4"/>
                  </a:cubicBezTo>
                  <a:cubicBezTo>
                    <a:pt x="6" y="4"/>
                    <a:pt x="7" y="5"/>
                    <a:pt x="7" y="5"/>
                  </a:cubicBezTo>
                  <a:cubicBezTo>
                    <a:pt x="8" y="5"/>
                    <a:pt x="8" y="6"/>
                    <a:pt x="8" y="7"/>
                  </a:cubicBezTo>
                  <a:cubicBezTo>
                    <a:pt x="8" y="7"/>
                    <a:pt x="8" y="8"/>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10" y="10"/>
                    <a:pt x="11" y="10"/>
                  </a:cubicBezTo>
                  <a:cubicBezTo>
                    <a:pt x="12" y="10"/>
                    <a:pt x="13" y="9"/>
                    <a:pt x="12" y="8"/>
                  </a:cubicBezTo>
                  <a:cubicBezTo>
                    <a:pt x="12"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0"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953">
              <a:extLst>
                <a:ext uri="{FF2B5EF4-FFF2-40B4-BE49-F238E27FC236}">
                  <a16:creationId xmlns:a16="http://schemas.microsoft.com/office/drawing/2014/main" id="{DAAF8300-BB38-4395-B4C4-44ECA7DF02E3}"/>
                </a:ext>
              </a:extLst>
            </p:cNvPr>
            <p:cNvSpPr>
              <a:spLocks/>
            </p:cNvSpPr>
            <p:nvPr/>
          </p:nvSpPr>
          <p:spPr bwMode="auto">
            <a:xfrm>
              <a:off x="7023101" y="3371850"/>
              <a:ext cx="20638" cy="15875"/>
            </a:xfrm>
            <a:custGeom>
              <a:avLst/>
              <a:gdLst>
                <a:gd name="T0" fmla="*/ 4 w 13"/>
                <a:gd name="T1" fmla="*/ 9 h 11"/>
                <a:gd name="T2" fmla="*/ 4 w 13"/>
                <a:gd name="T3" fmla="*/ 9 h 11"/>
                <a:gd name="T4" fmla="*/ 5 w 13"/>
                <a:gd name="T5" fmla="*/ 6 h 11"/>
                <a:gd name="T6" fmla="*/ 5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5 h 11"/>
                <a:gd name="T38" fmla="*/ 10 w 13"/>
                <a:gd name="T39" fmla="*/ 2 h 11"/>
                <a:gd name="T40" fmla="*/ 7 w 13"/>
                <a:gd name="T41" fmla="*/ 0 h 11"/>
                <a:gd name="T42" fmla="*/ 6 w 13"/>
                <a:gd name="T43" fmla="*/ 0 h 11"/>
                <a:gd name="T44" fmla="*/ 2 w 13"/>
                <a:gd name="T45" fmla="*/ 2 h 11"/>
                <a:gd name="T46" fmla="*/ 0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5"/>
                    <a:pt x="8" y="6"/>
                    <a:pt x="8"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1" y="4"/>
                    <a:pt x="11" y="3"/>
                    <a:pt x="10" y="2"/>
                  </a:cubicBezTo>
                  <a:cubicBezTo>
                    <a:pt x="9" y="1"/>
                    <a:pt x="8" y="1"/>
                    <a:pt x="7" y="0"/>
                  </a:cubicBezTo>
                  <a:cubicBezTo>
                    <a:pt x="6"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954">
              <a:extLst>
                <a:ext uri="{FF2B5EF4-FFF2-40B4-BE49-F238E27FC236}">
                  <a16:creationId xmlns:a16="http://schemas.microsoft.com/office/drawing/2014/main" id="{283DE5D0-311F-4FB1-A844-45F302E9AF33}"/>
                </a:ext>
              </a:extLst>
            </p:cNvPr>
            <p:cNvSpPr>
              <a:spLocks/>
            </p:cNvSpPr>
            <p:nvPr/>
          </p:nvSpPr>
          <p:spPr bwMode="auto">
            <a:xfrm>
              <a:off x="7048501" y="337026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1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2" y="3"/>
                    <a:pt x="11" y="2"/>
                  </a:cubicBezTo>
                  <a:cubicBezTo>
                    <a:pt x="10" y="1"/>
                    <a:pt x="9" y="0"/>
                    <a:pt x="8" y="0"/>
                  </a:cubicBezTo>
                  <a:cubicBezTo>
                    <a:pt x="7" y="0"/>
                    <a:pt x="7" y="0"/>
                    <a:pt x="6" y="0"/>
                  </a:cubicBezTo>
                  <a:cubicBezTo>
                    <a:pt x="5" y="0"/>
                    <a:pt x="4" y="1"/>
                    <a:pt x="3" y="1"/>
                  </a:cubicBezTo>
                  <a:cubicBezTo>
                    <a:pt x="2" y="3"/>
                    <a:pt x="1" y="4"/>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955">
              <a:extLst>
                <a:ext uri="{FF2B5EF4-FFF2-40B4-BE49-F238E27FC236}">
                  <a16:creationId xmlns:a16="http://schemas.microsoft.com/office/drawing/2014/main" id="{D8C19EBB-CE44-4584-8367-A8343AC6EC6D}"/>
                </a:ext>
              </a:extLst>
            </p:cNvPr>
            <p:cNvSpPr>
              <a:spLocks/>
            </p:cNvSpPr>
            <p:nvPr/>
          </p:nvSpPr>
          <p:spPr bwMode="auto">
            <a:xfrm>
              <a:off x="7072314" y="3368675"/>
              <a:ext cx="20638"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5 h 11"/>
                <a:gd name="T14" fmla="*/ 8 w 13"/>
                <a:gd name="T15" fmla="*/ 7 h 11"/>
                <a:gd name="T16" fmla="*/ 8 w 13"/>
                <a:gd name="T17" fmla="*/ 8 h 11"/>
                <a:gd name="T18" fmla="*/ 8 w 13"/>
                <a:gd name="T19" fmla="*/ 8 h 11"/>
                <a:gd name="T20" fmla="*/ 11 w 13"/>
                <a:gd name="T21" fmla="*/ 10 h 11"/>
                <a:gd name="T22" fmla="*/ 12 w 13"/>
                <a:gd name="T23" fmla="*/ 8 h 11"/>
                <a:gd name="T24" fmla="*/ 11 w 13"/>
                <a:gd name="T25" fmla="*/ 8 h 11"/>
                <a:gd name="T26" fmla="*/ 12 w 13"/>
                <a:gd name="T27" fmla="*/ 8 h 11"/>
                <a:gd name="T28" fmla="*/ 12 w 13"/>
                <a:gd name="T29" fmla="*/ 8 h 11"/>
                <a:gd name="T30" fmla="*/ 11 w 13"/>
                <a:gd name="T31" fmla="*/ 8 h 11"/>
                <a:gd name="T32" fmla="*/ 12 w 13"/>
                <a:gd name="T33" fmla="*/ 8 h 11"/>
                <a:gd name="T34" fmla="*/ 12 w 13"/>
                <a:gd name="T35" fmla="*/ 5 h 11"/>
                <a:gd name="T36" fmla="*/ 10 w 13"/>
                <a:gd name="T37" fmla="*/ 2 h 11"/>
                <a:gd name="T38" fmla="*/ 7 w 13"/>
                <a:gd name="T39" fmla="*/ 0 h 11"/>
                <a:gd name="T40" fmla="*/ 6 w 13"/>
                <a:gd name="T41" fmla="*/ 0 h 11"/>
                <a:gd name="T42" fmla="*/ 2 w 13"/>
                <a:gd name="T43" fmla="*/ 1 h 11"/>
                <a:gd name="T44" fmla="*/ 0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8" y="8"/>
                    <a:pt x="8" y="8"/>
                    <a:pt x="8" y="8"/>
                  </a:cubicBezTo>
                  <a:cubicBezTo>
                    <a:pt x="8" y="8"/>
                    <a:pt x="8" y="8"/>
                    <a:pt x="8" y="8"/>
                  </a:cubicBezTo>
                  <a:cubicBezTo>
                    <a:pt x="9" y="9"/>
                    <a:pt x="9"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5"/>
                  </a:cubicBezTo>
                  <a:cubicBezTo>
                    <a:pt x="12" y="4"/>
                    <a:pt x="11" y="3"/>
                    <a:pt x="10" y="2"/>
                  </a:cubicBezTo>
                  <a:cubicBezTo>
                    <a:pt x="10" y="1"/>
                    <a:pt x="9" y="0"/>
                    <a:pt x="7" y="0"/>
                  </a:cubicBezTo>
                  <a:cubicBezTo>
                    <a:pt x="7" y="0"/>
                    <a:pt x="6" y="0"/>
                    <a:pt x="6" y="0"/>
                  </a:cubicBezTo>
                  <a:cubicBezTo>
                    <a:pt x="4" y="0"/>
                    <a:pt x="3" y="1"/>
                    <a:pt x="2" y="1"/>
                  </a:cubicBezTo>
                  <a:cubicBezTo>
                    <a:pt x="1" y="3"/>
                    <a:pt x="1" y="4"/>
                    <a:pt x="0" y="6"/>
                  </a:cubicBezTo>
                  <a:cubicBezTo>
                    <a:pt x="0" y="7"/>
                    <a:pt x="0" y="8"/>
                    <a:pt x="0" y="8"/>
                  </a:cubicBezTo>
                  <a:cubicBezTo>
                    <a:pt x="0" y="9"/>
                    <a:pt x="0"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956">
              <a:extLst>
                <a:ext uri="{FF2B5EF4-FFF2-40B4-BE49-F238E27FC236}">
                  <a16:creationId xmlns:a16="http://schemas.microsoft.com/office/drawing/2014/main" id="{8BCC5E90-DD71-4D2E-8EC0-E28F6A325B9B}"/>
                </a:ext>
              </a:extLst>
            </p:cNvPr>
            <p:cNvSpPr>
              <a:spLocks/>
            </p:cNvSpPr>
            <p:nvPr/>
          </p:nvSpPr>
          <p:spPr bwMode="auto">
            <a:xfrm>
              <a:off x="7097714" y="3367088"/>
              <a:ext cx="19050" cy="15875"/>
            </a:xfrm>
            <a:custGeom>
              <a:avLst/>
              <a:gdLst>
                <a:gd name="T0" fmla="*/ 5 w 13"/>
                <a:gd name="T1" fmla="*/ 10 h 11"/>
                <a:gd name="T2" fmla="*/ 5 w 13"/>
                <a:gd name="T3" fmla="*/ 9 h 11"/>
                <a:gd name="T4" fmla="*/ 6 w 13"/>
                <a:gd name="T5" fmla="*/ 6 h 11"/>
                <a:gd name="T6" fmla="*/ 6 w 13"/>
                <a:gd name="T7" fmla="*/ 5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3 h 11"/>
                <a:gd name="T38" fmla="*/ 8 w 13"/>
                <a:gd name="T39" fmla="*/ 1 h 11"/>
                <a:gd name="T40" fmla="*/ 7 w 13"/>
                <a:gd name="T41" fmla="*/ 0 h 11"/>
                <a:gd name="T42" fmla="*/ 3 w 13"/>
                <a:gd name="T43" fmla="*/ 2 h 11"/>
                <a:gd name="T44" fmla="*/ 1 w 13"/>
                <a:gd name="T45" fmla="*/ 7 h 11"/>
                <a:gd name="T46" fmla="*/ 1 w 13"/>
                <a:gd name="T47" fmla="*/ 9 h 11"/>
                <a:gd name="T48" fmla="*/ 2 w 13"/>
                <a:gd name="T49" fmla="*/ 11 h 11"/>
                <a:gd name="T50" fmla="*/ 5 w 13"/>
                <a:gd name="T51"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10"/>
                  </a:moveTo>
                  <a:cubicBezTo>
                    <a:pt x="5" y="9"/>
                    <a:pt x="5" y="9"/>
                    <a:pt x="5" y="9"/>
                  </a:cubicBezTo>
                  <a:cubicBezTo>
                    <a:pt x="5" y="9"/>
                    <a:pt x="5" y="7"/>
                    <a:pt x="6" y="6"/>
                  </a:cubicBezTo>
                  <a:cubicBezTo>
                    <a:pt x="6" y="5"/>
                    <a:pt x="6" y="5"/>
                    <a:pt x="6" y="5"/>
                  </a:cubicBezTo>
                  <a:cubicBezTo>
                    <a:pt x="7" y="4"/>
                    <a:pt x="7" y="4"/>
                    <a:pt x="7" y="4"/>
                  </a:cubicBezTo>
                  <a:cubicBezTo>
                    <a:pt x="7" y="4"/>
                    <a:pt x="7" y="4"/>
                    <a:pt x="7" y="4"/>
                  </a:cubicBezTo>
                  <a:cubicBezTo>
                    <a:pt x="7" y="5"/>
                    <a:pt x="8" y="5"/>
                    <a:pt x="8" y="5"/>
                  </a:cubicBezTo>
                  <a:cubicBezTo>
                    <a:pt x="9" y="6"/>
                    <a:pt x="9" y="7"/>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9"/>
                    <a:pt x="13" y="7"/>
                    <a:pt x="13" y="5"/>
                  </a:cubicBezTo>
                  <a:cubicBezTo>
                    <a:pt x="12" y="5"/>
                    <a:pt x="12" y="4"/>
                    <a:pt x="11" y="3"/>
                  </a:cubicBezTo>
                  <a:cubicBezTo>
                    <a:pt x="10" y="2"/>
                    <a:pt x="9" y="1"/>
                    <a:pt x="8" y="1"/>
                  </a:cubicBezTo>
                  <a:cubicBezTo>
                    <a:pt x="8" y="1"/>
                    <a:pt x="7" y="0"/>
                    <a:pt x="7" y="0"/>
                  </a:cubicBezTo>
                  <a:cubicBezTo>
                    <a:pt x="5" y="0"/>
                    <a:pt x="4" y="1"/>
                    <a:pt x="3" y="2"/>
                  </a:cubicBezTo>
                  <a:cubicBezTo>
                    <a:pt x="2" y="4"/>
                    <a:pt x="1" y="5"/>
                    <a:pt x="1" y="7"/>
                  </a:cubicBezTo>
                  <a:cubicBezTo>
                    <a:pt x="1" y="8"/>
                    <a:pt x="1" y="9"/>
                    <a:pt x="1" y="9"/>
                  </a:cubicBezTo>
                  <a:cubicBezTo>
                    <a:pt x="0" y="10"/>
                    <a:pt x="1" y="11"/>
                    <a:pt x="2" y="11"/>
                  </a:cubicBezTo>
                  <a:cubicBezTo>
                    <a:pt x="3" y="11"/>
                    <a:pt x="4" y="11"/>
                    <a:pt x="5"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957">
              <a:extLst>
                <a:ext uri="{FF2B5EF4-FFF2-40B4-BE49-F238E27FC236}">
                  <a16:creationId xmlns:a16="http://schemas.microsoft.com/office/drawing/2014/main" id="{38ED2845-856D-4A22-81FB-01D1DD8CE53F}"/>
                </a:ext>
              </a:extLst>
            </p:cNvPr>
            <p:cNvSpPr>
              <a:spLocks/>
            </p:cNvSpPr>
            <p:nvPr/>
          </p:nvSpPr>
          <p:spPr bwMode="auto">
            <a:xfrm>
              <a:off x="7119939" y="3367088"/>
              <a:ext cx="20638" cy="15875"/>
            </a:xfrm>
            <a:custGeom>
              <a:avLst/>
              <a:gdLst>
                <a:gd name="T0" fmla="*/ 5 w 13"/>
                <a:gd name="T1" fmla="*/ 9 h 11"/>
                <a:gd name="T2" fmla="*/ 5 w 13"/>
                <a:gd name="T3" fmla="*/ 9 h 11"/>
                <a:gd name="T4" fmla="*/ 6 w 13"/>
                <a:gd name="T5" fmla="*/ 6 h 11"/>
                <a:gd name="T6" fmla="*/ 6 w 13"/>
                <a:gd name="T7" fmla="*/ 4 h 11"/>
                <a:gd name="T8" fmla="*/ 7 w 13"/>
                <a:gd name="T9" fmla="*/ 4 h 11"/>
                <a:gd name="T10" fmla="*/ 7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3 w 13"/>
                <a:gd name="T35" fmla="*/ 5 h 11"/>
                <a:gd name="T36" fmla="*/ 11 w 13"/>
                <a:gd name="T37" fmla="*/ 2 h 11"/>
                <a:gd name="T38" fmla="*/ 8 w 13"/>
                <a:gd name="T39" fmla="*/ 0 h 11"/>
                <a:gd name="T40" fmla="*/ 7 w 13"/>
                <a:gd name="T41" fmla="*/ 0 h 11"/>
                <a:gd name="T42" fmla="*/ 3 w 13"/>
                <a:gd name="T43" fmla="*/ 2 h 11"/>
                <a:gd name="T44" fmla="*/ 1 w 13"/>
                <a:gd name="T45" fmla="*/ 6 h 11"/>
                <a:gd name="T46" fmla="*/ 1 w 13"/>
                <a:gd name="T47" fmla="*/ 9 h 11"/>
                <a:gd name="T48" fmla="*/ 2 w 13"/>
                <a:gd name="T49" fmla="*/ 11 h 11"/>
                <a:gd name="T50" fmla="*/ 5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5" y="9"/>
                  </a:moveTo>
                  <a:cubicBezTo>
                    <a:pt x="5" y="9"/>
                    <a:pt x="5" y="9"/>
                    <a:pt x="5" y="9"/>
                  </a:cubicBezTo>
                  <a:cubicBezTo>
                    <a:pt x="5" y="8"/>
                    <a:pt x="5" y="7"/>
                    <a:pt x="6" y="6"/>
                  </a:cubicBezTo>
                  <a:cubicBezTo>
                    <a:pt x="6" y="5"/>
                    <a:pt x="6" y="5"/>
                    <a:pt x="6" y="4"/>
                  </a:cubicBezTo>
                  <a:cubicBezTo>
                    <a:pt x="7" y="4"/>
                    <a:pt x="7" y="4"/>
                    <a:pt x="7" y="4"/>
                  </a:cubicBezTo>
                  <a:cubicBezTo>
                    <a:pt x="7" y="4"/>
                    <a:pt x="7" y="4"/>
                    <a:pt x="7" y="4"/>
                  </a:cubicBezTo>
                  <a:cubicBezTo>
                    <a:pt x="7" y="4"/>
                    <a:pt x="8" y="5"/>
                    <a:pt x="8" y="5"/>
                  </a:cubicBezTo>
                  <a:cubicBezTo>
                    <a:pt x="9" y="6"/>
                    <a:pt x="9" y="6"/>
                    <a:pt x="9" y="7"/>
                  </a:cubicBezTo>
                  <a:cubicBezTo>
                    <a:pt x="9" y="8"/>
                    <a:pt x="9" y="9"/>
                    <a:pt x="9" y="9"/>
                  </a:cubicBezTo>
                  <a:cubicBezTo>
                    <a:pt x="9" y="9"/>
                    <a:pt x="9" y="9"/>
                    <a:pt x="9" y="9"/>
                  </a:cubicBezTo>
                  <a:cubicBezTo>
                    <a:pt x="9" y="10"/>
                    <a:pt x="10" y="11"/>
                    <a:pt x="11" y="11"/>
                  </a:cubicBezTo>
                  <a:cubicBezTo>
                    <a:pt x="13"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3" y="5"/>
                  </a:cubicBezTo>
                  <a:cubicBezTo>
                    <a:pt x="12" y="4"/>
                    <a:pt x="12" y="3"/>
                    <a:pt x="11" y="2"/>
                  </a:cubicBezTo>
                  <a:cubicBezTo>
                    <a:pt x="10" y="2"/>
                    <a:pt x="9" y="1"/>
                    <a:pt x="8" y="0"/>
                  </a:cubicBezTo>
                  <a:cubicBezTo>
                    <a:pt x="8" y="0"/>
                    <a:pt x="7" y="0"/>
                    <a:pt x="7" y="0"/>
                  </a:cubicBezTo>
                  <a:cubicBezTo>
                    <a:pt x="5" y="0"/>
                    <a:pt x="4" y="1"/>
                    <a:pt x="3" y="2"/>
                  </a:cubicBezTo>
                  <a:cubicBezTo>
                    <a:pt x="2" y="3"/>
                    <a:pt x="2" y="5"/>
                    <a:pt x="1" y="6"/>
                  </a:cubicBezTo>
                  <a:cubicBezTo>
                    <a:pt x="1" y="8"/>
                    <a:pt x="1" y="9"/>
                    <a:pt x="1" y="9"/>
                  </a:cubicBezTo>
                  <a:cubicBezTo>
                    <a:pt x="0" y="10"/>
                    <a:pt x="1" y="11"/>
                    <a:pt x="2" y="11"/>
                  </a:cubicBezTo>
                  <a:cubicBezTo>
                    <a:pt x="3" y="11"/>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958">
              <a:extLst>
                <a:ext uri="{FF2B5EF4-FFF2-40B4-BE49-F238E27FC236}">
                  <a16:creationId xmlns:a16="http://schemas.microsoft.com/office/drawing/2014/main" id="{6CEB7B02-8D32-4790-B96A-73FB99256B25}"/>
                </a:ext>
              </a:extLst>
            </p:cNvPr>
            <p:cNvSpPr>
              <a:spLocks/>
            </p:cNvSpPr>
            <p:nvPr/>
          </p:nvSpPr>
          <p:spPr bwMode="auto">
            <a:xfrm>
              <a:off x="7145339" y="3365500"/>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8 h 11"/>
                <a:gd name="T20" fmla="*/ 11 w 13"/>
                <a:gd name="T21" fmla="*/ 10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8 h 11"/>
                <a:gd name="T48" fmla="*/ 2 w 13"/>
                <a:gd name="T49" fmla="*/ 10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5" y="6"/>
                    <a:pt x="5" y="5"/>
                  </a:cubicBezTo>
                  <a:cubicBezTo>
                    <a:pt x="5" y="5"/>
                    <a:pt x="6" y="4"/>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5"/>
                  </a:cubicBezTo>
                  <a:cubicBezTo>
                    <a:pt x="12" y="4"/>
                    <a:pt x="11" y="3"/>
                    <a:pt x="11" y="2"/>
                  </a:cubicBezTo>
                  <a:cubicBezTo>
                    <a:pt x="10" y="1"/>
                    <a:pt x="9" y="0"/>
                    <a:pt x="8" y="0"/>
                  </a:cubicBezTo>
                  <a:cubicBezTo>
                    <a:pt x="7" y="0"/>
                    <a:pt x="7" y="0"/>
                    <a:pt x="6" y="0"/>
                  </a:cubicBezTo>
                  <a:cubicBezTo>
                    <a:pt x="5" y="0"/>
                    <a:pt x="3" y="1"/>
                    <a:pt x="3" y="2"/>
                  </a:cubicBezTo>
                  <a:cubicBezTo>
                    <a:pt x="2" y="3"/>
                    <a:pt x="1" y="5"/>
                    <a:pt x="1" y="6"/>
                  </a:cubicBezTo>
                  <a:cubicBezTo>
                    <a:pt x="0" y="7"/>
                    <a:pt x="0" y="8"/>
                    <a:pt x="0" y="8"/>
                  </a:cubicBezTo>
                  <a:cubicBezTo>
                    <a:pt x="0" y="9"/>
                    <a:pt x="1" y="10"/>
                    <a:pt x="2" y="10"/>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959">
              <a:extLst>
                <a:ext uri="{FF2B5EF4-FFF2-40B4-BE49-F238E27FC236}">
                  <a16:creationId xmlns:a16="http://schemas.microsoft.com/office/drawing/2014/main" id="{19B86279-2B95-423D-8E51-525B15BCAA1C}"/>
                </a:ext>
              </a:extLst>
            </p:cNvPr>
            <p:cNvSpPr>
              <a:spLocks/>
            </p:cNvSpPr>
            <p:nvPr/>
          </p:nvSpPr>
          <p:spPr bwMode="auto">
            <a:xfrm>
              <a:off x="6994526" y="3394075"/>
              <a:ext cx="19050" cy="17463"/>
            </a:xfrm>
            <a:custGeom>
              <a:avLst/>
              <a:gdLst>
                <a:gd name="T0" fmla="*/ 4 w 12"/>
                <a:gd name="T1" fmla="*/ 9 h 11"/>
                <a:gd name="T2" fmla="*/ 4 w 12"/>
                <a:gd name="T3" fmla="*/ 9 h 11"/>
                <a:gd name="T4" fmla="*/ 4 w 12"/>
                <a:gd name="T5" fmla="*/ 5 h 11"/>
                <a:gd name="T6" fmla="*/ 5 w 12"/>
                <a:gd name="T7" fmla="*/ 4 h 11"/>
                <a:gd name="T8" fmla="*/ 5 w 12"/>
                <a:gd name="T9" fmla="*/ 4 h 11"/>
                <a:gd name="T10" fmla="*/ 6 w 12"/>
                <a:gd name="T11" fmla="*/ 4 h 11"/>
                <a:gd name="T12" fmla="*/ 7 w 12"/>
                <a:gd name="T13" fmla="*/ 4 h 11"/>
                <a:gd name="T14" fmla="*/ 8 w 12"/>
                <a:gd name="T15" fmla="*/ 7 h 11"/>
                <a:gd name="T16" fmla="*/ 8 w 12"/>
                <a:gd name="T17" fmla="*/ 8 h 11"/>
                <a:gd name="T18" fmla="*/ 8 w 12"/>
                <a:gd name="T19" fmla="*/ 8 h 11"/>
                <a:gd name="T20" fmla="*/ 8 w 12"/>
                <a:gd name="T21" fmla="*/ 8 h 11"/>
                <a:gd name="T22" fmla="*/ 9 w 12"/>
                <a:gd name="T23" fmla="*/ 8 h 11"/>
                <a:gd name="T24" fmla="*/ 8 w 12"/>
                <a:gd name="T25" fmla="*/ 8 h 11"/>
                <a:gd name="T26" fmla="*/ 8 w 12"/>
                <a:gd name="T27" fmla="*/ 8 h 11"/>
                <a:gd name="T28" fmla="*/ 9 w 12"/>
                <a:gd name="T29" fmla="*/ 8 h 11"/>
                <a:gd name="T30" fmla="*/ 8 w 12"/>
                <a:gd name="T31" fmla="*/ 8 h 11"/>
                <a:gd name="T32" fmla="*/ 11 w 12"/>
                <a:gd name="T33" fmla="*/ 10 h 11"/>
                <a:gd name="T34" fmla="*/ 12 w 12"/>
                <a:gd name="T35" fmla="*/ 8 h 11"/>
                <a:gd name="T36" fmla="*/ 11 w 12"/>
                <a:gd name="T37" fmla="*/ 4 h 11"/>
                <a:gd name="T38" fmla="*/ 10 w 12"/>
                <a:gd name="T39" fmla="*/ 2 h 11"/>
                <a:gd name="T40" fmla="*/ 6 w 12"/>
                <a:gd name="T41" fmla="*/ 0 h 11"/>
                <a:gd name="T42" fmla="*/ 5 w 12"/>
                <a:gd name="T43" fmla="*/ 0 h 11"/>
                <a:gd name="T44" fmla="*/ 2 w 12"/>
                <a:gd name="T45" fmla="*/ 2 h 11"/>
                <a:gd name="T46" fmla="*/ 0 w 12"/>
                <a:gd name="T47" fmla="*/ 6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5"/>
                  </a:cubicBezTo>
                  <a:cubicBezTo>
                    <a:pt x="5" y="5"/>
                    <a:pt x="5" y="4"/>
                    <a:pt x="5" y="4"/>
                  </a:cubicBezTo>
                  <a:cubicBezTo>
                    <a:pt x="5" y="4"/>
                    <a:pt x="5" y="4"/>
                    <a:pt x="5" y="4"/>
                  </a:cubicBezTo>
                  <a:cubicBezTo>
                    <a:pt x="6" y="4"/>
                    <a:pt x="6" y="4"/>
                    <a:pt x="6" y="4"/>
                  </a:cubicBezTo>
                  <a:cubicBezTo>
                    <a:pt x="6" y="4"/>
                    <a:pt x="7" y="4"/>
                    <a:pt x="7" y="4"/>
                  </a:cubicBezTo>
                  <a:cubicBezTo>
                    <a:pt x="7" y="5"/>
                    <a:pt x="8" y="6"/>
                    <a:pt x="8" y="7"/>
                  </a:cubicBezTo>
                  <a:cubicBezTo>
                    <a:pt x="8" y="7"/>
                    <a:pt x="8" y="7"/>
                    <a:pt x="8" y="8"/>
                  </a:cubicBezTo>
                  <a:cubicBezTo>
                    <a:pt x="8" y="8"/>
                    <a:pt x="8" y="8"/>
                    <a:pt x="8" y="8"/>
                  </a:cubicBezTo>
                  <a:cubicBezTo>
                    <a:pt x="8" y="8"/>
                    <a:pt x="8" y="8"/>
                    <a:pt x="8" y="8"/>
                  </a:cubicBezTo>
                  <a:cubicBezTo>
                    <a:pt x="9" y="8"/>
                    <a:pt x="9" y="8"/>
                    <a:pt x="9" y="8"/>
                  </a:cubicBezTo>
                  <a:cubicBezTo>
                    <a:pt x="8" y="8"/>
                    <a:pt x="8" y="8"/>
                    <a:pt x="8" y="8"/>
                  </a:cubicBezTo>
                  <a:cubicBezTo>
                    <a:pt x="8" y="8"/>
                    <a:pt x="8" y="8"/>
                    <a:pt x="8" y="8"/>
                  </a:cubicBezTo>
                  <a:cubicBezTo>
                    <a:pt x="9" y="8"/>
                    <a:pt x="9" y="8"/>
                    <a:pt x="9" y="8"/>
                  </a:cubicBezTo>
                  <a:cubicBezTo>
                    <a:pt x="8" y="8"/>
                    <a:pt x="8" y="8"/>
                    <a:pt x="8" y="8"/>
                  </a:cubicBezTo>
                  <a:cubicBezTo>
                    <a:pt x="9" y="9"/>
                    <a:pt x="9" y="10"/>
                    <a:pt x="11" y="10"/>
                  </a:cubicBezTo>
                  <a:cubicBezTo>
                    <a:pt x="12" y="10"/>
                    <a:pt x="12" y="9"/>
                    <a:pt x="12" y="8"/>
                  </a:cubicBezTo>
                  <a:cubicBezTo>
                    <a:pt x="12" y="7"/>
                    <a:pt x="12" y="6"/>
                    <a:pt x="11" y="4"/>
                  </a:cubicBezTo>
                  <a:cubicBezTo>
                    <a:pt x="11" y="3"/>
                    <a:pt x="11" y="2"/>
                    <a:pt x="10" y="2"/>
                  </a:cubicBezTo>
                  <a:cubicBezTo>
                    <a:pt x="9" y="1"/>
                    <a:pt x="8" y="0"/>
                    <a:pt x="6" y="0"/>
                  </a:cubicBezTo>
                  <a:cubicBezTo>
                    <a:pt x="5" y="0"/>
                    <a:pt x="5" y="0"/>
                    <a:pt x="5" y="0"/>
                  </a:cubicBezTo>
                  <a:cubicBezTo>
                    <a:pt x="4" y="0"/>
                    <a:pt x="3" y="1"/>
                    <a:pt x="2" y="2"/>
                  </a:cubicBezTo>
                  <a:cubicBezTo>
                    <a:pt x="1" y="3"/>
                    <a:pt x="0"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960">
              <a:extLst>
                <a:ext uri="{FF2B5EF4-FFF2-40B4-BE49-F238E27FC236}">
                  <a16:creationId xmlns:a16="http://schemas.microsoft.com/office/drawing/2014/main" id="{622B449C-3A43-45C1-B50F-8AD28779D11C}"/>
                </a:ext>
              </a:extLst>
            </p:cNvPr>
            <p:cNvSpPr>
              <a:spLocks/>
            </p:cNvSpPr>
            <p:nvPr/>
          </p:nvSpPr>
          <p:spPr bwMode="auto">
            <a:xfrm>
              <a:off x="7015164" y="3389313"/>
              <a:ext cx="17463" cy="17463"/>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5 h 11"/>
                <a:gd name="T38" fmla="*/ 10 w 12"/>
                <a:gd name="T39" fmla="*/ 2 h 11"/>
                <a:gd name="T40" fmla="*/ 6 w 12"/>
                <a:gd name="T41" fmla="*/ 0 h 11"/>
                <a:gd name="T42" fmla="*/ 5 w 12"/>
                <a:gd name="T43" fmla="*/ 0 h 11"/>
                <a:gd name="T44" fmla="*/ 2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1" y="10"/>
                    <a:pt x="12" y="9"/>
                    <a:pt x="12" y="8"/>
                  </a:cubicBezTo>
                  <a:cubicBezTo>
                    <a:pt x="12" y="8"/>
                    <a:pt x="12" y="6"/>
                    <a:pt x="11" y="5"/>
                  </a:cubicBezTo>
                  <a:cubicBezTo>
                    <a:pt x="11" y="4"/>
                    <a:pt x="10" y="3"/>
                    <a:pt x="10" y="2"/>
                  </a:cubicBezTo>
                  <a:cubicBezTo>
                    <a:pt x="9" y="1"/>
                    <a:pt x="8" y="0"/>
                    <a:pt x="6" y="0"/>
                  </a:cubicBezTo>
                  <a:cubicBezTo>
                    <a:pt x="5" y="0"/>
                    <a:pt x="5" y="0"/>
                    <a:pt x="5" y="0"/>
                  </a:cubicBezTo>
                  <a:cubicBezTo>
                    <a:pt x="4" y="0"/>
                    <a:pt x="2" y="1"/>
                    <a:pt x="2" y="2"/>
                  </a:cubicBezTo>
                  <a:cubicBezTo>
                    <a:pt x="1"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Freeform 961">
              <a:extLst>
                <a:ext uri="{FF2B5EF4-FFF2-40B4-BE49-F238E27FC236}">
                  <a16:creationId xmlns:a16="http://schemas.microsoft.com/office/drawing/2014/main" id="{C813D38F-873E-49BC-9FD4-6A6C64B02262}"/>
                </a:ext>
              </a:extLst>
            </p:cNvPr>
            <p:cNvSpPr>
              <a:spLocks/>
            </p:cNvSpPr>
            <p:nvPr/>
          </p:nvSpPr>
          <p:spPr bwMode="auto">
            <a:xfrm>
              <a:off x="7038976" y="3387725"/>
              <a:ext cx="20638"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6 w 13"/>
                <a:gd name="T11" fmla="*/ 4 h 10"/>
                <a:gd name="T12" fmla="*/ 7 w 13"/>
                <a:gd name="T13" fmla="*/ 4 h 10"/>
                <a:gd name="T14" fmla="*/ 8 w 13"/>
                <a:gd name="T15" fmla="*/ 7 h 10"/>
                <a:gd name="T16" fmla="*/ 8 w 13"/>
                <a:gd name="T17" fmla="*/ 8 h 10"/>
                <a:gd name="T18" fmla="*/ 8 w 13"/>
                <a:gd name="T19" fmla="*/ 8 h 10"/>
                <a:gd name="T20" fmla="*/ 11 w 13"/>
                <a:gd name="T21" fmla="*/ 10 h 10"/>
                <a:gd name="T22" fmla="*/ 12 w 13"/>
                <a:gd name="T23" fmla="*/ 8 h 10"/>
                <a:gd name="T24" fmla="*/ 11 w 13"/>
                <a:gd name="T25" fmla="*/ 8 h 10"/>
                <a:gd name="T26" fmla="*/ 12 w 13"/>
                <a:gd name="T27" fmla="*/ 8 h 10"/>
                <a:gd name="T28" fmla="*/ 12 w 13"/>
                <a:gd name="T29" fmla="*/ 8 h 10"/>
                <a:gd name="T30" fmla="*/ 11 w 13"/>
                <a:gd name="T31" fmla="*/ 8 h 10"/>
                <a:gd name="T32" fmla="*/ 12 w 13"/>
                <a:gd name="T33" fmla="*/ 8 h 10"/>
                <a:gd name="T34" fmla="*/ 12 w 13"/>
                <a:gd name="T35" fmla="*/ 4 h 10"/>
                <a:gd name="T36" fmla="*/ 10 w 13"/>
                <a:gd name="T37" fmla="*/ 2 h 10"/>
                <a:gd name="T38" fmla="*/ 7 w 13"/>
                <a:gd name="T39" fmla="*/ 0 h 10"/>
                <a:gd name="T40" fmla="*/ 6 w 13"/>
                <a:gd name="T41" fmla="*/ 0 h 10"/>
                <a:gd name="T42" fmla="*/ 2 w 13"/>
                <a:gd name="T43" fmla="*/ 1 h 10"/>
                <a:gd name="T44" fmla="*/ 0 w 13"/>
                <a:gd name="T45" fmla="*/ 6 h 10"/>
                <a:gd name="T46" fmla="*/ 0 w 13"/>
                <a:gd name="T47" fmla="*/ 8 h 10"/>
                <a:gd name="T48" fmla="*/ 1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4" y="6"/>
                    <a:pt x="5" y="5"/>
                  </a:cubicBezTo>
                  <a:cubicBezTo>
                    <a:pt x="5" y="4"/>
                    <a:pt x="5" y="4"/>
                    <a:pt x="6" y="4"/>
                  </a:cubicBezTo>
                  <a:cubicBezTo>
                    <a:pt x="6" y="4"/>
                    <a:pt x="6" y="4"/>
                    <a:pt x="6" y="4"/>
                  </a:cubicBezTo>
                  <a:cubicBezTo>
                    <a:pt x="6" y="4"/>
                    <a:pt x="6" y="4"/>
                    <a:pt x="6" y="4"/>
                  </a:cubicBezTo>
                  <a:cubicBezTo>
                    <a:pt x="7" y="4"/>
                    <a:pt x="7" y="4"/>
                    <a:pt x="7" y="4"/>
                  </a:cubicBezTo>
                  <a:cubicBezTo>
                    <a:pt x="8" y="5"/>
                    <a:pt x="8" y="6"/>
                    <a:pt x="8" y="7"/>
                  </a:cubicBezTo>
                  <a:cubicBezTo>
                    <a:pt x="8" y="7"/>
                    <a:pt x="8" y="8"/>
                    <a:pt x="8" y="8"/>
                  </a:cubicBezTo>
                  <a:cubicBezTo>
                    <a:pt x="8" y="8"/>
                    <a:pt x="8" y="8"/>
                    <a:pt x="8" y="8"/>
                  </a:cubicBezTo>
                  <a:cubicBezTo>
                    <a:pt x="9" y="9"/>
                    <a:pt x="10" y="10"/>
                    <a:pt x="11" y="10"/>
                  </a:cubicBezTo>
                  <a:cubicBezTo>
                    <a:pt x="12" y="10"/>
                    <a:pt x="13" y="9"/>
                    <a:pt x="12" y="8"/>
                  </a:cubicBezTo>
                  <a:cubicBezTo>
                    <a:pt x="11" y="8"/>
                    <a:pt x="11" y="8"/>
                    <a:pt x="11" y="8"/>
                  </a:cubicBezTo>
                  <a:cubicBezTo>
                    <a:pt x="12" y="8"/>
                    <a:pt x="12" y="8"/>
                    <a:pt x="12" y="8"/>
                  </a:cubicBezTo>
                  <a:cubicBezTo>
                    <a:pt x="12" y="8"/>
                    <a:pt x="12" y="8"/>
                    <a:pt x="12" y="8"/>
                  </a:cubicBezTo>
                  <a:cubicBezTo>
                    <a:pt x="11" y="8"/>
                    <a:pt x="11" y="8"/>
                    <a:pt x="11" y="8"/>
                  </a:cubicBezTo>
                  <a:cubicBezTo>
                    <a:pt x="12" y="8"/>
                    <a:pt x="12" y="8"/>
                    <a:pt x="12" y="8"/>
                  </a:cubicBezTo>
                  <a:cubicBezTo>
                    <a:pt x="12" y="8"/>
                    <a:pt x="12" y="6"/>
                    <a:pt x="12" y="4"/>
                  </a:cubicBezTo>
                  <a:cubicBezTo>
                    <a:pt x="12" y="4"/>
                    <a:pt x="11" y="3"/>
                    <a:pt x="10" y="2"/>
                  </a:cubicBezTo>
                  <a:cubicBezTo>
                    <a:pt x="10" y="1"/>
                    <a:pt x="9" y="0"/>
                    <a:pt x="7" y="0"/>
                  </a:cubicBezTo>
                  <a:cubicBezTo>
                    <a:pt x="7" y="0"/>
                    <a:pt x="6" y="0"/>
                    <a:pt x="6" y="0"/>
                  </a:cubicBezTo>
                  <a:cubicBezTo>
                    <a:pt x="4" y="0"/>
                    <a:pt x="3" y="0"/>
                    <a:pt x="2" y="1"/>
                  </a:cubicBezTo>
                  <a:cubicBezTo>
                    <a:pt x="1" y="3"/>
                    <a:pt x="1" y="4"/>
                    <a:pt x="0" y="6"/>
                  </a:cubicBezTo>
                  <a:cubicBezTo>
                    <a:pt x="0" y="7"/>
                    <a:pt x="0" y="8"/>
                    <a:pt x="0" y="8"/>
                  </a:cubicBezTo>
                  <a:cubicBezTo>
                    <a:pt x="0" y="9"/>
                    <a:pt x="0" y="10"/>
                    <a:pt x="1"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962">
              <a:extLst>
                <a:ext uri="{FF2B5EF4-FFF2-40B4-BE49-F238E27FC236}">
                  <a16:creationId xmlns:a16="http://schemas.microsoft.com/office/drawing/2014/main" id="{40B8757D-D97A-4F8E-AFF3-A1B3EC5049A0}"/>
                </a:ext>
              </a:extLst>
            </p:cNvPr>
            <p:cNvSpPr>
              <a:spLocks/>
            </p:cNvSpPr>
            <p:nvPr/>
          </p:nvSpPr>
          <p:spPr bwMode="auto">
            <a:xfrm>
              <a:off x="7062789" y="3386138"/>
              <a:ext cx="19050" cy="15875"/>
            </a:xfrm>
            <a:custGeom>
              <a:avLst/>
              <a:gdLst>
                <a:gd name="T0" fmla="*/ 4 w 13"/>
                <a:gd name="T1" fmla="*/ 9 h 10"/>
                <a:gd name="T2" fmla="*/ 4 w 13"/>
                <a:gd name="T3" fmla="*/ 8 h 10"/>
                <a:gd name="T4" fmla="*/ 5 w 13"/>
                <a:gd name="T5" fmla="*/ 5 h 10"/>
                <a:gd name="T6" fmla="*/ 6 w 13"/>
                <a:gd name="T7" fmla="*/ 4 h 10"/>
                <a:gd name="T8" fmla="*/ 6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2 w 13"/>
                <a:gd name="T35" fmla="*/ 4 h 10"/>
                <a:gd name="T36" fmla="*/ 11 w 13"/>
                <a:gd name="T37" fmla="*/ 2 h 10"/>
                <a:gd name="T38" fmla="*/ 8 w 13"/>
                <a:gd name="T39" fmla="*/ 0 h 10"/>
                <a:gd name="T40" fmla="*/ 6 w 13"/>
                <a:gd name="T41" fmla="*/ 0 h 10"/>
                <a:gd name="T42" fmla="*/ 3 w 13"/>
                <a:gd name="T43" fmla="*/ 1 h 10"/>
                <a:gd name="T44" fmla="*/ 1 w 13"/>
                <a:gd name="T45" fmla="*/ 6 h 10"/>
                <a:gd name="T46" fmla="*/ 0 w 13"/>
                <a:gd name="T47" fmla="*/ 8 h 10"/>
                <a:gd name="T48" fmla="*/ 2 w 13"/>
                <a:gd name="T49" fmla="*/ 10 h 10"/>
                <a:gd name="T50" fmla="*/ 4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4" y="9"/>
                  </a:moveTo>
                  <a:cubicBezTo>
                    <a:pt x="4" y="8"/>
                    <a:pt x="4" y="8"/>
                    <a:pt x="4" y="8"/>
                  </a:cubicBezTo>
                  <a:cubicBezTo>
                    <a:pt x="4" y="8"/>
                    <a:pt x="5" y="6"/>
                    <a:pt x="5" y="5"/>
                  </a:cubicBezTo>
                  <a:cubicBezTo>
                    <a:pt x="5" y="5"/>
                    <a:pt x="6" y="4"/>
                    <a:pt x="6" y="4"/>
                  </a:cubicBezTo>
                  <a:cubicBezTo>
                    <a:pt x="6" y="4"/>
                    <a:pt x="6" y="4"/>
                    <a:pt x="6" y="4"/>
                  </a:cubicBezTo>
                  <a:cubicBezTo>
                    <a:pt x="7" y="4"/>
                    <a:pt x="7" y="4"/>
                    <a:pt x="7" y="4"/>
                  </a:cubicBezTo>
                  <a:cubicBezTo>
                    <a:pt x="7" y="4"/>
                    <a:pt x="7" y="4"/>
                    <a:pt x="8" y="4"/>
                  </a:cubicBezTo>
                  <a:cubicBezTo>
                    <a:pt x="8" y="5"/>
                    <a:pt x="9" y="6"/>
                    <a:pt x="9" y="7"/>
                  </a:cubicBezTo>
                  <a:cubicBezTo>
                    <a:pt x="9" y="7"/>
                    <a:pt x="9" y="8"/>
                    <a:pt x="9" y="8"/>
                  </a:cubicBezTo>
                  <a:cubicBezTo>
                    <a:pt x="9" y="8"/>
                    <a:pt x="9" y="8"/>
                    <a:pt x="9" y="8"/>
                  </a:cubicBezTo>
                  <a:cubicBezTo>
                    <a:pt x="9" y="9"/>
                    <a:pt x="10" y="10"/>
                    <a:pt x="11" y="10"/>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2" y="4"/>
                  </a:cubicBezTo>
                  <a:cubicBezTo>
                    <a:pt x="12" y="4"/>
                    <a:pt x="12" y="3"/>
                    <a:pt x="11" y="2"/>
                  </a:cubicBezTo>
                  <a:cubicBezTo>
                    <a:pt x="10" y="1"/>
                    <a:pt x="9" y="0"/>
                    <a:pt x="8" y="0"/>
                  </a:cubicBezTo>
                  <a:cubicBezTo>
                    <a:pt x="7" y="0"/>
                    <a:pt x="7" y="0"/>
                    <a:pt x="6" y="0"/>
                  </a:cubicBezTo>
                  <a:cubicBezTo>
                    <a:pt x="5" y="0"/>
                    <a:pt x="4" y="0"/>
                    <a:pt x="3" y="1"/>
                  </a:cubicBezTo>
                  <a:cubicBezTo>
                    <a:pt x="2" y="3"/>
                    <a:pt x="1" y="4"/>
                    <a:pt x="1" y="6"/>
                  </a:cubicBezTo>
                  <a:cubicBezTo>
                    <a:pt x="0" y="7"/>
                    <a:pt x="0" y="8"/>
                    <a:pt x="0" y="8"/>
                  </a:cubicBezTo>
                  <a:cubicBezTo>
                    <a:pt x="0" y="9"/>
                    <a:pt x="1" y="10"/>
                    <a:pt x="2" y="10"/>
                  </a:cubicBezTo>
                  <a:cubicBezTo>
                    <a:pt x="3" y="10"/>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963">
              <a:extLst>
                <a:ext uri="{FF2B5EF4-FFF2-40B4-BE49-F238E27FC236}">
                  <a16:creationId xmlns:a16="http://schemas.microsoft.com/office/drawing/2014/main" id="{8E57810B-09AB-4BAA-98CA-D22984293134}"/>
                </a:ext>
              </a:extLst>
            </p:cNvPr>
            <p:cNvSpPr>
              <a:spLocks/>
            </p:cNvSpPr>
            <p:nvPr/>
          </p:nvSpPr>
          <p:spPr bwMode="auto">
            <a:xfrm>
              <a:off x="7088189" y="3384550"/>
              <a:ext cx="20638" cy="17463"/>
            </a:xfrm>
            <a:custGeom>
              <a:avLst/>
              <a:gdLst>
                <a:gd name="T0" fmla="*/ 4 w 13"/>
                <a:gd name="T1" fmla="*/ 9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9 h 11"/>
                <a:gd name="T18" fmla="*/ 9 w 13"/>
                <a:gd name="T19" fmla="*/ 9 h 11"/>
                <a:gd name="T20" fmla="*/ 11 w 13"/>
                <a:gd name="T21" fmla="*/ 11 h 11"/>
                <a:gd name="T22" fmla="*/ 13 w 13"/>
                <a:gd name="T23" fmla="*/ 9 h 11"/>
                <a:gd name="T24" fmla="*/ 11 w 13"/>
                <a:gd name="T25" fmla="*/ 9 h 11"/>
                <a:gd name="T26" fmla="*/ 13 w 13"/>
                <a:gd name="T27" fmla="*/ 9 h 11"/>
                <a:gd name="T28" fmla="*/ 13 w 13"/>
                <a:gd name="T29" fmla="*/ 9 h 11"/>
                <a:gd name="T30" fmla="*/ 11 w 13"/>
                <a:gd name="T31" fmla="*/ 9 h 11"/>
                <a:gd name="T32" fmla="*/ 13 w 13"/>
                <a:gd name="T33" fmla="*/ 9 h 11"/>
                <a:gd name="T34" fmla="*/ 12 w 13"/>
                <a:gd name="T35" fmla="*/ 5 h 11"/>
                <a:gd name="T36" fmla="*/ 11 w 13"/>
                <a:gd name="T37" fmla="*/ 3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9"/>
                    <a:pt x="4" y="7"/>
                    <a:pt x="5" y="6"/>
                  </a:cubicBezTo>
                  <a:cubicBezTo>
                    <a:pt x="5" y="5"/>
                    <a:pt x="6" y="5"/>
                    <a:pt x="6" y="5"/>
                  </a:cubicBezTo>
                  <a:cubicBezTo>
                    <a:pt x="6" y="4"/>
                    <a:pt x="6" y="4"/>
                    <a:pt x="6" y="4"/>
                  </a:cubicBezTo>
                  <a:cubicBezTo>
                    <a:pt x="6" y="4"/>
                    <a:pt x="6" y="4"/>
                    <a:pt x="6" y="4"/>
                  </a:cubicBezTo>
                  <a:cubicBezTo>
                    <a:pt x="7" y="4"/>
                    <a:pt x="7" y="5"/>
                    <a:pt x="8" y="5"/>
                  </a:cubicBezTo>
                  <a:cubicBezTo>
                    <a:pt x="8" y="6"/>
                    <a:pt x="8" y="7"/>
                    <a:pt x="9" y="7"/>
                  </a:cubicBezTo>
                  <a:cubicBezTo>
                    <a:pt x="9" y="8"/>
                    <a:pt x="9" y="9"/>
                    <a:pt x="9" y="9"/>
                  </a:cubicBezTo>
                  <a:cubicBezTo>
                    <a:pt x="9" y="9"/>
                    <a:pt x="9" y="9"/>
                    <a:pt x="9" y="9"/>
                  </a:cubicBezTo>
                  <a:cubicBezTo>
                    <a:pt x="9" y="10"/>
                    <a:pt x="10" y="11"/>
                    <a:pt x="11" y="11"/>
                  </a:cubicBezTo>
                  <a:cubicBezTo>
                    <a:pt x="12" y="11"/>
                    <a:pt x="13" y="10"/>
                    <a:pt x="13" y="9"/>
                  </a:cubicBezTo>
                  <a:cubicBezTo>
                    <a:pt x="11" y="9"/>
                    <a:pt x="11" y="9"/>
                    <a:pt x="11" y="9"/>
                  </a:cubicBezTo>
                  <a:cubicBezTo>
                    <a:pt x="13" y="9"/>
                    <a:pt x="13" y="9"/>
                    <a:pt x="13" y="9"/>
                  </a:cubicBezTo>
                  <a:cubicBezTo>
                    <a:pt x="13" y="9"/>
                    <a:pt x="13" y="9"/>
                    <a:pt x="13" y="9"/>
                  </a:cubicBezTo>
                  <a:cubicBezTo>
                    <a:pt x="11" y="9"/>
                    <a:pt x="11" y="9"/>
                    <a:pt x="11" y="9"/>
                  </a:cubicBezTo>
                  <a:cubicBezTo>
                    <a:pt x="13" y="9"/>
                    <a:pt x="13" y="9"/>
                    <a:pt x="13" y="9"/>
                  </a:cubicBezTo>
                  <a:cubicBezTo>
                    <a:pt x="13" y="8"/>
                    <a:pt x="13" y="7"/>
                    <a:pt x="12" y="5"/>
                  </a:cubicBezTo>
                  <a:cubicBezTo>
                    <a:pt x="12" y="4"/>
                    <a:pt x="11" y="3"/>
                    <a:pt x="11" y="3"/>
                  </a:cubicBezTo>
                  <a:cubicBezTo>
                    <a:pt x="10" y="2"/>
                    <a:pt x="9" y="1"/>
                    <a:pt x="8" y="0"/>
                  </a:cubicBezTo>
                  <a:cubicBezTo>
                    <a:pt x="7" y="0"/>
                    <a:pt x="7" y="0"/>
                    <a:pt x="6" y="0"/>
                  </a:cubicBezTo>
                  <a:cubicBezTo>
                    <a:pt x="5" y="0"/>
                    <a:pt x="3" y="1"/>
                    <a:pt x="3" y="2"/>
                  </a:cubicBezTo>
                  <a:cubicBezTo>
                    <a:pt x="1" y="3"/>
                    <a:pt x="1" y="5"/>
                    <a:pt x="1"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964">
              <a:extLst>
                <a:ext uri="{FF2B5EF4-FFF2-40B4-BE49-F238E27FC236}">
                  <a16:creationId xmlns:a16="http://schemas.microsoft.com/office/drawing/2014/main" id="{6C99A302-5A86-4B18-A363-DA07E5A81ACA}"/>
                </a:ext>
              </a:extLst>
            </p:cNvPr>
            <p:cNvSpPr>
              <a:spLocks/>
            </p:cNvSpPr>
            <p:nvPr/>
          </p:nvSpPr>
          <p:spPr bwMode="auto">
            <a:xfrm>
              <a:off x="7110414" y="3384550"/>
              <a:ext cx="20638"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11 w 13"/>
                <a:gd name="T21" fmla="*/ 11 h 11"/>
                <a:gd name="T22" fmla="*/ 13 w 13"/>
                <a:gd name="T23" fmla="*/ 8 h 11"/>
                <a:gd name="T24" fmla="*/ 11 w 13"/>
                <a:gd name="T25" fmla="*/ 8 h 11"/>
                <a:gd name="T26" fmla="*/ 13 w 13"/>
                <a:gd name="T27" fmla="*/ 8 h 11"/>
                <a:gd name="T28" fmla="*/ 13 w 13"/>
                <a:gd name="T29" fmla="*/ 8 h 11"/>
                <a:gd name="T30" fmla="*/ 11 w 13"/>
                <a:gd name="T31" fmla="*/ 8 h 11"/>
                <a:gd name="T32" fmla="*/ 13 w 13"/>
                <a:gd name="T33" fmla="*/ 8 h 11"/>
                <a:gd name="T34" fmla="*/ 12 w 13"/>
                <a:gd name="T35" fmla="*/ 5 h 11"/>
                <a:gd name="T36" fmla="*/ 11 w 13"/>
                <a:gd name="T37" fmla="*/ 2 h 11"/>
                <a:gd name="T38" fmla="*/ 8 w 13"/>
                <a:gd name="T39" fmla="*/ 0 h 11"/>
                <a:gd name="T40" fmla="*/ 6 w 13"/>
                <a:gd name="T41" fmla="*/ 0 h 11"/>
                <a:gd name="T42" fmla="*/ 3 w 13"/>
                <a:gd name="T43" fmla="*/ 2 h 11"/>
                <a:gd name="T44" fmla="*/ 1 w 13"/>
                <a:gd name="T45" fmla="*/ 6 h 11"/>
                <a:gd name="T46" fmla="*/ 0 w 13"/>
                <a:gd name="T47" fmla="*/ 9 h 11"/>
                <a:gd name="T48" fmla="*/ 2 w 13"/>
                <a:gd name="T49" fmla="*/ 11 h 11"/>
                <a:gd name="T50" fmla="*/ 4 w 13"/>
                <a:gd name="T51"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1">
                  <a:moveTo>
                    <a:pt x="4" y="9"/>
                  </a:moveTo>
                  <a:cubicBezTo>
                    <a:pt x="4" y="9"/>
                    <a:pt x="4" y="9"/>
                    <a:pt x="4" y="9"/>
                  </a:cubicBezTo>
                  <a:cubicBezTo>
                    <a:pt x="4" y="8"/>
                    <a:pt x="4" y="7"/>
                    <a:pt x="5" y="6"/>
                  </a:cubicBezTo>
                  <a:cubicBezTo>
                    <a:pt x="5" y="5"/>
                    <a:pt x="6" y="5"/>
                    <a:pt x="6" y="4"/>
                  </a:cubicBezTo>
                  <a:cubicBezTo>
                    <a:pt x="6" y="4"/>
                    <a:pt x="6" y="4"/>
                    <a:pt x="6" y="4"/>
                  </a:cubicBezTo>
                  <a:cubicBezTo>
                    <a:pt x="6" y="4"/>
                    <a:pt x="6" y="4"/>
                    <a:pt x="6" y="4"/>
                  </a:cubicBezTo>
                  <a:cubicBezTo>
                    <a:pt x="7" y="4"/>
                    <a:pt x="7" y="4"/>
                    <a:pt x="8" y="5"/>
                  </a:cubicBezTo>
                  <a:cubicBezTo>
                    <a:pt x="8" y="5"/>
                    <a:pt x="8" y="6"/>
                    <a:pt x="9" y="7"/>
                  </a:cubicBezTo>
                  <a:cubicBezTo>
                    <a:pt x="9" y="8"/>
                    <a:pt x="9" y="8"/>
                    <a:pt x="9" y="8"/>
                  </a:cubicBezTo>
                  <a:cubicBezTo>
                    <a:pt x="9" y="9"/>
                    <a:pt x="9" y="9"/>
                    <a:pt x="9" y="9"/>
                  </a:cubicBezTo>
                  <a:cubicBezTo>
                    <a:pt x="9" y="10"/>
                    <a:pt x="10" y="11"/>
                    <a:pt x="11" y="11"/>
                  </a:cubicBezTo>
                  <a:cubicBezTo>
                    <a:pt x="12"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7"/>
                    <a:pt x="12" y="5"/>
                  </a:cubicBezTo>
                  <a:cubicBezTo>
                    <a:pt x="12" y="4"/>
                    <a:pt x="11" y="3"/>
                    <a:pt x="11" y="2"/>
                  </a:cubicBezTo>
                  <a:cubicBezTo>
                    <a:pt x="10" y="1"/>
                    <a:pt x="9" y="1"/>
                    <a:pt x="8" y="0"/>
                  </a:cubicBezTo>
                  <a:cubicBezTo>
                    <a:pt x="7" y="0"/>
                    <a:pt x="7" y="0"/>
                    <a:pt x="6" y="0"/>
                  </a:cubicBezTo>
                  <a:cubicBezTo>
                    <a:pt x="5" y="0"/>
                    <a:pt x="3" y="1"/>
                    <a:pt x="3" y="2"/>
                  </a:cubicBezTo>
                  <a:cubicBezTo>
                    <a:pt x="2" y="3"/>
                    <a:pt x="1" y="5"/>
                    <a:pt x="1" y="6"/>
                  </a:cubicBezTo>
                  <a:cubicBezTo>
                    <a:pt x="0" y="7"/>
                    <a:pt x="0" y="8"/>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965">
              <a:extLst>
                <a:ext uri="{FF2B5EF4-FFF2-40B4-BE49-F238E27FC236}">
                  <a16:creationId xmlns:a16="http://schemas.microsoft.com/office/drawing/2014/main" id="{F563D51D-4034-4FDB-89D7-79D6F0026FF6}"/>
                </a:ext>
              </a:extLst>
            </p:cNvPr>
            <p:cNvSpPr>
              <a:spLocks/>
            </p:cNvSpPr>
            <p:nvPr/>
          </p:nvSpPr>
          <p:spPr bwMode="auto">
            <a:xfrm>
              <a:off x="7134226" y="3382963"/>
              <a:ext cx="19050" cy="15875"/>
            </a:xfrm>
            <a:custGeom>
              <a:avLst/>
              <a:gdLst>
                <a:gd name="T0" fmla="*/ 5 w 13"/>
                <a:gd name="T1" fmla="*/ 9 h 10"/>
                <a:gd name="T2" fmla="*/ 5 w 13"/>
                <a:gd name="T3" fmla="*/ 8 h 10"/>
                <a:gd name="T4" fmla="*/ 6 w 13"/>
                <a:gd name="T5" fmla="*/ 5 h 10"/>
                <a:gd name="T6" fmla="*/ 6 w 13"/>
                <a:gd name="T7" fmla="*/ 4 h 10"/>
                <a:gd name="T8" fmla="*/ 7 w 13"/>
                <a:gd name="T9" fmla="*/ 4 h 10"/>
                <a:gd name="T10" fmla="*/ 7 w 13"/>
                <a:gd name="T11" fmla="*/ 4 h 10"/>
                <a:gd name="T12" fmla="*/ 8 w 13"/>
                <a:gd name="T13" fmla="*/ 4 h 10"/>
                <a:gd name="T14" fmla="*/ 9 w 13"/>
                <a:gd name="T15" fmla="*/ 7 h 10"/>
                <a:gd name="T16" fmla="*/ 9 w 13"/>
                <a:gd name="T17" fmla="*/ 8 h 10"/>
                <a:gd name="T18" fmla="*/ 9 w 13"/>
                <a:gd name="T19" fmla="*/ 8 h 10"/>
                <a:gd name="T20" fmla="*/ 11 w 13"/>
                <a:gd name="T21" fmla="*/ 10 h 10"/>
                <a:gd name="T22" fmla="*/ 13 w 13"/>
                <a:gd name="T23" fmla="*/ 8 h 10"/>
                <a:gd name="T24" fmla="*/ 11 w 13"/>
                <a:gd name="T25" fmla="*/ 8 h 10"/>
                <a:gd name="T26" fmla="*/ 13 w 13"/>
                <a:gd name="T27" fmla="*/ 8 h 10"/>
                <a:gd name="T28" fmla="*/ 13 w 13"/>
                <a:gd name="T29" fmla="*/ 8 h 10"/>
                <a:gd name="T30" fmla="*/ 11 w 13"/>
                <a:gd name="T31" fmla="*/ 8 h 10"/>
                <a:gd name="T32" fmla="*/ 13 w 13"/>
                <a:gd name="T33" fmla="*/ 8 h 10"/>
                <a:gd name="T34" fmla="*/ 13 w 13"/>
                <a:gd name="T35" fmla="*/ 5 h 10"/>
                <a:gd name="T36" fmla="*/ 11 w 13"/>
                <a:gd name="T37" fmla="*/ 2 h 10"/>
                <a:gd name="T38" fmla="*/ 8 w 13"/>
                <a:gd name="T39" fmla="*/ 0 h 10"/>
                <a:gd name="T40" fmla="*/ 7 w 13"/>
                <a:gd name="T41" fmla="*/ 0 h 10"/>
                <a:gd name="T42" fmla="*/ 3 w 13"/>
                <a:gd name="T43" fmla="*/ 1 h 10"/>
                <a:gd name="T44" fmla="*/ 1 w 13"/>
                <a:gd name="T45" fmla="*/ 6 h 10"/>
                <a:gd name="T46" fmla="*/ 1 w 13"/>
                <a:gd name="T47" fmla="*/ 8 h 10"/>
                <a:gd name="T48" fmla="*/ 2 w 13"/>
                <a:gd name="T49" fmla="*/ 10 h 10"/>
                <a:gd name="T50" fmla="*/ 5 w 13"/>
                <a:gd name="T51"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0">
                  <a:moveTo>
                    <a:pt x="5" y="9"/>
                  </a:moveTo>
                  <a:cubicBezTo>
                    <a:pt x="5" y="8"/>
                    <a:pt x="5" y="8"/>
                    <a:pt x="5" y="8"/>
                  </a:cubicBezTo>
                  <a:cubicBezTo>
                    <a:pt x="5" y="8"/>
                    <a:pt x="5" y="6"/>
                    <a:pt x="6" y="5"/>
                  </a:cubicBezTo>
                  <a:cubicBezTo>
                    <a:pt x="6" y="5"/>
                    <a:pt x="6" y="4"/>
                    <a:pt x="6" y="4"/>
                  </a:cubicBezTo>
                  <a:cubicBezTo>
                    <a:pt x="7" y="4"/>
                    <a:pt x="7" y="4"/>
                    <a:pt x="7" y="4"/>
                  </a:cubicBezTo>
                  <a:cubicBezTo>
                    <a:pt x="7" y="4"/>
                    <a:pt x="7" y="4"/>
                    <a:pt x="7" y="4"/>
                  </a:cubicBezTo>
                  <a:cubicBezTo>
                    <a:pt x="7" y="4"/>
                    <a:pt x="8" y="4"/>
                    <a:pt x="8" y="4"/>
                  </a:cubicBezTo>
                  <a:cubicBezTo>
                    <a:pt x="9" y="5"/>
                    <a:pt x="9" y="6"/>
                    <a:pt x="9" y="7"/>
                  </a:cubicBezTo>
                  <a:cubicBezTo>
                    <a:pt x="9" y="7"/>
                    <a:pt x="9" y="8"/>
                    <a:pt x="9" y="8"/>
                  </a:cubicBezTo>
                  <a:cubicBezTo>
                    <a:pt x="9" y="8"/>
                    <a:pt x="9" y="8"/>
                    <a:pt x="9" y="8"/>
                  </a:cubicBezTo>
                  <a:cubicBezTo>
                    <a:pt x="9" y="9"/>
                    <a:pt x="10" y="10"/>
                    <a:pt x="11" y="10"/>
                  </a:cubicBezTo>
                  <a:cubicBezTo>
                    <a:pt x="13" y="10"/>
                    <a:pt x="13" y="9"/>
                    <a:pt x="13" y="8"/>
                  </a:cubicBezTo>
                  <a:cubicBezTo>
                    <a:pt x="11" y="8"/>
                    <a:pt x="11" y="8"/>
                    <a:pt x="11" y="8"/>
                  </a:cubicBezTo>
                  <a:cubicBezTo>
                    <a:pt x="13" y="8"/>
                    <a:pt x="13" y="8"/>
                    <a:pt x="13" y="8"/>
                  </a:cubicBezTo>
                  <a:cubicBezTo>
                    <a:pt x="13" y="8"/>
                    <a:pt x="13" y="8"/>
                    <a:pt x="13" y="8"/>
                  </a:cubicBezTo>
                  <a:cubicBezTo>
                    <a:pt x="11" y="8"/>
                    <a:pt x="11" y="8"/>
                    <a:pt x="11" y="8"/>
                  </a:cubicBezTo>
                  <a:cubicBezTo>
                    <a:pt x="13" y="8"/>
                    <a:pt x="13" y="8"/>
                    <a:pt x="13" y="8"/>
                  </a:cubicBezTo>
                  <a:cubicBezTo>
                    <a:pt x="13" y="8"/>
                    <a:pt x="13" y="6"/>
                    <a:pt x="13" y="5"/>
                  </a:cubicBezTo>
                  <a:cubicBezTo>
                    <a:pt x="12" y="4"/>
                    <a:pt x="12" y="3"/>
                    <a:pt x="11" y="2"/>
                  </a:cubicBezTo>
                  <a:cubicBezTo>
                    <a:pt x="10" y="1"/>
                    <a:pt x="9" y="0"/>
                    <a:pt x="8" y="0"/>
                  </a:cubicBezTo>
                  <a:cubicBezTo>
                    <a:pt x="8" y="0"/>
                    <a:pt x="7" y="0"/>
                    <a:pt x="7" y="0"/>
                  </a:cubicBezTo>
                  <a:cubicBezTo>
                    <a:pt x="5" y="0"/>
                    <a:pt x="4" y="0"/>
                    <a:pt x="3" y="1"/>
                  </a:cubicBezTo>
                  <a:cubicBezTo>
                    <a:pt x="2" y="3"/>
                    <a:pt x="1" y="4"/>
                    <a:pt x="1" y="6"/>
                  </a:cubicBezTo>
                  <a:cubicBezTo>
                    <a:pt x="1" y="7"/>
                    <a:pt x="1" y="8"/>
                    <a:pt x="1" y="8"/>
                  </a:cubicBezTo>
                  <a:cubicBezTo>
                    <a:pt x="0" y="9"/>
                    <a:pt x="1" y="10"/>
                    <a:pt x="2" y="10"/>
                  </a:cubicBezTo>
                  <a:cubicBezTo>
                    <a:pt x="3" y="10"/>
                    <a:pt x="4" y="10"/>
                    <a:pt x="5"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966">
              <a:extLst>
                <a:ext uri="{FF2B5EF4-FFF2-40B4-BE49-F238E27FC236}">
                  <a16:creationId xmlns:a16="http://schemas.microsoft.com/office/drawing/2014/main" id="{94FA756C-5B3F-49EA-9D10-B7D9F36DFFC1}"/>
                </a:ext>
              </a:extLst>
            </p:cNvPr>
            <p:cNvSpPr>
              <a:spLocks/>
            </p:cNvSpPr>
            <p:nvPr/>
          </p:nvSpPr>
          <p:spPr bwMode="auto">
            <a:xfrm>
              <a:off x="7156451" y="3381375"/>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4 h 12"/>
                <a:gd name="T12" fmla="*/ 7 w 13"/>
                <a:gd name="T13" fmla="*/ 5 h 12"/>
                <a:gd name="T14" fmla="*/ 9 w 13"/>
                <a:gd name="T15" fmla="*/ 7 h 12"/>
                <a:gd name="T16" fmla="*/ 9 w 13"/>
                <a:gd name="T17" fmla="*/ 8 h 12"/>
                <a:gd name="T18" fmla="*/ 9 w 13"/>
                <a:gd name="T19" fmla="*/ 8 h 12"/>
                <a:gd name="T20" fmla="*/ 9 w 13"/>
                <a:gd name="T21" fmla="*/ 9 h 12"/>
                <a:gd name="T22" fmla="*/ 9 w 13"/>
                <a:gd name="T23" fmla="*/ 9 h 12"/>
                <a:gd name="T24" fmla="*/ 9 w 13"/>
                <a:gd name="T25" fmla="*/ 9 h 12"/>
                <a:gd name="T26" fmla="*/ 9 w 13"/>
                <a:gd name="T27" fmla="*/ 9 h 12"/>
                <a:gd name="T28" fmla="*/ 9 w 13"/>
                <a:gd name="T29" fmla="*/ 9 h 12"/>
                <a:gd name="T30" fmla="*/ 9 w 13"/>
                <a:gd name="T31" fmla="*/ 9 h 12"/>
                <a:gd name="T32" fmla="*/ 11 w 13"/>
                <a:gd name="T33" fmla="*/ 10 h 12"/>
                <a:gd name="T34" fmla="*/ 13 w 13"/>
                <a:gd name="T35" fmla="*/ 8 h 12"/>
                <a:gd name="T36" fmla="*/ 12 w 13"/>
                <a:gd name="T37" fmla="*/ 5 h 12"/>
                <a:gd name="T38" fmla="*/ 10 w 13"/>
                <a:gd name="T39" fmla="*/ 2 h 12"/>
                <a:gd name="T40" fmla="*/ 7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6"/>
                    <a:pt x="9" y="7"/>
                  </a:cubicBezTo>
                  <a:cubicBezTo>
                    <a:pt x="9" y="8"/>
                    <a:pt x="9" y="8"/>
                    <a:pt x="9" y="8"/>
                  </a:cubicBezTo>
                  <a:cubicBezTo>
                    <a:pt x="9" y="8"/>
                    <a:pt x="9" y="8"/>
                    <a:pt x="9" y="8"/>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9"/>
                    <a:pt x="9" y="9"/>
                    <a:pt x="9" y="9"/>
                  </a:cubicBezTo>
                  <a:cubicBezTo>
                    <a:pt x="9" y="10"/>
                    <a:pt x="10" y="10"/>
                    <a:pt x="11" y="10"/>
                  </a:cubicBezTo>
                  <a:cubicBezTo>
                    <a:pt x="12" y="10"/>
                    <a:pt x="13" y="9"/>
                    <a:pt x="13" y="8"/>
                  </a:cubicBezTo>
                  <a:cubicBezTo>
                    <a:pt x="13" y="8"/>
                    <a:pt x="13" y="7"/>
                    <a:pt x="12" y="5"/>
                  </a:cubicBezTo>
                  <a:cubicBezTo>
                    <a:pt x="12" y="4"/>
                    <a:pt x="11" y="3"/>
                    <a:pt x="10" y="2"/>
                  </a:cubicBezTo>
                  <a:cubicBezTo>
                    <a:pt x="9" y="1"/>
                    <a:pt x="8" y="1"/>
                    <a:pt x="7" y="0"/>
                  </a:cubicBezTo>
                  <a:cubicBezTo>
                    <a:pt x="6" y="0"/>
                    <a:pt x="6" y="0"/>
                    <a:pt x="6" y="0"/>
                  </a:cubicBezTo>
                  <a:cubicBezTo>
                    <a:pt x="4" y="0"/>
                    <a:pt x="3" y="1"/>
                    <a:pt x="2" y="2"/>
                  </a:cubicBezTo>
                  <a:cubicBezTo>
                    <a:pt x="1" y="4"/>
                    <a:pt x="1" y="6"/>
                    <a:pt x="0" y="7"/>
                  </a:cubicBezTo>
                  <a:cubicBezTo>
                    <a:pt x="0" y="8"/>
                    <a:pt x="0" y="9"/>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Freeform 967">
              <a:extLst>
                <a:ext uri="{FF2B5EF4-FFF2-40B4-BE49-F238E27FC236}">
                  <a16:creationId xmlns:a16="http://schemas.microsoft.com/office/drawing/2014/main" id="{272B0808-0C55-4235-9D2A-35CF3A04F3D3}"/>
                </a:ext>
              </a:extLst>
            </p:cNvPr>
            <p:cNvSpPr>
              <a:spLocks/>
            </p:cNvSpPr>
            <p:nvPr/>
          </p:nvSpPr>
          <p:spPr bwMode="auto">
            <a:xfrm>
              <a:off x="6999289" y="3409950"/>
              <a:ext cx="20638" cy="17463"/>
            </a:xfrm>
            <a:custGeom>
              <a:avLst/>
              <a:gdLst>
                <a:gd name="T0" fmla="*/ 4 w 13"/>
                <a:gd name="T1" fmla="*/ 10 h 12"/>
                <a:gd name="T2" fmla="*/ 4 w 13"/>
                <a:gd name="T3" fmla="*/ 9 h 12"/>
                <a:gd name="T4" fmla="*/ 4 w 13"/>
                <a:gd name="T5" fmla="*/ 6 h 12"/>
                <a:gd name="T6" fmla="*/ 5 w 13"/>
                <a:gd name="T7" fmla="*/ 5 h 12"/>
                <a:gd name="T8" fmla="*/ 5 w 13"/>
                <a:gd name="T9" fmla="*/ 4 h 12"/>
                <a:gd name="T10" fmla="*/ 6 w 13"/>
                <a:gd name="T11" fmla="*/ 4 h 12"/>
                <a:gd name="T12" fmla="*/ 7 w 13"/>
                <a:gd name="T13" fmla="*/ 5 h 12"/>
                <a:gd name="T14" fmla="*/ 8 w 13"/>
                <a:gd name="T15" fmla="*/ 7 h 12"/>
                <a:gd name="T16" fmla="*/ 8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2 w 13"/>
                <a:gd name="T35" fmla="*/ 8 h 12"/>
                <a:gd name="T36" fmla="*/ 11 w 13"/>
                <a:gd name="T37" fmla="*/ 5 h 12"/>
                <a:gd name="T38" fmla="*/ 10 w 13"/>
                <a:gd name="T39" fmla="*/ 2 h 12"/>
                <a:gd name="T40" fmla="*/ 6 w 13"/>
                <a:gd name="T41" fmla="*/ 0 h 12"/>
                <a:gd name="T42" fmla="*/ 5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4" y="6"/>
                  </a:cubicBezTo>
                  <a:cubicBezTo>
                    <a:pt x="5" y="5"/>
                    <a:pt x="5" y="5"/>
                    <a:pt x="5" y="5"/>
                  </a:cubicBezTo>
                  <a:cubicBezTo>
                    <a:pt x="5" y="4"/>
                    <a:pt x="5" y="4"/>
                    <a:pt x="5" y="4"/>
                  </a:cubicBezTo>
                  <a:cubicBezTo>
                    <a:pt x="6" y="4"/>
                    <a:pt x="6" y="4"/>
                    <a:pt x="6" y="4"/>
                  </a:cubicBezTo>
                  <a:cubicBezTo>
                    <a:pt x="6" y="5"/>
                    <a:pt x="7" y="5"/>
                    <a:pt x="7" y="5"/>
                  </a:cubicBezTo>
                  <a:cubicBezTo>
                    <a:pt x="7" y="6"/>
                    <a:pt x="8" y="6"/>
                    <a:pt x="8" y="7"/>
                  </a:cubicBezTo>
                  <a:cubicBezTo>
                    <a:pt x="8" y="8"/>
                    <a:pt x="8" y="8"/>
                    <a:pt x="8"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2" y="8"/>
                  </a:cubicBezTo>
                  <a:cubicBezTo>
                    <a:pt x="12" y="8"/>
                    <a:pt x="12" y="6"/>
                    <a:pt x="11" y="5"/>
                  </a:cubicBezTo>
                  <a:cubicBezTo>
                    <a:pt x="11" y="4"/>
                    <a:pt x="10" y="3"/>
                    <a:pt x="10" y="2"/>
                  </a:cubicBezTo>
                  <a:cubicBezTo>
                    <a:pt x="9" y="1"/>
                    <a:pt x="8" y="1"/>
                    <a:pt x="6" y="0"/>
                  </a:cubicBezTo>
                  <a:cubicBezTo>
                    <a:pt x="5" y="0"/>
                    <a:pt x="5" y="0"/>
                    <a:pt x="5" y="0"/>
                  </a:cubicBezTo>
                  <a:cubicBezTo>
                    <a:pt x="4" y="0"/>
                    <a:pt x="2" y="1"/>
                    <a:pt x="2" y="2"/>
                  </a:cubicBezTo>
                  <a:cubicBezTo>
                    <a:pt x="1" y="4"/>
                    <a:pt x="0"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Freeform 968">
              <a:extLst>
                <a:ext uri="{FF2B5EF4-FFF2-40B4-BE49-F238E27FC236}">
                  <a16:creationId xmlns:a16="http://schemas.microsoft.com/office/drawing/2014/main" id="{4C67EA48-A5D7-4785-BE48-2B5875F3F3E4}"/>
                </a:ext>
              </a:extLst>
            </p:cNvPr>
            <p:cNvSpPr>
              <a:spLocks/>
            </p:cNvSpPr>
            <p:nvPr/>
          </p:nvSpPr>
          <p:spPr bwMode="auto">
            <a:xfrm>
              <a:off x="7023101" y="3408363"/>
              <a:ext cx="19050" cy="15875"/>
            </a:xfrm>
            <a:custGeom>
              <a:avLst/>
              <a:gdLst>
                <a:gd name="T0" fmla="*/ 4 w 12"/>
                <a:gd name="T1" fmla="*/ 9 h 11"/>
                <a:gd name="T2" fmla="*/ 4 w 12"/>
                <a:gd name="T3" fmla="*/ 9 h 11"/>
                <a:gd name="T4" fmla="*/ 4 w 12"/>
                <a:gd name="T5" fmla="*/ 6 h 11"/>
                <a:gd name="T6" fmla="*/ 5 w 12"/>
                <a:gd name="T7" fmla="*/ 4 h 11"/>
                <a:gd name="T8" fmla="*/ 5 w 12"/>
                <a:gd name="T9" fmla="*/ 4 h 11"/>
                <a:gd name="T10" fmla="*/ 5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8 w 12"/>
                <a:gd name="T23" fmla="*/ 8 h 11"/>
                <a:gd name="T24" fmla="*/ 8 w 12"/>
                <a:gd name="T25" fmla="*/ 8 h 11"/>
                <a:gd name="T26" fmla="*/ 8 w 12"/>
                <a:gd name="T27" fmla="*/ 8 h 11"/>
                <a:gd name="T28" fmla="*/ 8 w 12"/>
                <a:gd name="T29" fmla="*/ 8 h 11"/>
                <a:gd name="T30" fmla="*/ 8 w 12"/>
                <a:gd name="T31" fmla="*/ 8 h 11"/>
                <a:gd name="T32" fmla="*/ 10 w 12"/>
                <a:gd name="T33" fmla="*/ 10 h 11"/>
                <a:gd name="T34" fmla="*/ 12 w 12"/>
                <a:gd name="T35" fmla="*/ 8 h 11"/>
                <a:gd name="T36" fmla="*/ 11 w 12"/>
                <a:gd name="T37" fmla="*/ 4 h 11"/>
                <a:gd name="T38" fmla="*/ 9 w 12"/>
                <a:gd name="T39" fmla="*/ 2 h 11"/>
                <a:gd name="T40" fmla="*/ 6 w 12"/>
                <a:gd name="T41" fmla="*/ 0 h 11"/>
                <a:gd name="T42" fmla="*/ 5 w 12"/>
                <a:gd name="T43" fmla="*/ 0 h 11"/>
                <a:gd name="T44" fmla="*/ 1 w 12"/>
                <a:gd name="T45" fmla="*/ 2 h 11"/>
                <a:gd name="T46" fmla="*/ 0 w 12"/>
                <a:gd name="T47" fmla="*/ 7 h 11"/>
                <a:gd name="T48" fmla="*/ 0 w 12"/>
                <a:gd name="T49" fmla="*/ 9 h 11"/>
                <a:gd name="T50" fmla="*/ 2 w 12"/>
                <a:gd name="T51" fmla="*/ 11 h 11"/>
                <a:gd name="T52" fmla="*/ 4 w 12"/>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 h="11">
                  <a:moveTo>
                    <a:pt x="4" y="9"/>
                  </a:moveTo>
                  <a:cubicBezTo>
                    <a:pt x="4" y="9"/>
                    <a:pt x="4" y="9"/>
                    <a:pt x="4" y="9"/>
                  </a:cubicBezTo>
                  <a:cubicBezTo>
                    <a:pt x="4" y="8"/>
                    <a:pt x="4" y="7"/>
                    <a:pt x="4" y="6"/>
                  </a:cubicBezTo>
                  <a:cubicBezTo>
                    <a:pt x="4" y="5"/>
                    <a:pt x="5" y="4"/>
                    <a:pt x="5" y="4"/>
                  </a:cubicBezTo>
                  <a:cubicBezTo>
                    <a:pt x="5" y="4"/>
                    <a:pt x="5" y="4"/>
                    <a:pt x="5" y="4"/>
                  </a:cubicBezTo>
                  <a:cubicBezTo>
                    <a:pt x="5" y="4"/>
                    <a:pt x="5" y="4"/>
                    <a:pt x="5" y="4"/>
                  </a:cubicBezTo>
                  <a:cubicBezTo>
                    <a:pt x="6" y="4"/>
                    <a:pt x="6" y="4"/>
                    <a:pt x="7" y="5"/>
                  </a:cubicBezTo>
                  <a:cubicBezTo>
                    <a:pt x="7" y="5"/>
                    <a:pt x="8" y="6"/>
                    <a:pt x="8" y="7"/>
                  </a:cubicBezTo>
                  <a:cubicBezTo>
                    <a:pt x="8" y="7"/>
                    <a:pt x="8" y="7"/>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8"/>
                    <a:pt x="8" y="8"/>
                    <a:pt x="8" y="8"/>
                  </a:cubicBezTo>
                  <a:cubicBezTo>
                    <a:pt x="8" y="9"/>
                    <a:pt x="9" y="10"/>
                    <a:pt x="10" y="10"/>
                  </a:cubicBezTo>
                  <a:cubicBezTo>
                    <a:pt x="12" y="10"/>
                    <a:pt x="12" y="9"/>
                    <a:pt x="12" y="8"/>
                  </a:cubicBezTo>
                  <a:cubicBezTo>
                    <a:pt x="12" y="7"/>
                    <a:pt x="12" y="6"/>
                    <a:pt x="11" y="4"/>
                  </a:cubicBezTo>
                  <a:cubicBezTo>
                    <a:pt x="11" y="3"/>
                    <a:pt x="10" y="2"/>
                    <a:pt x="9" y="2"/>
                  </a:cubicBezTo>
                  <a:cubicBezTo>
                    <a:pt x="8" y="1"/>
                    <a:pt x="7" y="0"/>
                    <a:pt x="6" y="0"/>
                  </a:cubicBezTo>
                  <a:cubicBezTo>
                    <a:pt x="5" y="0"/>
                    <a:pt x="5" y="0"/>
                    <a:pt x="5" y="0"/>
                  </a:cubicBezTo>
                  <a:cubicBezTo>
                    <a:pt x="4" y="0"/>
                    <a:pt x="2" y="1"/>
                    <a:pt x="1" y="2"/>
                  </a:cubicBezTo>
                  <a:cubicBezTo>
                    <a:pt x="0" y="3"/>
                    <a:pt x="0" y="5"/>
                    <a:pt x="0" y="7"/>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969">
              <a:extLst>
                <a:ext uri="{FF2B5EF4-FFF2-40B4-BE49-F238E27FC236}">
                  <a16:creationId xmlns:a16="http://schemas.microsoft.com/office/drawing/2014/main" id="{D673A319-C838-4A75-9D66-F253C80E6B29}"/>
                </a:ext>
              </a:extLst>
            </p:cNvPr>
            <p:cNvSpPr>
              <a:spLocks/>
            </p:cNvSpPr>
            <p:nvPr/>
          </p:nvSpPr>
          <p:spPr bwMode="auto">
            <a:xfrm>
              <a:off x="7048501" y="3405188"/>
              <a:ext cx="17463" cy="15875"/>
            </a:xfrm>
            <a:custGeom>
              <a:avLst/>
              <a:gdLst>
                <a:gd name="T0" fmla="*/ 4 w 12"/>
                <a:gd name="T1" fmla="*/ 9 h 11"/>
                <a:gd name="T2" fmla="*/ 4 w 12"/>
                <a:gd name="T3" fmla="*/ 9 h 11"/>
                <a:gd name="T4" fmla="*/ 5 w 12"/>
                <a:gd name="T5" fmla="*/ 5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8 h 11"/>
                <a:gd name="T20" fmla="*/ 8 w 12"/>
                <a:gd name="T21" fmla="*/ 8 h 11"/>
                <a:gd name="T22" fmla="*/ 10 w 12"/>
                <a:gd name="T23" fmla="*/ 10 h 11"/>
                <a:gd name="T24" fmla="*/ 12 w 12"/>
                <a:gd name="T25" fmla="*/ 8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1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8"/>
                    <a:pt x="4" y="7"/>
                    <a:pt x="5" y="5"/>
                  </a:cubicBezTo>
                  <a:cubicBezTo>
                    <a:pt x="5" y="5"/>
                    <a:pt x="5" y="4"/>
                    <a:pt x="5" y="4"/>
                  </a:cubicBezTo>
                  <a:cubicBezTo>
                    <a:pt x="6" y="4"/>
                    <a:pt x="6" y="4"/>
                    <a:pt x="6" y="4"/>
                  </a:cubicBezTo>
                  <a:cubicBezTo>
                    <a:pt x="6" y="4"/>
                    <a:pt x="6" y="4"/>
                    <a:pt x="6" y="4"/>
                  </a:cubicBezTo>
                  <a:cubicBezTo>
                    <a:pt x="6" y="4"/>
                    <a:pt x="7" y="4"/>
                    <a:pt x="7" y="5"/>
                  </a:cubicBezTo>
                  <a:cubicBezTo>
                    <a:pt x="8" y="5"/>
                    <a:pt x="8" y="6"/>
                    <a:pt x="8" y="7"/>
                  </a:cubicBezTo>
                  <a:cubicBezTo>
                    <a:pt x="8" y="7"/>
                    <a:pt x="8" y="8"/>
                    <a:pt x="8" y="8"/>
                  </a:cubicBezTo>
                  <a:cubicBezTo>
                    <a:pt x="8" y="8"/>
                    <a:pt x="8" y="8"/>
                    <a:pt x="8" y="8"/>
                  </a:cubicBezTo>
                  <a:cubicBezTo>
                    <a:pt x="8" y="8"/>
                    <a:pt x="8" y="8"/>
                    <a:pt x="8" y="8"/>
                  </a:cubicBezTo>
                  <a:cubicBezTo>
                    <a:pt x="8" y="9"/>
                    <a:pt x="9" y="10"/>
                    <a:pt x="10" y="10"/>
                  </a:cubicBezTo>
                  <a:cubicBezTo>
                    <a:pt x="12" y="10"/>
                    <a:pt x="12" y="9"/>
                    <a:pt x="12" y="8"/>
                  </a:cubicBezTo>
                  <a:cubicBezTo>
                    <a:pt x="12" y="8"/>
                    <a:pt x="12" y="7"/>
                    <a:pt x="12" y="5"/>
                  </a:cubicBezTo>
                  <a:cubicBezTo>
                    <a:pt x="11" y="4"/>
                    <a:pt x="11" y="3"/>
                    <a:pt x="10" y="2"/>
                  </a:cubicBezTo>
                  <a:cubicBezTo>
                    <a:pt x="9" y="1"/>
                    <a:pt x="8" y="0"/>
                    <a:pt x="7" y="0"/>
                  </a:cubicBezTo>
                  <a:cubicBezTo>
                    <a:pt x="7" y="0"/>
                    <a:pt x="6" y="0"/>
                    <a:pt x="6" y="0"/>
                  </a:cubicBezTo>
                  <a:cubicBezTo>
                    <a:pt x="4" y="0"/>
                    <a:pt x="3" y="1"/>
                    <a:pt x="2" y="2"/>
                  </a:cubicBezTo>
                  <a:cubicBezTo>
                    <a:pt x="1" y="3"/>
                    <a:pt x="0" y="5"/>
                    <a:pt x="0" y="6"/>
                  </a:cubicBezTo>
                  <a:cubicBezTo>
                    <a:pt x="0" y="7"/>
                    <a:pt x="0" y="9"/>
                    <a:pt x="0" y="9"/>
                  </a:cubicBezTo>
                  <a:cubicBezTo>
                    <a:pt x="0" y="10"/>
                    <a:pt x="0" y="11"/>
                    <a:pt x="1"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970">
              <a:extLst>
                <a:ext uri="{FF2B5EF4-FFF2-40B4-BE49-F238E27FC236}">
                  <a16:creationId xmlns:a16="http://schemas.microsoft.com/office/drawing/2014/main" id="{2C70BC9B-4071-4863-8BCD-4F511CB51FF7}"/>
                </a:ext>
              </a:extLst>
            </p:cNvPr>
            <p:cNvSpPr>
              <a:spLocks/>
            </p:cNvSpPr>
            <p:nvPr/>
          </p:nvSpPr>
          <p:spPr bwMode="auto">
            <a:xfrm>
              <a:off x="7070726" y="3402013"/>
              <a:ext cx="20638" cy="15875"/>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8 w 13"/>
                <a:gd name="T13" fmla="*/ 5 h 11"/>
                <a:gd name="T14" fmla="*/ 9 w 13"/>
                <a:gd name="T15" fmla="*/ 7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1 w 13"/>
                <a:gd name="T29" fmla="*/ 3 h 11"/>
                <a:gd name="T30" fmla="*/ 7 w 13"/>
                <a:gd name="T31" fmla="*/ 1 h 11"/>
                <a:gd name="T32" fmla="*/ 6 w 13"/>
                <a:gd name="T33" fmla="*/ 0 h 11"/>
                <a:gd name="T34" fmla="*/ 3 w 13"/>
                <a:gd name="T35" fmla="*/ 2 h 11"/>
                <a:gd name="T36" fmla="*/ 1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5" y="7"/>
                    <a:pt x="5" y="6"/>
                  </a:cubicBezTo>
                  <a:cubicBezTo>
                    <a:pt x="5" y="5"/>
                    <a:pt x="6" y="5"/>
                    <a:pt x="6" y="5"/>
                  </a:cubicBezTo>
                  <a:cubicBezTo>
                    <a:pt x="6" y="4"/>
                    <a:pt x="6" y="4"/>
                    <a:pt x="6" y="4"/>
                  </a:cubicBezTo>
                  <a:cubicBezTo>
                    <a:pt x="6" y="4"/>
                    <a:pt x="6" y="4"/>
                    <a:pt x="6" y="4"/>
                  </a:cubicBezTo>
                  <a:cubicBezTo>
                    <a:pt x="7" y="5"/>
                    <a:pt x="7" y="5"/>
                    <a:pt x="8" y="5"/>
                  </a:cubicBezTo>
                  <a:cubicBezTo>
                    <a:pt x="8" y="6"/>
                    <a:pt x="8" y="7"/>
                    <a:pt x="9" y="7"/>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3"/>
                    <a:pt x="11" y="3"/>
                  </a:cubicBezTo>
                  <a:cubicBezTo>
                    <a:pt x="10" y="2"/>
                    <a:pt x="9" y="1"/>
                    <a:pt x="7" y="1"/>
                  </a:cubicBezTo>
                  <a:cubicBezTo>
                    <a:pt x="7" y="0"/>
                    <a:pt x="7" y="0"/>
                    <a:pt x="6" y="0"/>
                  </a:cubicBezTo>
                  <a:cubicBezTo>
                    <a:pt x="5" y="0"/>
                    <a:pt x="3" y="1"/>
                    <a:pt x="3" y="2"/>
                  </a:cubicBezTo>
                  <a:cubicBezTo>
                    <a:pt x="1" y="4"/>
                    <a:pt x="1" y="5"/>
                    <a:pt x="1"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971">
              <a:extLst>
                <a:ext uri="{FF2B5EF4-FFF2-40B4-BE49-F238E27FC236}">
                  <a16:creationId xmlns:a16="http://schemas.microsoft.com/office/drawing/2014/main" id="{0F4F1502-4FD0-4D58-924B-4B883FA9B403}"/>
                </a:ext>
              </a:extLst>
            </p:cNvPr>
            <p:cNvSpPr>
              <a:spLocks/>
            </p:cNvSpPr>
            <p:nvPr/>
          </p:nvSpPr>
          <p:spPr bwMode="auto">
            <a:xfrm>
              <a:off x="7097714" y="3402013"/>
              <a:ext cx="19050" cy="15875"/>
            </a:xfrm>
            <a:custGeom>
              <a:avLst/>
              <a:gdLst>
                <a:gd name="T0" fmla="*/ 4 w 13"/>
                <a:gd name="T1" fmla="*/ 9 h 11"/>
                <a:gd name="T2" fmla="*/ 4 w 13"/>
                <a:gd name="T3" fmla="*/ 9 h 11"/>
                <a:gd name="T4" fmla="*/ 5 w 13"/>
                <a:gd name="T5" fmla="*/ 5 h 11"/>
                <a:gd name="T6" fmla="*/ 6 w 13"/>
                <a:gd name="T7" fmla="*/ 4 h 11"/>
                <a:gd name="T8" fmla="*/ 6 w 13"/>
                <a:gd name="T9" fmla="*/ 4 h 11"/>
                <a:gd name="T10" fmla="*/ 6 w 13"/>
                <a:gd name="T11" fmla="*/ 4 h 11"/>
                <a:gd name="T12" fmla="*/ 7 w 13"/>
                <a:gd name="T13" fmla="*/ 4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1 h 11"/>
                <a:gd name="T36" fmla="*/ 0 w 13"/>
                <a:gd name="T37" fmla="*/ 6 h 11"/>
                <a:gd name="T38" fmla="*/ 0 w 13"/>
                <a:gd name="T39" fmla="*/ 8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6"/>
                    <a:pt x="5" y="5"/>
                  </a:cubicBezTo>
                  <a:cubicBezTo>
                    <a:pt x="5" y="5"/>
                    <a:pt x="5" y="4"/>
                    <a:pt x="6" y="4"/>
                  </a:cubicBezTo>
                  <a:cubicBezTo>
                    <a:pt x="6" y="4"/>
                    <a:pt x="6" y="4"/>
                    <a:pt x="6" y="4"/>
                  </a:cubicBezTo>
                  <a:cubicBezTo>
                    <a:pt x="6" y="4"/>
                    <a:pt x="6" y="4"/>
                    <a:pt x="6" y="4"/>
                  </a:cubicBezTo>
                  <a:cubicBezTo>
                    <a:pt x="7" y="4"/>
                    <a:pt x="7" y="4"/>
                    <a:pt x="7" y="4"/>
                  </a:cubicBezTo>
                  <a:cubicBezTo>
                    <a:pt x="8" y="5"/>
                    <a:pt x="8" y="6"/>
                    <a:pt x="8" y="7"/>
                  </a:cubicBezTo>
                  <a:cubicBezTo>
                    <a:pt x="8" y="7"/>
                    <a:pt x="9" y="7"/>
                    <a:pt x="9" y="8"/>
                  </a:cubicBezTo>
                  <a:cubicBezTo>
                    <a:pt x="9" y="8"/>
                    <a:pt x="9" y="8"/>
                    <a:pt x="9" y="8"/>
                  </a:cubicBezTo>
                  <a:cubicBezTo>
                    <a:pt x="9" y="8"/>
                    <a:pt x="9" y="8"/>
                    <a:pt x="9" y="8"/>
                  </a:cubicBezTo>
                  <a:cubicBezTo>
                    <a:pt x="9" y="9"/>
                    <a:pt x="10" y="10"/>
                    <a:pt x="11" y="10"/>
                  </a:cubicBezTo>
                  <a:cubicBezTo>
                    <a:pt x="12" y="10"/>
                    <a:pt x="13" y="9"/>
                    <a:pt x="13" y="8"/>
                  </a:cubicBezTo>
                  <a:cubicBezTo>
                    <a:pt x="13" y="8"/>
                    <a:pt x="13" y="6"/>
                    <a:pt x="12" y="5"/>
                  </a:cubicBezTo>
                  <a:cubicBezTo>
                    <a:pt x="12" y="4"/>
                    <a:pt x="11" y="3"/>
                    <a:pt x="10" y="2"/>
                  </a:cubicBezTo>
                  <a:cubicBezTo>
                    <a:pt x="10" y="1"/>
                    <a:pt x="9" y="0"/>
                    <a:pt x="7" y="0"/>
                  </a:cubicBezTo>
                  <a:cubicBezTo>
                    <a:pt x="7" y="0"/>
                    <a:pt x="6" y="0"/>
                    <a:pt x="6" y="0"/>
                  </a:cubicBezTo>
                  <a:cubicBezTo>
                    <a:pt x="4" y="0"/>
                    <a:pt x="3" y="1"/>
                    <a:pt x="2" y="1"/>
                  </a:cubicBezTo>
                  <a:cubicBezTo>
                    <a:pt x="1" y="3"/>
                    <a:pt x="1" y="5"/>
                    <a:pt x="0" y="6"/>
                  </a:cubicBezTo>
                  <a:cubicBezTo>
                    <a:pt x="0" y="7"/>
                    <a:pt x="0" y="8"/>
                    <a:pt x="0" y="8"/>
                  </a:cubicBezTo>
                  <a:cubicBezTo>
                    <a:pt x="0" y="9"/>
                    <a:pt x="1" y="10"/>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972">
              <a:extLst>
                <a:ext uri="{FF2B5EF4-FFF2-40B4-BE49-F238E27FC236}">
                  <a16:creationId xmlns:a16="http://schemas.microsoft.com/office/drawing/2014/main" id="{5BCD1442-8982-4DD3-8384-C07AF5B9333F}"/>
                </a:ext>
              </a:extLst>
            </p:cNvPr>
            <p:cNvSpPr>
              <a:spLocks/>
            </p:cNvSpPr>
            <p:nvPr/>
          </p:nvSpPr>
          <p:spPr bwMode="auto">
            <a:xfrm>
              <a:off x="7119939" y="3400425"/>
              <a:ext cx="20638" cy="15875"/>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8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0 w 13"/>
                <a:gd name="T29" fmla="*/ 2 h 11"/>
                <a:gd name="T30" fmla="*/ 7 w 13"/>
                <a:gd name="T31" fmla="*/ 0 h 11"/>
                <a:gd name="T32" fmla="*/ 6 w 13"/>
                <a:gd name="T33" fmla="*/ 0 h 11"/>
                <a:gd name="T34" fmla="*/ 2 w 13"/>
                <a:gd name="T35" fmla="*/ 2 h 11"/>
                <a:gd name="T36" fmla="*/ 0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4" y="7"/>
                    <a:pt x="5" y="6"/>
                  </a:cubicBezTo>
                  <a:cubicBezTo>
                    <a:pt x="5" y="5"/>
                    <a:pt x="5" y="4"/>
                    <a:pt x="6" y="4"/>
                  </a:cubicBezTo>
                  <a:cubicBezTo>
                    <a:pt x="6" y="4"/>
                    <a:pt x="6" y="4"/>
                    <a:pt x="6" y="4"/>
                  </a:cubicBezTo>
                  <a:cubicBezTo>
                    <a:pt x="6" y="4"/>
                    <a:pt x="6" y="4"/>
                    <a:pt x="6" y="4"/>
                  </a:cubicBezTo>
                  <a:cubicBezTo>
                    <a:pt x="7" y="4"/>
                    <a:pt x="7" y="4"/>
                    <a:pt x="7" y="5"/>
                  </a:cubicBezTo>
                  <a:cubicBezTo>
                    <a:pt x="8" y="5"/>
                    <a:pt x="8" y="6"/>
                    <a:pt x="8"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1" y="3"/>
                    <a:pt x="10" y="2"/>
                  </a:cubicBezTo>
                  <a:cubicBezTo>
                    <a:pt x="10" y="1"/>
                    <a:pt x="9" y="0"/>
                    <a:pt x="7" y="0"/>
                  </a:cubicBezTo>
                  <a:cubicBezTo>
                    <a:pt x="7" y="0"/>
                    <a:pt x="6" y="0"/>
                    <a:pt x="6" y="0"/>
                  </a:cubicBezTo>
                  <a:cubicBezTo>
                    <a:pt x="4" y="0"/>
                    <a:pt x="3" y="1"/>
                    <a:pt x="2" y="2"/>
                  </a:cubicBezTo>
                  <a:cubicBezTo>
                    <a:pt x="1" y="3"/>
                    <a:pt x="1" y="5"/>
                    <a:pt x="0" y="6"/>
                  </a:cubicBezTo>
                  <a:cubicBezTo>
                    <a:pt x="0"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973">
              <a:extLst>
                <a:ext uri="{FF2B5EF4-FFF2-40B4-BE49-F238E27FC236}">
                  <a16:creationId xmlns:a16="http://schemas.microsoft.com/office/drawing/2014/main" id="{B8F65CE4-9F37-4A9A-9AD2-F20ED49DAEC3}"/>
                </a:ext>
              </a:extLst>
            </p:cNvPr>
            <p:cNvSpPr>
              <a:spLocks/>
            </p:cNvSpPr>
            <p:nvPr/>
          </p:nvSpPr>
          <p:spPr bwMode="auto">
            <a:xfrm>
              <a:off x="7143751" y="33972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7 w 13"/>
                <a:gd name="T11" fmla="*/ 4 h 11"/>
                <a:gd name="T12" fmla="*/ 8 w 13"/>
                <a:gd name="T13" fmla="*/ 5 h 11"/>
                <a:gd name="T14" fmla="*/ 9 w 13"/>
                <a:gd name="T15" fmla="*/ 7 h 11"/>
                <a:gd name="T16" fmla="*/ 9 w 13"/>
                <a:gd name="T17" fmla="*/ 8 h 11"/>
                <a:gd name="T18" fmla="*/ 9 w 13"/>
                <a:gd name="T19" fmla="*/ 8 h 11"/>
                <a:gd name="T20" fmla="*/ 9 w 13"/>
                <a:gd name="T21" fmla="*/ 8 h 11"/>
                <a:gd name="T22" fmla="*/ 11 w 13"/>
                <a:gd name="T23" fmla="*/ 10 h 11"/>
                <a:gd name="T24" fmla="*/ 13 w 13"/>
                <a:gd name="T25" fmla="*/ 8 h 11"/>
                <a:gd name="T26" fmla="*/ 12 w 13"/>
                <a:gd name="T27" fmla="*/ 5 h 11"/>
                <a:gd name="T28" fmla="*/ 11 w 13"/>
                <a:gd name="T29" fmla="*/ 2 h 11"/>
                <a:gd name="T30" fmla="*/ 8 w 13"/>
                <a:gd name="T31" fmla="*/ 0 h 11"/>
                <a:gd name="T32" fmla="*/ 6 w 13"/>
                <a:gd name="T33" fmla="*/ 0 h 11"/>
                <a:gd name="T34" fmla="*/ 3 w 13"/>
                <a:gd name="T35" fmla="*/ 2 h 11"/>
                <a:gd name="T36" fmla="*/ 1 w 13"/>
                <a:gd name="T37" fmla="*/ 6 h 11"/>
                <a:gd name="T38" fmla="*/ 0 w 13"/>
                <a:gd name="T39" fmla="*/ 9 h 11"/>
                <a:gd name="T40" fmla="*/ 2 w 13"/>
                <a:gd name="T41" fmla="*/ 11 h 11"/>
                <a:gd name="T42" fmla="*/ 4 w 13"/>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9"/>
                  </a:moveTo>
                  <a:cubicBezTo>
                    <a:pt x="4" y="9"/>
                    <a:pt x="4" y="9"/>
                    <a:pt x="4" y="9"/>
                  </a:cubicBezTo>
                  <a:cubicBezTo>
                    <a:pt x="4" y="8"/>
                    <a:pt x="5" y="7"/>
                    <a:pt x="5" y="6"/>
                  </a:cubicBezTo>
                  <a:cubicBezTo>
                    <a:pt x="5" y="5"/>
                    <a:pt x="6" y="4"/>
                    <a:pt x="6" y="4"/>
                  </a:cubicBezTo>
                  <a:cubicBezTo>
                    <a:pt x="6" y="4"/>
                    <a:pt x="6" y="4"/>
                    <a:pt x="6" y="4"/>
                  </a:cubicBezTo>
                  <a:cubicBezTo>
                    <a:pt x="7" y="4"/>
                    <a:pt x="7" y="4"/>
                    <a:pt x="7" y="4"/>
                  </a:cubicBezTo>
                  <a:cubicBezTo>
                    <a:pt x="7" y="4"/>
                    <a:pt x="8" y="4"/>
                    <a:pt x="8" y="5"/>
                  </a:cubicBezTo>
                  <a:cubicBezTo>
                    <a:pt x="8" y="5"/>
                    <a:pt x="9" y="6"/>
                    <a:pt x="9" y="7"/>
                  </a:cubicBezTo>
                  <a:cubicBezTo>
                    <a:pt x="9" y="7"/>
                    <a:pt x="9" y="8"/>
                    <a:pt x="9" y="8"/>
                  </a:cubicBezTo>
                  <a:cubicBezTo>
                    <a:pt x="9" y="8"/>
                    <a:pt x="9" y="8"/>
                    <a:pt x="9" y="8"/>
                  </a:cubicBezTo>
                  <a:cubicBezTo>
                    <a:pt x="9" y="8"/>
                    <a:pt x="9" y="8"/>
                    <a:pt x="9" y="8"/>
                  </a:cubicBezTo>
                  <a:cubicBezTo>
                    <a:pt x="9" y="9"/>
                    <a:pt x="10" y="10"/>
                    <a:pt x="11" y="10"/>
                  </a:cubicBezTo>
                  <a:cubicBezTo>
                    <a:pt x="12" y="10"/>
                    <a:pt x="13" y="9"/>
                    <a:pt x="13" y="8"/>
                  </a:cubicBezTo>
                  <a:cubicBezTo>
                    <a:pt x="13" y="8"/>
                    <a:pt x="13" y="7"/>
                    <a:pt x="12" y="5"/>
                  </a:cubicBezTo>
                  <a:cubicBezTo>
                    <a:pt x="12" y="4"/>
                    <a:pt x="12" y="3"/>
                    <a:pt x="11" y="2"/>
                  </a:cubicBezTo>
                  <a:cubicBezTo>
                    <a:pt x="10" y="1"/>
                    <a:pt x="9" y="0"/>
                    <a:pt x="8" y="0"/>
                  </a:cubicBezTo>
                  <a:cubicBezTo>
                    <a:pt x="7" y="0"/>
                    <a:pt x="7" y="0"/>
                    <a:pt x="6" y="0"/>
                  </a:cubicBezTo>
                  <a:cubicBezTo>
                    <a:pt x="5" y="0"/>
                    <a:pt x="4" y="1"/>
                    <a:pt x="3" y="2"/>
                  </a:cubicBezTo>
                  <a:cubicBezTo>
                    <a:pt x="2" y="3"/>
                    <a:pt x="1" y="5"/>
                    <a:pt x="1" y="6"/>
                  </a:cubicBezTo>
                  <a:cubicBezTo>
                    <a:pt x="1" y="8"/>
                    <a:pt x="0" y="9"/>
                    <a:pt x="0" y="9"/>
                  </a:cubicBezTo>
                  <a:cubicBezTo>
                    <a:pt x="0" y="10"/>
                    <a:pt x="1"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974">
              <a:extLst>
                <a:ext uri="{FF2B5EF4-FFF2-40B4-BE49-F238E27FC236}">
                  <a16:creationId xmlns:a16="http://schemas.microsoft.com/office/drawing/2014/main" id="{09794B46-FA8A-497D-B378-A6FD0053BC5A}"/>
                </a:ext>
              </a:extLst>
            </p:cNvPr>
            <p:cNvSpPr>
              <a:spLocks/>
            </p:cNvSpPr>
            <p:nvPr/>
          </p:nvSpPr>
          <p:spPr bwMode="auto">
            <a:xfrm>
              <a:off x="7011989" y="3422650"/>
              <a:ext cx="19050" cy="17463"/>
            </a:xfrm>
            <a:custGeom>
              <a:avLst/>
              <a:gdLst>
                <a:gd name="T0" fmla="*/ 4 w 13"/>
                <a:gd name="T1" fmla="*/ 9 h 11"/>
                <a:gd name="T2" fmla="*/ 4 w 13"/>
                <a:gd name="T3" fmla="*/ 9 h 11"/>
                <a:gd name="T4" fmla="*/ 5 w 13"/>
                <a:gd name="T5" fmla="*/ 6 h 11"/>
                <a:gd name="T6" fmla="*/ 6 w 13"/>
                <a:gd name="T7" fmla="*/ 4 h 11"/>
                <a:gd name="T8" fmla="*/ 6 w 13"/>
                <a:gd name="T9" fmla="*/ 4 h 11"/>
                <a:gd name="T10" fmla="*/ 6 w 13"/>
                <a:gd name="T11" fmla="*/ 4 h 11"/>
                <a:gd name="T12" fmla="*/ 7 w 13"/>
                <a:gd name="T13" fmla="*/ 5 h 11"/>
                <a:gd name="T14" fmla="*/ 9 w 13"/>
                <a:gd name="T15" fmla="*/ 7 h 11"/>
                <a:gd name="T16" fmla="*/ 9 w 13"/>
                <a:gd name="T17" fmla="*/ 8 h 11"/>
                <a:gd name="T18" fmla="*/ 9 w 13"/>
                <a:gd name="T19" fmla="*/ 8 h 11"/>
                <a:gd name="T20" fmla="*/ 9 w 13"/>
                <a:gd name="T21" fmla="*/ 8 h 11"/>
                <a:gd name="T22" fmla="*/ 9 w 13"/>
                <a:gd name="T23" fmla="*/ 8 h 11"/>
                <a:gd name="T24" fmla="*/ 9 w 13"/>
                <a:gd name="T25" fmla="*/ 8 h 11"/>
                <a:gd name="T26" fmla="*/ 9 w 13"/>
                <a:gd name="T27" fmla="*/ 8 h 11"/>
                <a:gd name="T28" fmla="*/ 9 w 13"/>
                <a:gd name="T29" fmla="*/ 8 h 11"/>
                <a:gd name="T30" fmla="*/ 9 w 13"/>
                <a:gd name="T31" fmla="*/ 8 h 11"/>
                <a:gd name="T32" fmla="*/ 11 w 13"/>
                <a:gd name="T33" fmla="*/ 10 h 11"/>
                <a:gd name="T34" fmla="*/ 13 w 13"/>
                <a:gd name="T35" fmla="*/ 8 h 11"/>
                <a:gd name="T36" fmla="*/ 12 w 13"/>
                <a:gd name="T37" fmla="*/ 4 h 11"/>
                <a:gd name="T38" fmla="*/ 10 w 13"/>
                <a:gd name="T39" fmla="*/ 2 h 11"/>
                <a:gd name="T40" fmla="*/ 7 w 13"/>
                <a:gd name="T41" fmla="*/ 0 h 11"/>
                <a:gd name="T42" fmla="*/ 6 w 13"/>
                <a:gd name="T43" fmla="*/ 0 h 11"/>
                <a:gd name="T44" fmla="*/ 2 w 13"/>
                <a:gd name="T45" fmla="*/ 2 h 11"/>
                <a:gd name="T46" fmla="*/ 1 w 13"/>
                <a:gd name="T47" fmla="*/ 7 h 11"/>
                <a:gd name="T48" fmla="*/ 0 w 13"/>
                <a:gd name="T49" fmla="*/ 9 h 11"/>
                <a:gd name="T50" fmla="*/ 2 w 13"/>
                <a:gd name="T51" fmla="*/ 11 h 11"/>
                <a:gd name="T52" fmla="*/ 4 w 13"/>
                <a:gd name="T5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1">
                  <a:moveTo>
                    <a:pt x="4" y="9"/>
                  </a:moveTo>
                  <a:cubicBezTo>
                    <a:pt x="4" y="9"/>
                    <a:pt x="4" y="9"/>
                    <a:pt x="4" y="9"/>
                  </a:cubicBezTo>
                  <a:cubicBezTo>
                    <a:pt x="4" y="8"/>
                    <a:pt x="5" y="7"/>
                    <a:pt x="5" y="6"/>
                  </a:cubicBezTo>
                  <a:cubicBezTo>
                    <a:pt x="5" y="5"/>
                    <a:pt x="5" y="4"/>
                    <a:pt x="6" y="4"/>
                  </a:cubicBezTo>
                  <a:cubicBezTo>
                    <a:pt x="6" y="4"/>
                    <a:pt x="6" y="4"/>
                    <a:pt x="6" y="4"/>
                  </a:cubicBezTo>
                  <a:cubicBezTo>
                    <a:pt x="6" y="4"/>
                    <a:pt x="6" y="4"/>
                    <a:pt x="6" y="4"/>
                  </a:cubicBezTo>
                  <a:cubicBezTo>
                    <a:pt x="7" y="4"/>
                    <a:pt x="7" y="4"/>
                    <a:pt x="7" y="5"/>
                  </a:cubicBezTo>
                  <a:cubicBezTo>
                    <a:pt x="8" y="5"/>
                    <a:pt x="8" y="6"/>
                    <a:pt x="9" y="7"/>
                  </a:cubicBezTo>
                  <a:cubicBezTo>
                    <a:pt x="9" y="7"/>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9"/>
                    <a:pt x="10" y="10"/>
                    <a:pt x="11" y="10"/>
                  </a:cubicBezTo>
                  <a:cubicBezTo>
                    <a:pt x="12" y="10"/>
                    <a:pt x="13" y="9"/>
                    <a:pt x="13" y="8"/>
                  </a:cubicBezTo>
                  <a:cubicBezTo>
                    <a:pt x="13" y="7"/>
                    <a:pt x="13" y="6"/>
                    <a:pt x="12" y="4"/>
                  </a:cubicBezTo>
                  <a:cubicBezTo>
                    <a:pt x="12" y="3"/>
                    <a:pt x="11" y="3"/>
                    <a:pt x="10" y="2"/>
                  </a:cubicBezTo>
                  <a:cubicBezTo>
                    <a:pt x="9" y="1"/>
                    <a:pt x="8" y="0"/>
                    <a:pt x="7" y="0"/>
                  </a:cubicBezTo>
                  <a:cubicBezTo>
                    <a:pt x="6" y="0"/>
                    <a:pt x="6" y="0"/>
                    <a:pt x="6" y="0"/>
                  </a:cubicBezTo>
                  <a:cubicBezTo>
                    <a:pt x="4" y="0"/>
                    <a:pt x="3" y="1"/>
                    <a:pt x="2" y="2"/>
                  </a:cubicBezTo>
                  <a:cubicBezTo>
                    <a:pt x="1" y="4"/>
                    <a:pt x="1" y="5"/>
                    <a:pt x="1" y="7"/>
                  </a:cubicBezTo>
                  <a:cubicBezTo>
                    <a:pt x="0" y="8"/>
                    <a:pt x="0" y="9"/>
                    <a:pt x="0" y="9"/>
                  </a:cubicBezTo>
                  <a:cubicBezTo>
                    <a:pt x="0" y="10"/>
                    <a:pt x="1" y="11"/>
                    <a:pt x="2" y="11"/>
                  </a:cubicBezTo>
                  <a:cubicBezTo>
                    <a:pt x="4"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975">
              <a:extLst>
                <a:ext uri="{FF2B5EF4-FFF2-40B4-BE49-F238E27FC236}">
                  <a16:creationId xmlns:a16="http://schemas.microsoft.com/office/drawing/2014/main" id="{2083D988-4363-4FEE-A58E-867645BE7994}"/>
                </a:ext>
              </a:extLst>
            </p:cNvPr>
            <p:cNvSpPr>
              <a:spLocks/>
            </p:cNvSpPr>
            <p:nvPr/>
          </p:nvSpPr>
          <p:spPr bwMode="auto">
            <a:xfrm>
              <a:off x="7037389" y="3419475"/>
              <a:ext cx="19050" cy="17463"/>
            </a:xfrm>
            <a:custGeom>
              <a:avLst/>
              <a:gdLst>
                <a:gd name="T0" fmla="*/ 4 w 12"/>
                <a:gd name="T1" fmla="*/ 10 h 11"/>
                <a:gd name="T2" fmla="*/ 4 w 12"/>
                <a:gd name="T3" fmla="*/ 9 h 11"/>
                <a:gd name="T4" fmla="*/ 5 w 12"/>
                <a:gd name="T5" fmla="*/ 6 h 11"/>
                <a:gd name="T6" fmla="*/ 5 w 12"/>
                <a:gd name="T7" fmla="*/ 5 h 11"/>
                <a:gd name="T8" fmla="*/ 6 w 12"/>
                <a:gd name="T9" fmla="*/ 4 h 11"/>
                <a:gd name="T10" fmla="*/ 6 w 12"/>
                <a:gd name="T11" fmla="*/ 4 h 11"/>
                <a:gd name="T12" fmla="*/ 7 w 12"/>
                <a:gd name="T13" fmla="*/ 5 h 11"/>
                <a:gd name="T14" fmla="*/ 8 w 12"/>
                <a:gd name="T15" fmla="*/ 8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3 h 11"/>
                <a:gd name="T30" fmla="*/ 7 w 12"/>
                <a:gd name="T31" fmla="*/ 1 h 11"/>
                <a:gd name="T32" fmla="*/ 6 w 12"/>
                <a:gd name="T33" fmla="*/ 0 h 11"/>
                <a:gd name="T34" fmla="*/ 2 w 12"/>
                <a:gd name="T35" fmla="*/ 2 h 11"/>
                <a:gd name="T36" fmla="*/ 0 w 12"/>
                <a:gd name="T37" fmla="*/ 7 h 11"/>
                <a:gd name="T38" fmla="*/ 0 w 12"/>
                <a:gd name="T39" fmla="*/ 9 h 11"/>
                <a:gd name="T40" fmla="*/ 2 w 12"/>
                <a:gd name="T41" fmla="*/ 11 h 11"/>
                <a:gd name="T42" fmla="*/ 4 w 12"/>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7" y="5"/>
                    <a:pt x="7" y="5"/>
                    <a:pt x="7" y="5"/>
                  </a:cubicBezTo>
                  <a:cubicBezTo>
                    <a:pt x="8" y="6"/>
                    <a:pt x="8" y="7"/>
                    <a:pt x="8" y="8"/>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9"/>
                    <a:pt x="12" y="7"/>
                    <a:pt x="12" y="5"/>
                  </a:cubicBezTo>
                  <a:cubicBezTo>
                    <a:pt x="11" y="4"/>
                    <a:pt x="11" y="4"/>
                    <a:pt x="10" y="3"/>
                  </a:cubicBezTo>
                  <a:cubicBezTo>
                    <a:pt x="9" y="2"/>
                    <a:pt x="8" y="1"/>
                    <a:pt x="7" y="1"/>
                  </a:cubicBezTo>
                  <a:cubicBezTo>
                    <a:pt x="7" y="0"/>
                    <a:pt x="6" y="0"/>
                    <a:pt x="6" y="0"/>
                  </a:cubicBezTo>
                  <a:cubicBezTo>
                    <a:pt x="4" y="0"/>
                    <a:pt x="3" y="1"/>
                    <a:pt x="2" y="2"/>
                  </a:cubicBezTo>
                  <a:cubicBezTo>
                    <a:pt x="1" y="4"/>
                    <a:pt x="1" y="5"/>
                    <a:pt x="0" y="7"/>
                  </a:cubicBezTo>
                  <a:cubicBezTo>
                    <a:pt x="0" y="8"/>
                    <a:pt x="0" y="9"/>
                    <a:pt x="0" y="9"/>
                  </a:cubicBezTo>
                  <a:cubicBezTo>
                    <a:pt x="0" y="10"/>
                    <a:pt x="0"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976">
              <a:extLst>
                <a:ext uri="{FF2B5EF4-FFF2-40B4-BE49-F238E27FC236}">
                  <a16:creationId xmlns:a16="http://schemas.microsoft.com/office/drawing/2014/main" id="{0C4FF3E7-FEC9-4D0A-8B3F-31AAB815F0F5}"/>
                </a:ext>
              </a:extLst>
            </p:cNvPr>
            <p:cNvSpPr>
              <a:spLocks/>
            </p:cNvSpPr>
            <p:nvPr/>
          </p:nvSpPr>
          <p:spPr bwMode="auto">
            <a:xfrm>
              <a:off x="7062789" y="3419475"/>
              <a:ext cx="19050" cy="17463"/>
            </a:xfrm>
            <a:custGeom>
              <a:avLst/>
              <a:gdLst>
                <a:gd name="T0" fmla="*/ 4 w 13"/>
                <a:gd name="T1" fmla="*/ 10 h 11"/>
                <a:gd name="T2" fmla="*/ 4 w 13"/>
                <a:gd name="T3" fmla="*/ 9 h 11"/>
                <a:gd name="T4" fmla="*/ 5 w 13"/>
                <a:gd name="T5" fmla="*/ 6 h 11"/>
                <a:gd name="T6" fmla="*/ 6 w 13"/>
                <a:gd name="T7" fmla="*/ 5 h 11"/>
                <a:gd name="T8" fmla="*/ 6 w 13"/>
                <a:gd name="T9" fmla="*/ 4 h 11"/>
                <a:gd name="T10" fmla="*/ 6 w 13"/>
                <a:gd name="T11" fmla="*/ 4 h 11"/>
                <a:gd name="T12" fmla="*/ 7 w 13"/>
                <a:gd name="T13" fmla="*/ 5 h 11"/>
                <a:gd name="T14" fmla="*/ 8 w 13"/>
                <a:gd name="T15" fmla="*/ 8 h 11"/>
                <a:gd name="T16" fmla="*/ 9 w 13"/>
                <a:gd name="T17" fmla="*/ 8 h 11"/>
                <a:gd name="T18" fmla="*/ 9 w 13"/>
                <a:gd name="T19" fmla="*/ 9 h 11"/>
                <a:gd name="T20" fmla="*/ 9 w 13"/>
                <a:gd name="T21" fmla="*/ 9 h 11"/>
                <a:gd name="T22" fmla="*/ 11 w 13"/>
                <a:gd name="T23" fmla="*/ 11 h 11"/>
                <a:gd name="T24" fmla="*/ 13 w 13"/>
                <a:gd name="T25" fmla="*/ 9 h 11"/>
                <a:gd name="T26" fmla="*/ 12 w 13"/>
                <a:gd name="T27" fmla="*/ 5 h 11"/>
                <a:gd name="T28" fmla="*/ 10 w 13"/>
                <a:gd name="T29" fmla="*/ 3 h 11"/>
                <a:gd name="T30" fmla="*/ 7 w 13"/>
                <a:gd name="T31" fmla="*/ 1 h 11"/>
                <a:gd name="T32" fmla="*/ 6 w 13"/>
                <a:gd name="T33" fmla="*/ 0 h 11"/>
                <a:gd name="T34" fmla="*/ 2 w 13"/>
                <a:gd name="T35" fmla="*/ 2 h 11"/>
                <a:gd name="T36" fmla="*/ 0 w 13"/>
                <a:gd name="T37" fmla="*/ 7 h 11"/>
                <a:gd name="T38" fmla="*/ 0 w 13"/>
                <a:gd name="T39" fmla="*/ 9 h 11"/>
                <a:gd name="T40" fmla="*/ 2 w 13"/>
                <a:gd name="T41" fmla="*/ 11 h 11"/>
                <a:gd name="T42" fmla="*/ 4 w 13"/>
                <a:gd name="T43" fmla="*/ 1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1">
                  <a:moveTo>
                    <a:pt x="4" y="10"/>
                  </a:moveTo>
                  <a:cubicBezTo>
                    <a:pt x="4" y="9"/>
                    <a:pt x="4" y="9"/>
                    <a:pt x="4" y="9"/>
                  </a:cubicBezTo>
                  <a:cubicBezTo>
                    <a:pt x="4" y="9"/>
                    <a:pt x="4" y="7"/>
                    <a:pt x="5" y="6"/>
                  </a:cubicBezTo>
                  <a:cubicBezTo>
                    <a:pt x="5" y="5"/>
                    <a:pt x="5" y="5"/>
                    <a:pt x="6" y="5"/>
                  </a:cubicBezTo>
                  <a:cubicBezTo>
                    <a:pt x="6" y="4"/>
                    <a:pt x="6" y="4"/>
                    <a:pt x="6" y="4"/>
                  </a:cubicBezTo>
                  <a:cubicBezTo>
                    <a:pt x="6" y="4"/>
                    <a:pt x="6" y="4"/>
                    <a:pt x="6" y="4"/>
                  </a:cubicBezTo>
                  <a:cubicBezTo>
                    <a:pt x="7" y="5"/>
                    <a:pt x="7" y="5"/>
                    <a:pt x="7" y="5"/>
                  </a:cubicBezTo>
                  <a:cubicBezTo>
                    <a:pt x="8" y="6"/>
                    <a:pt x="8" y="7"/>
                    <a:pt x="8" y="8"/>
                  </a:cubicBezTo>
                  <a:cubicBezTo>
                    <a:pt x="9" y="8"/>
                    <a:pt x="9" y="8"/>
                    <a:pt x="9" y="8"/>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4"/>
                    <a:pt x="11" y="4"/>
                    <a:pt x="10" y="3"/>
                  </a:cubicBezTo>
                  <a:cubicBezTo>
                    <a:pt x="10" y="2"/>
                    <a:pt x="9" y="1"/>
                    <a:pt x="7" y="1"/>
                  </a:cubicBezTo>
                  <a:cubicBezTo>
                    <a:pt x="7" y="0"/>
                    <a:pt x="6" y="0"/>
                    <a:pt x="6" y="0"/>
                  </a:cubicBezTo>
                  <a:cubicBezTo>
                    <a:pt x="4" y="0"/>
                    <a:pt x="3" y="1"/>
                    <a:pt x="2" y="2"/>
                  </a:cubicBezTo>
                  <a:cubicBezTo>
                    <a:pt x="1" y="4"/>
                    <a:pt x="1" y="5"/>
                    <a:pt x="0" y="7"/>
                  </a:cubicBezTo>
                  <a:cubicBezTo>
                    <a:pt x="0" y="8"/>
                    <a:pt x="0" y="9"/>
                    <a:pt x="0" y="9"/>
                  </a:cubicBezTo>
                  <a:cubicBezTo>
                    <a:pt x="0" y="10"/>
                    <a:pt x="1" y="11"/>
                    <a:pt x="2" y="11"/>
                  </a:cubicBezTo>
                  <a:cubicBezTo>
                    <a:pt x="3" y="11"/>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977">
              <a:extLst>
                <a:ext uri="{FF2B5EF4-FFF2-40B4-BE49-F238E27FC236}">
                  <a16:creationId xmlns:a16="http://schemas.microsoft.com/office/drawing/2014/main" id="{A910A620-BA0A-4878-AE3E-12725F70BC96}"/>
                </a:ext>
              </a:extLst>
            </p:cNvPr>
            <p:cNvSpPr>
              <a:spLocks/>
            </p:cNvSpPr>
            <p:nvPr/>
          </p:nvSpPr>
          <p:spPr bwMode="auto">
            <a:xfrm>
              <a:off x="7086601" y="3416300"/>
              <a:ext cx="20638" cy="19050"/>
            </a:xfrm>
            <a:custGeom>
              <a:avLst/>
              <a:gdLst>
                <a:gd name="T0" fmla="*/ 4 w 13"/>
                <a:gd name="T1" fmla="*/ 10 h 12"/>
                <a:gd name="T2" fmla="*/ 4 w 13"/>
                <a:gd name="T3" fmla="*/ 9 h 12"/>
                <a:gd name="T4" fmla="*/ 5 w 13"/>
                <a:gd name="T5" fmla="*/ 6 h 12"/>
                <a:gd name="T6" fmla="*/ 6 w 13"/>
                <a:gd name="T7" fmla="*/ 5 h 12"/>
                <a:gd name="T8" fmla="*/ 6 w 13"/>
                <a:gd name="T9" fmla="*/ 4 h 12"/>
                <a:gd name="T10" fmla="*/ 6 w 13"/>
                <a:gd name="T11" fmla="*/ 5 h 12"/>
                <a:gd name="T12" fmla="*/ 7 w 13"/>
                <a:gd name="T13" fmla="*/ 5 h 12"/>
                <a:gd name="T14" fmla="*/ 8 w 13"/>
                <a:gd name="T15" fmla="*/ 8 h 12"/>
                <a:gd name="T16" fmla="*/ 9 w 13"/>
                <a:gd name="T17" fmla="*/ 9 h 12"/>
                <a:gd name="T18" fmla="*/ 9 w 13"/>
                <a:gd name="T19" fmla="*/ 9 h 12"/>
                <a:gd name="T20" fmla="*/ 9 w 13"/>
                <a:gd name="T21" fmla="*/ 9 h 12"/>
                <a:gd name="T22" fmla="*/ 11 w 13"/>
                <a:gd name="T23" fmla="*/ 11 h 12"/>
                <a:gd name="T24" fmla="*/ 13 w 13"/>
                <a:gd name="T25" fmla="*/ 9 h 12"/>
                <a:gd name="T26" fmla="*/ 12 w 13"/>
                <a:gd name="T27" fmla="*/ 5 h 12"/>
                <a:gd name="T28" fmla="*/ 10 w 13"/>
                <a:gd name="T29" fmla="*/ 3 h 12"/>
                <a:gd name="T30" fmla="*/ 7 w 13"/>
                <a:gd name="T31" fmla="*/ 1 h 12"/>
                <a:gd name="T32" fmla="*/ 6 w 13"/>
                <a:gd name="T33" fmla="*/ 0 h 12"/>
                <a:gd name="T34" fmla="*/ 2 w 13"/>
                <a:gd name="T35" fmla="*/ 2 h 12"/>
                <a:gd name="T36" fmla="*/ 0 w 13"/>
                <a:gd name="T37" fmla="*/ 7 h 12"/>
                <a:gd name="T38" fmla="*/ 0 w 13"/>
                <a:gd name="T39" fmla="*/ 9 h 12"/>
                <a:gd name="T40" fmla="*/ 2 w 13"/>
                <a:gd name="T41" fmla="*/ 11 h 12"/>
                <a:gd name="T42" fmla="*/ 4 w 13"/>
                <a:gd name="T4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 h="12">
                  <a:moveTo>
                    <a:pt x="4" y="10"/>
                  </a:moveTo>
                  <a:cubicBezTo>
                    <a:pt x="4" y="9"/>
                    <a:pt x="4" y="9"/>
                    <a:pt x="4" y="9"/>
                  </a:cubicBezTo>
                  <a:cubicBezTo>
                    <a:pt x="4" y="9"/>
                    <a:pt x="4" y="7"/>
                    <a:pt x="5" y="6"/>
                  </a:cubicBezTo>
                  <a:cubicBezTo>
                    <a:pt x="5" y="5"/>
                    <a:pt x="5" y="5"/>
                    <a:pt x="6" y="5"/>
                  </a:cubicBezTo>
                  <a:cubicBezTo>
                    <a:pt x="6" y="4"/>
                    <a:pt x="6" y="4"/>
                    <a:pt x="6" y="4"/>
                  </a:cubicBezTo>
                  <a:cubicBezTo>
                    <a:pt x="6" y="5"/>
                    <a:pt x="6" y="5"/>
                    <a:pt x="6" y="5"/>
                  </a:cubicBezTo>
                  <a:cubicBezTo>
                    <a:pt x="7" y="5"/>
                    <a:pt x="7" y="5"/>
                    <a:pt x="7" y="5"/>
                  </a:cubicBezTo>
                  <a:cubicBezTo>
                    <a:pt x="8" y="6"/>
                    <a:pt x="8" y="7"/>
                    <a:pt x="8" y="8"/>
                  </a:cubicBezTo>
                  <a:cubicBezTo>
                    <a:pt x="9" y="8"/>
                    <a:pt x="9" y="8"/>
                    <a:pt x="9" y="9"/>
                  </a:cubicBezTo>
                  <a:cubicBezTo>
                    <a:pt x="9" y="9"/>
                    <a:pt x="9" y="9"/>
                    <a:pt x="9" y="9"/>
                  </a:cubicBezTo>
                  <a:cubicBezTo>
                    <a:pt x="9" y="9"/>
                    <a:pt x="9" y="9"/>
                    <a:pt x="9" y="9"/>
                  </a:cubicBezTo>
                  <a:cubicBezTo>
                    <a:pt x="9" y="10"/>
                    <a:pt x="10" y="11"/>
                    <a:pt x="11" y="11"/>
                  </a:cubicBezTo>
                  <a:cubicBezTo>
                    <a:pt x="12" y="11"/>
                    <a:pt x="13" y="10"/>
                    <a:pt x="13" y="9"/>
                  </a:cubicBezTo>
                  <a:cubicBezTo>
                    <a:pt x="13" y="9"/>
                    <a:pt x="13" y="7"/>
                    <a:pt x="12" y="5"/>
                  </a:cubicBezTo>
                  <a:cubicBezTo>
                    <a:pt x="12" y="5"/>
                    <a:pt x="11" y="4"/>
                    <a:pt x="10" y="3"/>
                  </a:cubicBezTo>
                  <a:cubicBezTo>
                    <a:pt x="10" y="2"/>
                    <a:pt x="9" y="1"/>
                    <a:pt x="7" y="1"/>
                  </a:cubicBezTo>
                  <a:cubicBezTo>
                    <a:pt x="7" y="1"/>
                    <a:pt x="6" y="0"/>
                    <a:pt x="6" y="0"/>
                  </a:cubicBezTo>
                  <a:cubicBezTo>
                    <a:pt x="4" y="0"/>
                    <a:pt x="3" y="1"/>
                    <a:pt x="2" y="2"/>
                  </a:cubicBezTo>
                  <a:cubicBezTo>
                    <a:pt x="1" y="4"/>
                    <a:pt x="1" y="5"/>
                    <a:pt x="0" y="7"/>
                  </a:cubicBezTo>
                  <a:cubicBezTo>
                    <a:pt x="0" y="8"/>
                    <a:pt x="0" y="9"/>
                    <a:pt x="0" y="9"/>
                  </a:cubicBezTo>
                  <a:cubicBezTo>
                    <a:pt x="0" y="10"/>
                    <a:pt x="1" y="11"/>
                    <a:pt x="2" y="11"/>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978">
              <a:extLst>
                <a:ext uri="{FF2B5EF4-FFF2-40B4-BE49-F238E27FC236}">
                  <a16:creationId xmlns:a16="http://schemas.microsoft.com/office/drawing/2014/main" id="{8030D3D1-AC95-4669-91AB-F11E91589D6D}"/>
                </a:ext>
              </a:extLst>
            </p:cNvPr>
            <p:cNvSpPr>
              <a:spLocks/>
            </p:cNvSpPr>
            <p:nvPr/>
          </p:nvSpPr>
          <p:spPr bwMode="auto">
            <a:xfrm>
              <a:off x="7110414" y="3416300"/>
              <a:ext cx="17463"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7"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979">
              <a:extLst>
                <a:ext uri="{FF2B5EF4-FFF2-40B4-BE49-F238E27FC236}">
                  <a16:creationId xmlns:a16="http://schemas.microsoft.com/office/drawing/2014/main" id="{72500512-E1E9-4F76-914F-9631665AEEF4}"/>
                </a:ext>
              </a:extLst>
            </p:cNvPr>
            <p:cNvSpPr>
              <a:spLocks/>
            </p:cNvSpPr>
            <p:nvPr/>
          </p:nvSpPr>
          <p:spPr bwMode="auto">
            <a:xfrm>
              <a:off x="7134226" y="3413125"/>
              <a:ext cx="19050" cy="15875"/>
            </a:xfrm>
            <a:custGeom>
              <a:avLst/>
              <a:gdLst>
                <a:gd name="T0" fmla="*/ 4 w 12"/>
                <a:gd name="T1" fmla="*/ 9 h 11"/>
                <a:gd name="T2" fmla="*/ 4 w 12"/>
                <a:gd name="T3" fmla="*/ 9 h 11"/>
                <a:gd name="T4" fmla="*/ 5 w 12"/>
                <a:gd name="T5" fmla="*/ 6 h 11"/>
                <a:gd name="T6" fmla="*/ 5 w 12"/>
                <a:gd name="T7" fmla="*/ 4 h 11"/>
                <a:gd name="T8" fmla="*/ 6 w 12"/>
                <a:gd name="T9" fmla="*/ 4 h 11"/>
                <a:gd name="T10" fmla="*/ 6 w 12"/>
                <a:gd name="T11" fmla="*/ 4 h 11"/>
                <a:gd name="T12" fmla="*/ 7 w 12"/>
                <a:gd name="T13" fmla="*/ 5 h 11"/>
                <a:gd name="T14" fmla="*/ 8 w 12"/>
                <a:gd name="T15" fmla="*/ 7 h 11"/>
                <a:gd name="T16" fmla="*/ 8 w 12"/>
                <a:gd name="T17" fmla="*/ 8 h 11"/>
                <a:gd name="T18" fmla="*/ 8 w 12"/>
                <a:gd name="T19" fmla="*/ 9 h 11"/>
                <a:gd name="T20" fmla="*/ 8 w 12"/>
                <a:gd name="T21" fmla="*/ 9 h 11"/>
                <a:gd name="T22" fmla="*/ 10 w 12"/>
                <a:gd name="T23" fmla="*/ 11 h 11"/>
                <a:gd name="T24" fmla="*/ 12 w 12"/>
                <a:gd name="T25" fmla="*/ 9 h 11"/>
                <a:gd name="T26" fmla="*/ 12 w 12"/>
                <a:gd name="T27" fmla="*/ 5 h 11"/>
                <a:gd name="T28" fmla="*/ 10 w 12"/>
                <a:gd name="T29" fmla="*/ 2 h 11"/>
                <a:gd name="T30" fmla="*/ 7 w 12"/>
                <a:gd name="T31" fmla="*/ 0 h 11"/>
                <a:gd name="T32" fmla="*/ 6 w 12"/>
                <a:gd name="T33" fmla="*/ 0 h 11"/>
                <a:gd name="T34" fmla="*/ 2 w 12"/>
                <a:gd name="T35" fmla="*/ 2 h 11"/>
                <a:gd name="T36" fmla="*/ 0 w 12"/>
                <a:gd name="T37" fmla="*/ 6 h 11"/>
                <a:gd name="T38" fmla="*/ 0 w 12"/>
                <a:gd name="T39" fmla="*/ 9 h 11"/>
                <a:gd name="T40" fmla="*/ 2 w 12"/>
                <a:gd name="T41" fmla="*/ 11 h 11"/>
                <a:gd name="T42" fmla="*/ 4 w 12"/>
                <a:gd name="T43"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 h="11">
                  <a:moveTo>
                    <a:pt x="4" y="9"/>
                  </a:moveTo>
                  <a:cubicBezTo>
                    <a:pt x="4" y="9"/>
                    <a:pt x="4" y="9"/>
                    <a:pt x="4" y="9"/>
                  </a:cubicBezTo>
                  <a:cubicBezTo>
                    <a:pt x="4" y="9"/>
                    <a:pt x="4" y="7"/>
                    <a:pt x="5" y="6"/>
                  </a:cubicBezTo>
                  <a:cubicBezTo>
                    <a:pt x="5" y="5"/>
                    <a:pt x="5" y="5"/>
                    <a:pt x="5" y="4"/>
                  </a:cubicBezTo>
                  <a:cubicBezTo>
                    <a:pt x="6" y="4"/>
                    <a:pt x="6" y="4"/>
                    <a:pt x="6" y="4"/>
                  </a:cubicBezTo>
                  <a:cubicBezTo>
                    <a:pt x="6" y="4"/>
                    <a:pt x="6" y="4"/>
                    <a:pt x="6" y="4"/>
                  </a:cubicBezTo>
                  <a:cubicBezTo>
                    <a:pt x="6" y="4"/>
                    <a:pt x="7" y="5"/>
                    <a:pt x="7" y="5"/>
                  </a:cubicBezTo>
                  <a:cubicBezTo>
                    <a:pt x="8" y="6"/>
                    <a:pt x="8" y="7"/>
                    <a:pt x="8" y="7"/>
                  </a:cubicBezTo>
                  <a:cubicBezTo>
                    <a:pt x="8" y="8"/>
                    <a:pt x="8" y="8"/>
                    <a:pt x="8" y="8"/>
                  </a:cubicBezTo>
                  <a:cubicBezTo>
                    <a:pt x="8" y="9"/>
                    <a:pt x="8" y="9"/>
                    <a:pt x="8" y="9"/>
                  </a:cubicBezTo>
                  <a:cubicBezTo>
                    <a:pt x="8" y="9"/>
                    <a:pt x="8" y="9"/>
                    <a:pt x="8" y="9"/>
                  </a:cubicBezTo>
                  <a:cubicBezTo>
                    <a:pt x="8" y="10"/>
                    <a:pt x="9" y="11"/>
                    <a:pt x="10" y="11"/>
                  </a:cubicBezTo>
                  <a:cubicBezTo>
                    <a:pt x="12" y="11"/>
                    <a:pt x="12" y="10"/>
                    <a:pt x="12" y="9"/>
                  </a:cubicBezTo>
                  <a:cubicBezTo>
                    <a:pt x="12" y="8"/>
                    <a:pt x="12" y="7"/>
                    <a:pt x="12" y="5"/>
                  </a:cubicBezTo>
                  <a:cubicBezTo>
                    <a:pt x="11" y="4"/>
                    <a:pt x="11" y="3"/>
                    <a:pt x="10" y="2"/>
                  </a:cubicBezTo>
                  <a:cubicBezTo>
                    <a:pt x="9" y="2"/>
                    <a:pt x="8" y="1"/>
                    <a:pt x="7" y="0"/>
                  </a:cubicBezTo>
                  <a:cubicBezTo>
                    <a:pt x="7" y="0"/>
                    <a:pt x="6" y="0"/>
                    <a:pt x="6" y="0"/>
                  </a:cubicBezTo>
                  <a:cubicBezTo>
                    <a:pt x="4" y="0"/>
                    <a:pt x="3" y="1"/>
                    <a:pt x="2" y="2"/>
                  </a:cubicBezTo>
                  <a:cubicBezTo>
                    <a:pt x="1" y="3"/>
                    <a:pt x="1" y="5"/>
                    <a:pt x="0" y="6"/>
                  </a:cubicBezTo>
                  <a:cubicBezTo>
                    <a:pt x="0" y="8"/>
                    <a:pt x="0" y="9"/>
                    <a:pt x="0" y="9"/>
                  </a:cubicBezTo>
                  <a:cubicBezTo>
                    <a:pt x="0" y="10"/>
                    <a:pt x="0" y="11"/>
                    <a:pt x="2" y="11"/>
                  </a:cubicBezTo>
                  <a:cubicBezTo>
                    <a:pt x="3" y="11"/>
                    <a:pt x="4" y="10"/>
                    <a:pt x="4"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980">
              <a:extLst>
                <a:ext uri="{FF2B5EF4-FFF2-40B4-BE49-F238E27FC236}">
                  <a16:creationId xmlns:a16="http://schemas.microsoft.com/office/drawing/2014/main" id="{A46C6567-73E4-4665-A38B-0E136B5D68AF}"/>
                </a:ext>
              </a:extLst>
            </p:cNvPr>
            <p:cNvSpPr>
              <a:spLocks/>
            </p:cNvSpPr>
            <p:nvPr/>
          </p:nvSpPr>
          <p:spPr bwMode="auto">
            <a:xfrm>
              <a:off x="7156451" y="3408363"/>
              <a:ext cx="20638" cy="17463"/>
            </a:xfrm>
            <a:custGeom>
              <a:avLst/>
              <a:gdLst>
                <a:gd name="T0" fmla="*/ 4 w 13"/>
                <a:gd name="T1" fmla="*/ 10 h 12"/>
                <a:gd name="T2" fmla="*/ 4 w 13"/>
                <a:gd name="T3" fmla="*/ 9 h 12"/>
                <a:gd name="T4" fmla="*/ 5 w 13"/>
                <a:gd name="T5" fmla="*/ 6 h 12"/>
                <a:gd name="T6" fmla="*/ 5 w 13"/>
                <a:gd name="T7" fmla="*/ 5 h 12"/>
                <a:gd name="T8" fmla="*/ 6 w 13"/>
                <a:gd name="T9" fmla="*/ 4 h 12"/>
                <a:gd name="T10" fmla="*/ 6 w 13"/>
                <a:gd name="T11" fmla="*/ 4 h 12"/>
                <a:gd name="T12" fmla="*/ 7 w 13"/>
                <a:gd name="T13" fmla="*/ 5 h 12"/>
                <a:gd name="T14" fmla="*/ 8 w 13"/>
                <a:gd name="T15" fmla="*/ 7 h 12"/>
                <a:gd name="T16" fmla="*/ 9 w 13"/>
                <a:gd name="T17" fmla="*/ 8 h 12"/>
                <a:gd name="T18" fmla="*/ 9 w 13"/>
                <a:gd name="T19" fmla="*/ 8 h 12"/>
                <a:gd name="T20" fmla="*/ 9 w 13"/>
                <a:gd name="T21" fmla="*/ 8 h 12"/>
                <a:gd name="T22" fmla="*/ 9 w 13"/>
                <a:gd name="T23" fmla="*/ 8 h 12"/>
                <a:gd name="T24" fmla="*/ 9 w 13"/>
                <a:gd name="T25" fmla="*/ 8 h 12"/>
                <a:gd name="T26" fmla="*/ 9 w 13"/>
                <a:gd name="T27" fmla="*/ 8 h 12"/>
                <a:gd name="T28" fmla="*/ 9 w 13"/>
                <a:gd name="T29" fmla="*/ 8 h 12"/>
                <a:gd name="T30" fmla="*/ 9 w 13"/>
                <a:gd name="T31" fmla="*/ 8 h 12"/>
                <a:gd name="T32" fmla="*/ 11 w 13"/>
                <a:gd name="T33" fmla="*/ 10 h 12"/>
                <a:gd name="T34" fmla="*/ 13 w 13"/>
                <a:gd name="T35" fmla="*/ 8 h 12"/>
                <a:gd name="T36" fmla="*/ 12 w 13"/>
                <a:gd name="T37" fmla="*/ 5 h 12"/>
                <a:gd name="T38" fmla="*/ 10 w 13"/>
                <a:gd name="T39" fmla="*/ 2 h 12"/>
                <a:gd name="T40" fmla="*/ 6 w 13"/>
                <a:gd name="T41" fmla="*/ 0 h 12"/>
                <a:gd name="T42" fmla="*/ 6 w 13"/>
                <a:gd name="T43" fmla="*/ 0 h 12"/>
                <a:gd name="T44" fmla="*/ 2 w 13"/>
                <a:gd name="T45" fmla="*/ 2 h 12"/>
                <a:gd name="T46" fmla="*/ 0 w 13"/>
                <a:gd name="T47" fmla="*/ 7 h 12"/>
                <a:gd name="T48" fmla="*/ 0 w 13"/>
                <a:gd name="T49" fmla="*/ 10 h 12"/>
                <a:gd name="T50" fmla="*/ 2 w 13"/>
                <a:gd name="T51" fmla="*/ 12 h 12"/>
                <a:gd name="T52" fmla="*/ 4 w 13"/>
                <a:gd name="T53" fmla="*/ 1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 h="12">
                  <a:moveTo>
                    <a:pt x="4" y="10"/>
                  </a:moveTo>
                  <a:cubicBezTo>
                    <a:pt x="4" y="9"/>
                    <a:pt x="4" y="9"/>
                    <a:pt x="4" y="9"/>
                  </a:cubicBezTo>
                  <a:cubicBezTo>
                    <a:pt x="4" y="9"/>
                    <a:pt x="4" y="7"/>
                    <a:pt x="5" y="6"/>
                  </a:cubicBezTo>
                  <a:cubicBezTo>
                    <a:pt x="5" y="5"/>
                    <a:pt x="5" y="5"/>
                    <a:pt x="5" y="5"/>
                  </a:cubicBezTo>
                  <a:cubicBezTo>
                    <a:pt x="6" y="4"/>
                    <a:pt x="6" y="4"/>
                    <a:pt x="6" y="4"/>
                  </a:cubicBezTo>
                  <a:cubicBezTo>
                    <a:pt x="6" y="4"/>
                    <a:pt x="6" y="4"/>
                    <a:pt x="6" y="4"/>
                  </a:cubicBezTo>
                  <a:cubicBezTo>
                    <a:pt x="6" y="5"/>
                    <a:pt x="7" y="5"/>
                    <a:pt x="7" y="5"/>
                  </a:cubicBezTo>
                  <a:cubicBezTo>
                    <a:pt x="8" y="6"/>
                    <a:pt x="8" y="6"/>
                    <a:pt x="8" y="7"/>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8"/>
                    <a:pt x="9" y="8"/>
                    <a:pt x="9" y="8"/>
                  </a:cubicBezTo>
                  <a:cubicBezTo>
                    <a:pt x="9" y="10"/>
                    <a:pt x="10" y="10"/>
                    <a:pt x="11" y="10"/>
                  </a:cubicBezTo>
                  <a:cubicBezTo>
                    <a:pt x="12" y="10"/>
                    <a:pt x="13" y="9"/>
                    <a:pt x="13" y="8"/>
                  </a:cubicBezTo>
                  <a:cubicBezTo>
                    <a:pt x="13" y="8"/>
                    <a:pt x="12" y="6"/>
                    <a:pt x="12" y="5"/>
                  </a:cubicBezTo>
                  <a:cubicBezTo>
                    <a:pt x="11" y="4"/>
                    <a:pt x="11" y="3"/>
                    <a:pt x="10" y="2"/>
                  </a:cubicBezTo>
                  <a:cubicBezTo>
                    <a:pt x="9" y="1"/>
                    <a:pt x="8" y="1"/>
                    <a:pt x="6" y="0"/>
                  </a:cubicBezTo>
                  <a:cubicBezTo>
                    <a:pt x="6" y="0"/>
                    <a:pt x="6" y="0"/>
                    <a:pt x="6" y="0"/>
                  </a:cubicBezTo>
                  <a:cubicBezTo>
                    <a:pt x="4" y="0"/>
                    <a:pt x="3" y="1"/>
                    <a:pt x="2" y="2"/>
                  </a:cubicBezTo>
                  <a:cubicBezTo>
                    <a:pt x="1" y="4"/>
                    <a:pt x="1" y="6"/>
                    <a:pt x="0" y="7"/>
                  </a:cubicBezTo>
                  <a:cubicBezTo>
                    <a:pt x="0" y="9"/>
                    <a:pt x="0" y="10"/>
                    <a:pt x="0" y="10"/>
                  </a:cubicBezTo>
                  <a:cubicBezTo>
                    <a:pt x="0" y="11"/>
                    <a:pt x="1" y="12"/>
                    <a:pt x="2" y="12"/>
                  </a:cubicBezTo>
                  <a:cubicBezTo>
                    <a:pt x="3" y="12"/>
                    <a:pt x="4" y="11"/>
                    <a:pt x="4" y="1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Oval 981">
              <a:extLst>
                <a:ext uri="{FF2B5EF4-FFF2-40B4-BE49-F238E27FC236}">
                  <a16:creationId xmlns:a16="http://schemas.microsoft.com/office/drawing/2014/main" id="{DC28A8EA-AB46-436C-B214-2F04092FD01D}"/>
                </a:ext>
              </a:extLst>
            </p:cNvPr>
            <p:cNvSpPr>
              <a:spLocks noChangeArrowheads="1"/>
            </p:cNvSpPr>
            <p:nvPr/>
          </p:nvSpPr>
          <p:spPr bwMode="auto">
            <a:xfrm>
              <a:off x="6985001" y="3538538"/>
              <a:ext cx="20638"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Oval 982">
              <a:extLst>
                <a:ext uri="{FF2B5EF4-FFF2-40B4-BE49-F238E27FC236}">
                  <a16:creationId xmlns:a16="http://schemas.microsoft.com/office/drawing/2014/main" id="{9F0499EB-D9E1-478B-870D-0129A171D208}"/>
                </a:ext>
              </a:extLst>
            </p:cNvPr>
            <p:cNvSpPr>
              <a:spLocks noChangeArrowheads="1"/>
            </p:cNvSpPr>
            <p:nvPr/>
          </p:nvSpPr>
          <p:spPr bwMode="auto">
            <a:xfrm>
              <a:off x="7191376" y="3517900"/>
              <a:ext cx="19050" cy="206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983">
              <a:extLst>
                <a:ext uri="{FF2B5EF4-FFF2-40B4-BE49-F238E27FC236}">
                  <a16:creationId xmlns:a16="http://schemas.microsoft.com/office/drawing/2014/main" id="{6D17F25A-FC57-405B-A224-46667248B4D1}"/>
                </a:ext>
              </a:extLst>
            </p:cNvPr>
            <p:cNvSpPr>
              <a:spLocks/>
            </p:cNvSpPr>
            <p:nvPr/>
          </p:nvSpPr>
          <p:spPr bwMode="auto">
            <a:xfrm>
              <a:off x="6973889" y="3536950"/>
              <a:ext cx="107950" cy="152400"/>
            </a:xfrm>
            <a:custGeom>
              <a:avLst/>
              <a:gdLst>
                <a:gd name="T0" fmla="*/ 56 w 71"/>
                <a:gd name="T1" fmla="*/ 0 h 100"/>
                <a:gd name="T2" fmla="*/ 6 w 71"/>
                <a:gd name="T3" fmla="*/ 41 h 100"/>
                <a:gd name="T4" fmla="*/ 23 w 71"/>
                <a:gd name="T5" fmla="*/ 88 h 100"/>
                <a:gd name="T6" fmla="*/ 70 w 71"/>
                <a:gd name="T7" fmla="*/ 96 h 100"/>
                <a:gd name="T8" fmla="*/ 64 w 71"/>
                <a:gd name="T9" fmla="*/ 75 h 100"/>
                <a:gd name="T10" fmla="*/ 36 w 71"/>
                <a:gd name="T11" fmla="*/ 54 h 100"/>
                <a:gd name="T12" fmla="*/ 56 w 71"/>
                <a:gd name="T13" fmla="*/ 0 h 100"/>
              </a:gdLst>
              <a:ahLst/>
              <a:cxnLst>
                <a:cxn ang="0">
                  <a:pos x="T0" y="T1"/>
                </a:cxn>
                <a:cxn ang="0">
                  <a:pos x="T2" y="T3"/>
                </a:cxn>
                <a:cxn ang="0">
                  <a:pos x="T4" y="T5"/>
                </a:cxn>
                <a:cxn ang="0">
                  <a:pos x="T6" y="T7"/>
                </a:cxn>
                <a:cxn ang="0">
                  <a:pos x="T8" y="T9"/>
                </a:cxn>
                <a:cxn ang="0">
                  <a:pos x="T10" y="T11"/>
                </a:cxn>
                <a:cxn ang="0">
                  <a:pos x="T12" y="T13"/>
                </a:cxn>
              </a:cxnLst>
              <a:rect l="0" t="0" r="r" b="b"/>
              <a:pathLst>
                <a:path w="71" h="100">
                  <a:moveTo>
                    <a:pt x="56" y="0"/>
                  </a:moveTo>
                  <a:cubicBezTo>
                    <a:pt x="56" y="0"/>
                    <a:pt x="13" y="16"/>
                    <a:pt x="6" y="41"/>
                  </a:cubicBezTo>
                  <a:cubicBezTo>
                    <a:pt x="0" y="66"/>
                    <a:pt x="8" y="79"/>
                    <a:pt x="23" y="88"/>
                  </a:cubicBezTo>
                  <a:cubicBezTo>
                    <a:pt x="40" y="98"/>
                    <a:pt x="71" y="100"/>
                    <a:pt x="70" y="96"/>
                  </a:cubicBezTo>
                  <a:cubicBezTo>
                    <a:pt x="70" y="92"/>
                    <a:pt x="68" y="77"/>
                    <a:pt x="64" y="75"/>
                  </a:cubicBezTo>
                  <a:cubicBezTo>
                    <a:pt x="60" y="73"/>
                    <a:pt x="39" y="70"/>
                    <a:pt x="36" y="54"/>
                  </a:cubicBezTo>
                  <a:cubicBezTo>
                    <a:pt x="30" y="26"/>
                    <a:pt x="64" y="2"/>
                    <a:pt x="56" y="0"/>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Freeform 984">
              <a:extLst>
                <a:ext uri="{FF2B5EF4-FFF2-40B4-BE49-F238E27FC236}">
                  <a16:creationId xmlns:a16="http://schemas.microsoft.com/office/drawing/2014/main" id="{4AD2840D-65BC-4A9A-AA33-B870B918C76F}"/>
                </a:ext>
              </a:extLst>
            </p:cNvPr>
            <p:cNvSpPr>
              <a:spLocks/>
            </p:cNvSpPr>
            <p:nvPr/>
          </p:nvSpPr>
          <p:spPr bwMode="auto">
            <a:xfrm>
              <a:off x="7069139" y="3652838"/>
              <a:ext cx="65088" cy="36513"/>
            </a:xfrm>
            <a:custGeom>
              <a:avLst/>
              <a:gdLst>
                <a:gd name="T0" fmla="*/ 7 w 42"/>
                <a:gd name="T1" fmla="*/ 0 h 24"/>
                <a:gd name="T2" fmla="*/ 25 w 42"/>
                <a:gd name="T3" fmla="*/ 0 h 24"/>
                <a:gd name="T4" fmla="*/ 23 w 42"/>
                <a:gd name="T5" fmla="*/ 7 h 24"/>
                <a:gd name="T6" fmla="*/ 37 w 42"/>
                <a:gd name="T7" fmla="*/ 9 h 24"/>
                <a:gd name="T8" fmla="*/ 25 w 42"/>
                <a:gd name="T9" fmla="*/ 24 h 24"/>
                <a:gd name="T10" fmla="*/ 7 w 42"/>
                <a:gd name="T11" fmla="*/ 0 h 24"/>
              </a:gdLst>
              <a:ahLst/>
              <a:cxnLst>
                <a:cxn ang="0">
                  <a:pos x="T0" y="T1"/>
                </a:cxn>
                <a:cxn ang="0">
                  <a:pos x="T2" y="T3"/>
                </a:cxn>
                <a:cxn ang="0">
                  <a:pos x="T4" y="T5"/>
                </a:cxn>
                <a:cxn ang="0">
                  <a:pos x="T6" y="T7"/>
                </a:cxn>
                <a:cxn ang="0">
                  <a:pos x="T8" y="T9"/>
                </a:cxn>
                <a:cxn ang="0">
                  <a:pos x="T10" y="T11"/>
                </a:cxn>
              </a:cxnLst>
              <a:rect l="0" t="0" r="r" b="b"/>
              <a:pathLst>
                <a:path w="42" h="24">
                  <a:moveTo>
                    <a:pt x="7" y="0"/>
                  </a:moveTo>
                  <a:cubicBezTo>
                    <a:pt x="7" y="0"/>
                    <a:pt x="20" y="0"/>
                    <a:pt x="25" y="0"/>
                  </a:cubicBezTo>
                  <a:cubicBezTo>
                    <a:pt x="30" y="1"/>
                    <a:pt x="22" y="6"/>
                    <a:pt x="23" y="7"/>
                  </a:cubicBezTo>
                  <a:cubicBezTo>
                    <a:pt x="25" y="9"/>
                    <a:pt x="35" y="4"/>
                    <a:pt x="37" y="9"/>
                  </a:cubicBezTo>
                  <a:cubicBezTo>
                    <a:pt x="40" y="14"/>
                    <a:pt x="42" y="24"/>
                    <a:pt x="25" y="24"/>
                  </a:cubicBezTo>
                  <a:cubicBezTo>
                    <a:pt x="0" y="24"/>
                    <a:pt x="8" y="16"/>
                    <a:pt x="7" y="0"/>
                  </a:cubicBez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985">
              <a:extLst>
                <a:ext uri="{FF2B5EF4-FFF2-40B4-BE49-F238E27FC236}">
                  <a16:creationId xmlns:a16="http://schemas.microsoft.com/office/drawing/2014/main" id="{ACD3A296-C2C7-4098-9D4D-9576CCCD20F8}"/>
                </a:ext>
              </a:extLst>
            </p:cNvPr>
            <p:cNvSpPr>
              <a:spLocks/>
            </p:cNvSpPr>
            <p:nvPr/>
          </p:nvSpPr>
          <p:spPr bwMode="auto">
            <a:xfrm>
              <a:off x="7065964" y="3648075"/>
              <a:ext cx="26988" cy="44450"/>
            </a:xfrm>
            <a:custGeom>
              <a:avLst/>
              <a:gdLst>
                <a:gd name="T0" fmla="*/ 4 w 17"/>
                <a:gd name="T1" fmla="*/ 19 h 29"/>
                <a:gd name="T2" fmla="*/ 5 w 17"/>
                <a:gd name="T3" fmla="*/ 1 h 29"/>
                <a:gd name="T4" fmla="*/ 13 w 17"/>
                <a:gd name="T5" fmla="*/ 3 h 29"/>
                <a:gd name="T6" fmla="*/ 15 w 17"/>
                <a:gd name="T7" fmla="*/ 27 h 29"/>
                <a:gd name="T8" fmla="*/ 5 w 17"/>
                <a:gd name="T9" fmla="*/ 26 h 29"/>
                <a:gd name="T10" fmla="*/ 4 w 17"/>
                <a:gd name="T11" fmla="*/ 19 h 29"/>
              </a:gdLst>
              <a:ahLst/>
              <a:cxnLst>
                <a:cxn ang="0">
                  <a:pos x="T0" y="T1"/>
                </a:cxn>
                <a:cxn ang="0">
                  <a:pos x="T2" y="T3"/>
                </a:cxn>
                <a:cxn ang="0">
                  <a:pos x="T4" y="T5"/>
                </a:cxn>
                <a:cxn ang="0">
                  <a:pos x="T6" y="T7"/>
                </a:cxn>
                <a:cxn ang="0">
                  <a:pos x="T8" y="T9"/>
                </a:cxn>
                <a:cxn ang="0">
                  <a:pos x="T10" y="T11"/>
                </a:cxn>
              </a:cxnLst>
              <a:rect l="0" t="0" r="r" b="b"/>
              <a:pathLst>
                <a:path w="17" h="29">
                  <a:moveTo>
                    <a:pt x="4" y="19"/>
                  </a:moveTo>
                  <a:cubicBezTo>
                    <a:pt x="4" y="19"/>
                    <a:pt x="0" y="0"/>
                    <a:pt x="5" y="1"/>
                  </a:cubicBezTo>
                  <a:cubicBezTo>
                    <a:pt x="10" y="1"/>
                    <a:pt x="13" y="0"/>
                    <a:pt x="13" y="3"/>
                  </a:cubicBezTo>
                  <a:cubicBezTo>
                    <a:pt x="13" y="6"/>
                    <a:pt x="17" y="26"/>
                    <a:pt x="15" y="27"/>
                  </a:cubicBezTo>
                  <a:cubicBezTo>
                    <a:pt x="12" y="27"/>
                    <a:pt x="6" y="29"/>
                    <a:pt x="5" y="26"/>
                  </a:cubicBezTo>
                  <a:cubicBezTo>
                    <a:pt x="4" y="22"/>
                    <a:pt x="4" y="19"/>
                    <a:pt x="4" y="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986">
              <a:extLst>
                <a:ext uri="{FF2B5EF4-FFF2-40B4-BE49-F238E27FC236}">
                  <a16:creationId xmlns:a16="http://schemas.microsoft.com/office/drawing/2014/main" id="{455981DC-F2C8-4BE7-A882-6D2AFAAD3A6F}"/>
                </a:ext>
              </a:extLst>
            </p:cNvPr>
            <p:cNvSpPr>
              <a:spLocks/>
            </p:cNvSpPr>
            <p:nvPr/>
          </p:nvSpPr>
          <p:spPr bwMode="auto">
            <a:xfrm>
              <a:off x="7137401" y="3648075"/>
              <a:ext cx="47625" cy="41275"/>
            </a:xfrm>
            <a:custGeom>
              <a:avLst/>
              <a:gdLst>
                <a:gd name="T0" fmla="*/ 25 w 31"/>
                <a:gd name="T1" fmla="*/ 4 h 27"/>
                <a:gd name="T2" fmla="*/ 21 w 31"/>
                <a:gd name="T3" fmla="*/ 1 h 27"/>
                <a:gd name="T4" fmla="*/ 20 w 31"/>
                <a:gd name="T5" fmla="*/ 10 h 27"/>
                <a:gd name="T6" fmla="*/ 1 w 31"/>
                <a:gd name="T7" fmla="*/ 15 h 27"/>
                <a:gd name="T8" fmla="*/ 31 w 31"/>
                <a:gd name="T9" fmla="*/ 20 h 27"/>
                <a:gd name="T10" fmla="*/ 25 w 31"/>
                <a:gd name="T11" fmla="*/ 4 h 27"/>
              </a:gdLst>
              <a:ahLst/>
              <a:cxnLst>
                <a:cxn ang="0">
                  <a:pos x="T0" y="T1"/>
                </a:cxn>
                <a:cxn ang="0">
                  <a:pos x="T2" y="T3"/>
                </a:cxn>
                <a:cxn ang="0">
                  <a:pos x="T4" y="T5"/>
                </a:cxn>
                <a:cxn ang="0">
                  <a:pos x="T6" y="T7"/>
                </a:cxn>
                <a:cxn ang="0">
                  <a:pos x="T8" y="T9"/>
                </a:cxn>
                <a:cxn ang="0">
                  <a:pos x="T10" y="T11"/>
                </a:cxn>
              </a:cxnLst>
              <a:rect l="0" t="0" r="r" b="b"/>
              <a:pathLst>
                <a:path w="31" h="27">
                  <a:moveTo>
                    <a:pt x="25" y="4"/>
                  </a:moveTo>
                  <a:cubicBezTo>
                    <a:pt x="25" y="4"/>
                    <a:pt x="25" y="0"/>
                    <a:pt x="21" y="1"/>
                  </a:cubicBezTo>
                  <a:cubicBezTo>
                    <a:pt x="18" y="2"/>
                    <a:pt x="22" y="10"/>
                    <a:pt x="20" y="10"/>
                  </a:cubicBezTo>
                  <a:cubicBezTo>
                    <a:pt x="18" y="11"/>
                    <a:pt x="0" y="8"/>
                    <a:pt x="1" y="15"/>
                  </a:cubicBezTo>
                  <a:cubicBezTo>
                    <a:pt x="2" y="22"/>
                    <a:pt x="12" y="27"/>
                    <a:pt x="31" y="20"/>
                  </a:cubicBezTo>
                  <a:lnTo>
                    <a:pt x="25" y="4"/>
                  </a:lnTo>
                  <a:close/>
                </a:path>
              </a:pathLst>
            </a:custGeom>
            <a:solidFill>
              <a:srgbClr val="E790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987">
              <a:extLst>
                <a:ext uri="{FF2B5EF4-FFF2-40B4-BE49-F238E27FC236}">
                  <a16:creationId xmlns:a16="http://schemas.microsoft.com/office/drawing/2014/main" id="{CA026DA4-1D7C-4F9F-A920-CD8908ACAB7D}"/>
                </a:ext>
              </a:extLst>
            </p:cNvPr>
            <p:cNvSpPr>
              <a:spLocks/>
            </p:cNvSpPr>
            <p:nvPr/>
          </p:nvSpPr>
          <p:spPr bwMode="auto">
            <a:xfrm>
              <a:off x="7170739" y="3644900"/>
              <a:ext cx="28575" cy="38100"/>
            </a:xfrm>
            <a:custGeom>
              <a:avLst/>
              <a:gdLst>
                <a:gd name="T0" fmla="*/ 0 w 19"/>
                <a:gd name="T1" fmla="*/ 3 h 25"/>
                <a:gd name="T2" fmla="*/ 6 w 19"/>
                <a:gd name="T3" fmla="*/ 20 h 25"/>
                <a:gd name="T4" fmla="*/ 13 w 19"/>
                <a:gd name="T5" fmla="*/ 22 h 25"/>
                <a:gd name="T6" fmla="*/ 14 w 19"/>
                <a:gd name="T7" fmla="*/ 12 h 25"/>
                <a:gd name="T8" fmla="*/ 4 w 19"/>
                <a:gd name="T9" fmla="*/ 0 h 25"/>
                <a:gd name="T10" fmla="*/ 0 w 19"/>
                <a:gd name="T11" fmla="*/ 3 h 25"/>
              </a:gdLst>
              <a:ahLst/>
              <a:cxnLst>
                <a:cxn ang="0">
                  <a:pos x="T0" y="T1"/>
                </a:cxn>
                <a:cxn ang="0">
                  <a:pos x="T2" y="T3"/>
                </a:cxn>
                <a:cxn ang="0">
                  <a:pos x="T4" y="T5"/>
                </a:cxn>
                <a:cxn ang="0">
                  <a:pos x="T6" y="T7"/>
                </a:cxn>
                <a:cxn ang="0">
                  <a:pos x="T8" y="T9"/>
                </a:cxn>
                <a:cxn ang="0">
                  <a:pos x="T10" y="T11"/>
                </a:cxn>
              </a:cxnLst>
              <a:rect l="0" t="0" r="r" b="b"/>
              <a:pathLst>
                <a:path w="19" h="25">
                  <a:moveTo>
                    <a:pt x="0" y="3"/>
                  </a:moveTo>
                  <a:cubicBezTo>
                    <a:pt x="0" y="3"/>
                    <a:pt x="5" y="14"/>
                    <a:pt x="6" y="20"/>
                  </a:cubicBezTo>
                  <a:cubicBezTo>
                    <a:pt x="8" y="25"/>
                    <a:pt x="10" y="22"/>
                    <a:pt x="13" y="22"/>
                  </a:cubicBezTo>
                  <a:cubicBezTo>
                    <a:pt x="16" y="22"/>
                    <a:pt x="19" y="20"/>
                    <a:pt x="14" y="12"/>
                  </a:cubicBezTo>
                  <a:cubicBezTo>
                    <a:pt x="10" y="3"/>
                    <a:pt x="7" y="0"/>
                    <a:pt x="4" y="0"/>
                  </a:cubicBezTo>
                  <a:cubicBezTo>
                    <a:pt x="1" y="1"/>
                    <a:pt x="0" y="2"/>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16" name="组合 221">
            <a:extLst>
              <a:ext uri="{FF2B5EF4-FFF2-40B4-BE49-F238E27FC236}">
                <a16:creationId xmlns:a16="http://schemas.microsoft.com/office/drawing/2014/main" id="{E9EE46CE-1C68-4B6E-AFCC-AD0934B94683}"/>
              </a:ext>
            </a:extLst>
          </p:cNvPr>
          <p:cNvGrpSpPr/>
          <p:nvPr/>
        </p:nvGrpSpPr>
        <p:grpSpPr>
          <a:xfrm>
            <a:off x="8668935" y="5304995"/>
            <a:ext cx="1224969" cy="1359485"/>
            <a:chOff x="-2033679" y="889419"/>
            <a:chExt cx="463503" cy="619473"/>
          </a:xfrm>
        </p:grpSpPr>
        <p:pic>
          <p:nvPicPr>
            <p:cNvPr id="217"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组合 221">
            <a:extLst>
              <a:ext uri="{FF2B5EF4-FFF2-40B4-BE49-F238E27FC236}">
                <a16:creationId xmlns:a16="http://schemas.microsoft.com/office/drawing/2014/main" id="{E9EE46CE-1C68-4B6E-AFCC-AD0934B94683}"/>
              </a:ext>
            </a:extLst>
          </p:cNvPr>
          <p:cNvGrpSpPr/>
          <p:nvPr/>
        </p:nvGrpSpPr>
        <p:grpSpPr>
          <a:xfrm>
            <a:off x="6646186" y="4738422"/>
            <a:ext cx="1113436" cy="1235704"/>
            <a:chOff x="-2033679" y="889419"/>
            <a:chExt cx="463503" cy="619473"/>
          </a:xfrm>
        </p:grpSpPr>
        <p:pic>
          <p:nvPicPr>
            <p:cNvPr id="220"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22" name="图片 1">
            <a:extLst>
              <a:ext uri="{FF2B5EF4-FFF2-40B4-BE49-F238E27FC236}">
                <a16:creationId xmlns:a16="http://schemas.microsoft.com/office/drawing/2014/main" id="{7600712D-6F52-4712-BAC2-0A041A830A68}"/>
              </a:ext>
            </a:extLst>
          </p:cNvPr>
          <p:cNvPicPr>
            <a:picLocks noChangeAspect="1"/>
          </p:cNvPicPr>
          <p:nvPr/>
        </p:nvPicPr>
        <p:blipFill>
          <a:blip r:embed="rId8"/>
          <a:stretch>
            <a:fillRect/>
          </a:stretch>
        </p:blipFill>
        <p:spPr>
          <a:xfrm flipH="1">
            <a:off x="9710427" y="272987"/>
            <a:ext cx="1935350" cy="2348770"/>
          </a:xfrm>
          <a:prstGeom prst="rect">
            <a:avLst/>
          </a:prstGeom>
        </p:spPr>
      </p:pic>
    </p:spTree>
    <p:extLst>
      <p:ext uri="{BB962C8B-B14F-4D97-AF65-F5344CB8AC3E}">
        <p14:creationId xmlns:p14="http://schemas.microsoft.com/office/powerpoint/2010/main" val="40743068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wd">
                                    <p:tmPct val="5000"/>
                                  </p:iterate>
                                  <p:childTnLst>
                                    <p:set>
                                      <p:cBhvr>
                                        <p:cTn id="6" dur="1" fill="hold">
                                          <p:stCondLst>
                                            <p:cond delay="0"/>
                                          </p:stCondLst>
                                        </p:cTn>
                                        <p:tgtEl>
                                          <p:spTgt spid="106"/>
                                        </p:tgtEl>
                                        <p:attrNameLst>
                                          <p:attrName>style.visibility</p:attrName>
                                        </p:attrNameLst>
                                      </p:cBhvr>
                                      <p:to>
                                        <p:strVal val="visible"/>
                                      </p:to>
                                    </p:set>
                                    <p:anim calcmode="lin" valueType="num">
                                      <p:cBhvr>
                                        <p:cTn id="7" dur="1000" fill="hold"/>
                                        <p:tgtEl>
                                          <p:spTgt spid="106"/>
                                        </p:tgtEl>
                                        <p:attrNameLst>
                                          <p:attrName>ppt_w</p:attrName>
                                        </p:attrNameLst>
                                      </p:cBhvr>
                                      <p:tavLst>
                                        <p:tav tm="0">
                                          <p:val>
                                            <p:fltVal val="0"/>
                                          </p:val>
                                        </p:tav>
                                        <p:tav tm="100000">
                                          <p:val>
                                            <p:strVal val="#ppt_w"/>
                                          </p:val>
                                        </p:tav>
                                      </p:tavLst>
                                    </p:anim>
                                    <p:anim calcmode="lin" valueType="num">
                                      <p:cBhvr>
                                        <p:cTn id="8" dur="1000" fill="hold"/>
                                        <p:tgtEl>
                                          <p:spTgt spid="106"/>
                                        </p:tgtEl>
                                        <p:attrNameLst>
                                          <p:attrName>ppt_h</p:attrName>
                                        </p:attrNameLst>
                                      </p:cBhvr>
                                      <p:tavLst>
                                        <p:tav tm="0">
                                          <p:val>
                                            <p:fltVal val="0"/>
                                          </p:val>
                                        </p:tav>
                                        <p:tav tm="100000">
                                          <p:val>
                                            <p:strVal val="#ppt_h"/>
                                          </p:val>
                                        </p:tav>
                                      </p:tavLst>
                                    </p:anim>
                                    <p:anim calcmode="lin" valueType="num">
                                      <p:cBhvr>
                                        <p:cTn id="9" dur="1000" fill="hold"/>
                                        <p:tgtEl>
                                          <p:spTgt spid="106"/>
                                        </p:tgtEl>
                                        <p:attrNameLst>
                                          <p:attrName>style.rotation</p:attrName>
                                        </p:attrNameLst>
                                      </p:cBhvr>
                                      <p:tavLst>
                                        <p:tav tm="0">
                                          <p:val>
                                            <p:fltVal val="90"/>
                                          </p:val>
                                        </p:tav>
                                        <p:tav tm="100000">
                                          <p:val>
                                            <p:fltVal val="0"/>
                                          </p:val>
                                        </p:tav>
                                      </p:tavLst>
                                    </p:anim>
                                    <p:animEffect transition="in" filter="fade">
                                      <p:cBhvr>
                                        <p:cTn id="10" dur="1000"/>
                                        <p:tgtEl>
                                          <p:spTgt spid="106"/>
                                        </p:tgtEl>
                                      </p:cBhvr>
                                    </p:animEffect>
                                  </p:childTnLst>
                                </p:cTn>
                              </p:par>
                              <p:par>
                                <p:cTn id="11" presetID="2" presetClass="entr" presetSubtype="6" fill="hold" nodeType="withEffect">
                                  <p:stCondLst>
                                    <p:cond delay="0"/>
                                  </p:stCondLst>
                                  <p:iterate type="wd">
                                    <p:tmPct val="10000"/>
                                  </p:iterate>
                                  <p:childTnLst>
                                    <p:set>
                                      <p:cBhvr>
                                        <p:cTn id="12" dur="1" fill="hold">
                                          <p:stCondLst>
                                            <p:cond delay="0"/>
                                          </p:stCondLst>
                                        </p:cTn>
                                        <p:tgtEl>
                                          <p:spTgt spid="111"/>
                                        </p:tgtEl>
                                        <p:attrNameLst>
                                          <p:attrName>style.visibility</p:attrName>
                                        </p:attrNameLst>
                                      </p:cBhvr>
                                      <p:to>
                                        <p:strVal val="visible"/>
                                      </p:to>
                                    </p:set>
                                    <p:anim calcmode="lin" valueType="num">
                                      <p:cBhvr additive="base">
                                        <p:cTn id="13" dur="1000" fill="hold"/>
                                        <p:tgtEl>
                                          <p:spTgt spid="111"/>
                                        </p:tgtEl>
                                        <p:attrNameLst>
                                          <p:attrName>ppt_x</p:attrName>
                                        </p:attrNameLst>
                                      </p:cBhvr>
                                      <p:tavLst>
                                        <p:tav tm="0">
                                          <p:val>
                                            <p:strVal val="1+#ppt_w/2"/>
                                          </p:val>
                                        </p:tav>
                                        <p:tav tm="100000">
                                          <p:val>
                                            <p:strVal val="#ppt_x"/>
                                          </p:val>
                                        </p:tav>
                                      </p:tavLst>
                                    </p:anim>
                                    <p:anim calcmode="lin" valueType="num">
                                      <p:cBhvr additive="base">
                                        <p:cTn id="14" dur="1000" fill="hold"/>
                                        <p:tgtEl>
                                          <p:spTgt spid="111"/>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114"/>
                                        </p:tgtEl>
                                        <p:attrNameLst>
                                          <p:attrName>style.visibility</p:attrName>
                                        </p:attrNameLst>
                                      </p:cBhvr>
                                      <p:to>
                                        <p:strVal val="visible"/>
                                      </p:to>
                                    </p:set>
                                    <p:animEffect transition="in" filter="fade">
                                      <p:cBhvr>
                                        <p:cTn id="18" dur="500"/>
                                        <p:tgtEl>
                                          <p:spTgt spid="114"/>
                                        </p:tgtEl>
                                      </p:cBhvr>
                                    </p:animEffect>
                                    <p:anim calcmode="lin" valueType="num">
                                      <p:cBhvr>
                                        <p:cTn id="19" dur="500" fill="hold"/>
                                        <p:tgtEl>
                                          <p:spTgt spid="114"/>
                                        </p:tgtEl>
                                        <p:attrNameLst>
                                          <p:attrName>ppt_x</p:attrName>
                                        </p:attrNameLst>
                                      </p:cBhvr>
                                      <p:tavLst>
                                        <p:tav tm="0">
                                          <p:val>
                                            <p:strVal val="#ppt_x"/>
                                          </p:val>
                                        </p:tav>
                                        <p:tav tm="100000">
                                          <p:val>
                                            <p:strVal val="#ppt_x"/>
                                          </p:val>
                                        </p:tav>
                                      </p:tavLst>
                                    </p:anim>
                                    <p:anim calcmode="lin" valueType="num">
                                      <p:cBhvr>
                                        <p:cTn id="20" dur="500" fill="hold"/>
                                        <p:tgtEl>
                                          <p:spTgt spid="11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iterate type="wd">
                                    <p:tmPct val="10000"/>
                                  </p:iterate>
                                  <p:childTnLst>
                                    <p:set>
                                      <p:cBhvr>
                                        <p:cTn id="22" dur="1" fill="hold">
                                          <p:stCondLst>
                                            <p:cond delay="0"/>
                                          </p:stCondLst>
                                        </p:cTn>
                                        <p:tgtEl>
                                          <p:spTgt spid="117"/>
                                        </p:tgtEl>
                                        <p:attrNameLst>
                                          <p:attrName>style.visibility</p:attrName>
                                        </p:attrNameLst>
                                      </p:cBhvr>
                                      <p:to>
                                        <p:strVal val="visible"/>
                                      </p:to>
                                    </p:set>
                                    <p:animEffect transition="in" filter="fade">
                                      <p:cBhvr>
                                        <p:cTn id="23" dur="1000"/>
                                        <p:tgtEl>
                                          <p:spTgt spid="117"/>
                                        </p:tgtEl>
                                      </p:cBhvr>
                                    </p:animEffect>
                                    <p:anim calcmode="lin" valueType="num">
                                      <p:cBhvr>
                                        <p:cTn id="24" dur="1000" fill="hold"/>
                                        <p:tgtEl>
                                          <p:spTgt spid="117"/>
                                        </p:tgtEl>
                                        <p:attrNameLst>
                                          <p:attrName>ppt_x</p:attrName>
                                        </p:attrNameLst>
                                      </p:cBhvr>
                                      <p:tavLst>
                                        <p:tav tm="0">
                                          <p:val>
                                            <p:strVal val="#ppt_x"/>
                                          </p:val>
                                        </p:tav>
                                        <p:tav tm="100000">
                                          <p:val>
                                            <p:strVal val="#ppt_x"/>
                                          </p:val>
                                        </p:tav>
                                      </p:tavLst>
                                    </p:anim>
                                    <p:anim calcmode="lin" valueType="num">
                                      <p:cBhvr>
                                        <p:cTn id="25" dur="1000" fill="hold"/>
                                        <p:tgtEl>
                                          <p:spTgt spid="117"/>
                                        </p:tgtEl>
                                        <p:attrNameLst>
                                          <p:attrName>ppt_y</p:attrName>
                                        </p:attrNameLst>
                                      </p:cBhvr>
                                      <p:tavLst>
                                        <p:tav tm="0">
                                          <p:val>
                                            <p:strVal val="#ppt_y+.1"/>
                                          </p:val>
                                        </p:tav>
                                        <p:tav tm="100000">
                                          <p:val>
                                            <p:strVal val="#ppt_y"/>
                                          </p:val>
                                        </p:tav>
                                      </p:tavLst>
                                    </p:anim>
                                  </p:childTnLst>
                                </p:cTn>
                              </p:par>
                              <p:par>
                                <p:cTn id="26" presetID="2" presetClass="entr" presetSubtype="6" fill="hold" nodeType="withEffect">
                                  <p:stCondLst>
                                    <p:cond delay="0"/>
                                  </p:stCondLst>
                                  <p:iterate type="wd">
                                    <p:tmPct val="10000"/>
                                  </p:iterate>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1000" fill="hold"/>
                                        <p:tgtEl>
                                          <p:spTgt spid="216"/>
                                        </p:tgtEl>
                                        <p:attrNameLst>
                                          <p:attrName>ppt_x</p:attrName>
                                        </p:attrNameLst>
                                      </p:cBhvr>
                                      <p:tavLst>
                                        <p:tav tm="0">
                                          <p:val>
                                            <p:strVal val="1+#ppt_w/2"/>
                                          </p:val>
                                        </p:tav>
                                        <p:tav tm="100000">
                                          <p:val>
                                            <p:strVal val="#ppt_x"/>
                                          </p:val>
                                        </p:tav>
                                      </p:tavLst>
                                    </p:anim>
                                    <p:anim calcmode="lin" valueType="num">
                                      <p:cBhvr additive="base">
                                        <p:cTn id="29" dur="1000" fill="hold"/>
                                        <p:tgtEl>
                                          <p:spTgt spid="216"/>
                                        </p:tgtEl>
                                        <p:attrNameLst>
                                          <p:attrName>ppt_y</p:attrName>
                                        </p:attrNameLst>
                                      </p:cBhvr>
                                      <p:tavLst>
                                        <p:tav tm="0">
                                          <p:val>
                                            <p:strVal val="1+#ppt_h/2"/>
                                          </p:val>
                                        </p:tav>
                                        <p:tav tm="100000">
                                          <p:val>
                                            <p:strVal val="#ppt_y"/>
                                          </p:val>
                                        </p:tav>
                                      </p:tavLst>
                                    </p:anim>
                                  </p:childTnLst>
                                </p:cTn>
                              </p:par>
                              <p:par>
                                <p:cTn id="30" presetID="2" presetClass="entr" presetSubtype="6" fill="hold" nodeType="withEffect">
                                  <p:stCondLst>
                                    <p:cond delay="0"/>
                                  </p:stCondLst>
                                  <p:iterate type="wd">
                                    <p:tmPct val="10000"/>
                                  </p:iterate>
                                  <p:childTnLst>
                                    <p:set>
                                      <p:cBhvr>
                                        <p:cTn id="31" dur="1" fill="hold">
                                          <p:stCondLst>
                                            <p:cond delay="0"/>
                                          </p:stCondLst>
                                        </p:cTn>
                                        <p:tgtEl>
                                          <p:spTgt spid="219"/>
                                        </p:tgtEl>
                                        <p:attrNameLst>
                                          <p:attrName>style.visibility</p:attrName>
                                        </p:attrNameLst>
                                      </p:cBhvr>
                                      <p:to>
                                        <p:strVal val="visible"/>
                                      </p:to>
                                    </p:set>
                                    <p:anim calcmode="lin" valueType="num">
                                      <p:cBhvr additive="base">
                                        <p:cTn id="32" dur="1000" fill="hold"/>
                                        <p:tgtEl>
                                          <p:spTgt spid="219"/>
                                        </p:tgtEl>
                                        <p:attrNameLst>
                                          <p:attrName>ppt_x</p:attrName>
                                        </p:attrNameLst>
                                      </p:cBhvr>
                                      <p:tavLst>
                                        <p:tav tm="0">
                                          <p:val>
                                            <p:strVal val="1+#ppt_w/2"/>
                                          </p:val>
                                        </p:tav>
                                        <p:tav tm="100000">
                                          <p:val>
                                            <p:strVal val="#ppt_x"/>
                                          </p:val>
                                        </p:tav>
                                      </p:tavLst>
                                    </p:anim>
                                    <p:anim calcmode="lin" valueType="num">
                                      <p:cBhvr additive="base">
                                        <p:cTn id="33" dur="1000" fill="hold"/>
                                        <p:tgtEl>
                                          <p:spTgt spid="219"/>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iterate type="wd">
                                    <p:tmPct val="10000"/>
                                  </p:iterate>
                                  <p:childTnLst>
                                    <p:set>
                                      <p:cBhvr>
                                        <p:cTn id="35" dur="1" fill="hold">
                                          <p:stCondLst>
                                            <p:cond delay="0"/>
                                          </p:stCondLst>
                                        </p:cTn>
                                        <p:tgtEl>
                                          <p:spTgt spid="222"/>
                                        </p:tgtEl>
                                        <p:attrNameLst>
                                          <p:attrName>style.visibility</p:attrName>
                                        </p:attrNameLst>
                                      </p:cBhvr>
                                      <p:to>
                                        <p:strVal val="visible"/>
                                      </p:to>
                                    </p:set>
                                    <p:anim calcmode="lin" valueType="num">
                                      <p:cBhvr additive="base">
                                        <p:cTn id="36" dur="1000" fill="hold"/>
                                        <p:tgtEl>
                                          <p:spTgt spid="222"/>
                                        </p:tgtEl>
                                        <p:attrNameLst>
                                          <p:attrName>ppt_x</p:attrName>
                                        </p:attrNameLst>
                                      </p:cBhvr>
                                      <p:tavLst>
                                        <p:tav tm="0">
                                          <p:val>
                                            <p:strVal val="#ppt_x"/>
                                          </p:val>
                                        </p:tav>
                                        <p:tav tm="100000">
                                          <p:val>
                                            <p:strVal val="#ppt_x"/>
                                          </p:val>
                                        </p:tav>
                                      </p:tavLst>
                                    </p:anim>
                                    <p:anim calcmode="lin" valueType="num">
                                      <p:cBhvr additive="base">
                                        <p:cTn id="37" dur="1000" fill="hold"/>
                                        <p:tgtEl>
                                          <p:spTgt spid="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CÒN NHỚ?</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3936962" y="2202216"/>
            <a:ext cx="3597904" cy="742511"/>
          </a:xfrm>
          <a:prstGeom prst="rect">
            <a:avLst/>
          </a:prstGeom>
          <a:noFill/>
        </p:spPr>
        <p:txBody>
          <a:bodyPr wrap="square" rtlCol="0">
            <a:spAutoFit/>
          </a:bodyPr>
          <a:lstStyle/>
          <a:p>
            <a:pPr>
              <a:lnSpc>
                <a:spcPct val="150000"/>
              </a:lnSpc>
            </a:pPr>
            <a:r>
              <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gì?</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24" name="文本框 2">
            <a:extLst>
              <a:ext uri="{FF2B5EF4-FFF2-40B4-BE49-F238E27FC236}">
                <a16:creationId xmlns:a16="http://schemas.microsoft.com/office/drawing/2014/main" id="{2544A4F8-E6BE-47C5-BB5A-8F9C55060FFE}"/>
              </a:ext>
            </a:extLst>
          </p:cNvPr>
          <p:cNvSpPr txBox="1"/>
          <p:nvPr/>
        </p:nvSpPr>
        <p:spPr>
          <a:xfrm>
            <a:off x="2788697" y="2901333"/>
            <a:ext cx="5894434" cy="1384995"/>
          </a:xfrm>
          <a:prstGeom prst="rect">
            <a:avLst/>
          </a:prstGeom>
          <a:noFill/>
        </p:spPr>
        <p:txBody>
          <a:bodyPr wrap="square" rtlCol="0">
            <a:spAutoFit/>
          </a:bodyPr>
          <a:lstStyle/>
          <a:p>
            <a:pPr>
              <a:lnSpc>
                <a:spcPct val="150000"/>
              </a:lnSpc>
            </a:pPr>
            <a:r>
              <a:rPr lang="en-US" altLang="zh-CN" sz="2800" b="1" smtClean="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Cốt truyện là một chuỗi sự việc làm nòng cốt cho diễn biến của truyện.</a:t>
            </a:r>
            <a:endParaRPr lang="zh-CN" altLang="en-US" sz="2800" b="1" dirty="0">
              <a:solidFill>
                <a:srgbClr val="087E78"/>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48413143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iterate type="wd">
                                    <p:tmPct val="10000"/>
                                  </p:iterate>
                                  <p:childTnLst>
                                    <p:set>
                                      <p:cBhvr>
                                        <p:cTn id="30" dur="1" fill="hold">
                                          <p:stCondLst>
                                            <p:cond delay="0"/>
                                          </p:stCondLst>
                                        </p:cTn>
                                        <p:tgtEl>
                                          <p:spTgt spid="124"/>
                                        </p:tgtEl>
                                        <p:attrNameLst>
                                          <p:attrName>style.visibility</p:attrName>
                                        </p:attrNameLst>
                                      </p:cBhvr>
                                      <p:to>
                                        <p:strVal val="visible"/>
                                      </p:to>
                                    </p:set>
                                    <p:animEffect transition="in" filter="fade">
                                      <p:cBhvr>
                                        <p:cTn id="31" dur="500"/>
                                        <p:tgtEl>
                                          <p:spTgt spid="124"/>
                                        </p:tgtEl>
                                      </p:cBhvr>
                                    </p:animEffect>
                                    <p:anim calcmode="lin" valueType="num">
                                      <p:cBhvr>
                                        <p:cTn id="32" dur="500" fill="hold"/>
                                        <p:tgtEl>
                                          <p:spTgt spid="124"/>
                                        </p:tgtEl>
                                        <p:attrNameLst>
                                          <p:attrName>ppt_x</p:attrName>
                                        </p:attrNameLst>
                                      </p:cBhvr>
                                      <p:tavLst>
                                        <p:tav tm="0">
                                          <p:val>
                                            <p:strVal val="#ppt_x"/>
                                          </p:val>
                                        </p:tav>
                                        <p:tav tm="100000">
                                          <p:val>
                                            <p:strVal val="#ppt_x"/>
                                          </p:val>
                                        </p:tav>
                                      </p:tavLst>
                                    </p:anim>
                                    <p:anim calcmode="lin" valueType="num">
                                      <p:cBhvr>
                                        <p:cTn id="33" dur="5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P spid="12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994242" y="3523454"/>
            <a:ext cx="11391899"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 BÀI LÀM</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417500338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9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1-原创素材\1_mm1102\PPT\PPT_014\materaials\pageimg_g16.png">
            <a:extLst>
              <a:ext uri="{FF2B5EF4-FFF2-40B4-BE49-F238E27FC236}">
                <a16:creationId xmlns:a16="http://schemas.microsoft.com/office/drawing/2014/main" id="{1E51D711-61FB-414F-99E2-BE1FB7F55F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596" y="401233"/>
            <a:ext cx="10632504" cy="588380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2" name="组合 1">
            <a:extLst>
              <a:ext uri="{FF2B5EF4-FFF2-40B4-BE49-F238E27FC236}">
                <a16:creationId xmlns:a16="http://schemas.microsoft.com/office/drawing/2014/main" id="{BF4BB5B6-830C-437A-9B20-D204218105C2}"/>
              </a:ext>
            </a:extLst>
          </p:cNvPr>
          <p:cNvGrpSpPr/>
          <p:nvPr/>
        </p:nvGrpSpPr>
        <p:grpSpPr>
          <a:xfrm>
            <a:off x="4853845" y="2395689"/>
            <a:ext cx="2425902" cy="3217535"/>
            <a:chOff x="3355393" y="1522865"/>
            <a:chExt cx="2425902" cy="3217535"/>
          </a:xfrm>
        </p:grpSpPr>
        <p:pic>
          <p:nvPicPr>
            <p:cNvPr id="3" name="Picture 3">
              <a:extLst>
                <a:ext uri="{FF2B5EF4-FFF2-40B4-BE49-F238E27FC236}">
                  <a16:creationId xmlns:a16="http://schemas.microsoft.com/office/drawing/2014/main" id="{B4968487-A21B-4E17-9509-1556931D38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rot="322932">
              <a:off x="3355393" y="1522865"/>
              <a:ext cx="2425902" cy="321753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25">
              <a:extLst>
                <a:ext uri="{FF2B5EF4-FFF2-40B4-BE49-F238E27FC236}">
                  <a16:creationId xmlns:a16="http://schemas.microsoft.com/office/drawing/2014/main" id="{BAEEB115-DCCC-4160-84A1-68BB5C5D7274}"/>
                </a:ext>
              </a:extLst>
            </p:cNvPr>
            <p:cNvSpPr txBox="1"/>
            <p:nvPr/>
          </p:nvSpPr>
          <p:spPr>
            <a:xfrm>
              <a:off x="4271392" y="1708448"/>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01</a:t>
              </a:r>
            </a:p>
          </p:txBody>
        </p:sp>
        <p:sp>
          <p:nvSpPr>
            <p:cNvPr id="5" name="TextBox 27">
              <a:extLst>
                <a:ext uri="{FF2B5EF4-FFF2-40B4-BE49-F238E27FC236}">
                  <a16:creationId xmlns:a16="http://schemas.microsoft.com/office/drawing/2014/main" id="{CCEE777A-5A0D-4955-9161-FF11E2EB8304}"/>
                </a:ext>
              </a:extLst>
            </p:cNvPr>
            <p:cNvSpPr txBox="1"/>
            <p:nvPr/>
          </p:nvSpPr>
          <p:spPr>
            <a:xfrm>
              <a:off x="4271392" y="2510409"/>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02</a:t>
              </a:r>
            </a:p>
          </p:txBody>
        </p:sp>
        <p:sp>
          <p:nvSpPr>
            <p:cNvPr id="6" name="TextBox 28">
              <a:extLst>
                <a:ext uri="{FF2B5EF4-FFF2-40B4-BE49-F238E27FC236}">
                  <a16:creationId xmlns:a16="http://schemas.microsoft.com/office/drawing/2014/main" id="{299FB636-B30A-4843-8D8D-154158FB069F}"/>
                </a:ext>
              </a:extLst>
            </p:cNvPr>
            <p:cNvSpPr txBox="1"/>
            <p:nvPr/>
          </p:nvSpPr>
          <p:spPr>
            <a:xfrm>
              <a:off x="4271392" y="3292624"/>
              <a:ext cx="660648" cy="738664"/>
            </a:xfrm>
            <a:prstGeom prst="rect">
              <a:avLst/>
            </a:prstGeom>
            <a:noFill/>
          </p:spPr>
          <p:txBody>
            <a:bodyPr wrap="square" rtlCol="0">
              <a:spAutoFit/>
            </a:bodyPr>
            <a:lstStyle/>
            <a:p>
              <a:pPr algn="ctr">
                <a:lnSpc>
                  <a:spcPct val="150000"/>
                </a:lnSpc>
              </a:pPr>
              <a:r>
                <a:rPr lang="en-US" altLang="zh-CN" sz="2800" b="1" dirty="0">
                  <a:solidFill>
                    <a:srgbClr val="211E17"/>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03</a:t>
              </a:r>
            </a:p>
          </p:txBody>
        </p:sp>
      </p:grpSp>
      <p:sp>
        <p:nvSpPr>
          <p:cNvPr id="8" name="文本框 7">
            <a:extLst>
              <a:ext uri="{FF2B5EF4-FFF2-40B4-BE49-F238E27FC236}">
                <a16:creationId xmlns:a16="http://schemas.microsoft.com/office/drawing/2014/main" id="{702FBDFC-CEE2-4A48-8D48-D9F9AAB64F0D}"/>
              </a:ext>
            </a:extLst>
          </p:cNvPr>
          <p:cNvSpPr txBox="1"/>
          <p:nvPr/>
        </p:nvSpPr>
        <p:spPr>
          <a:xfrm>
            <a:off x="4444444" y="424888"/>
            <a:ext cx="4904990" cy="1107996"/>
          </a:xfrm>
          <a:prstGeom prst="rect">
            <a:avLst/>
          </a:prstGeom>
          <a:noFill/>
        </p:spPr>
        <p:txBody>
          <a:bodyPr wrap="square" rtlCol="0">
            <a:spAutoFit/>
          </a:bodyPr>
          <a:lstStyle/>
          <a:p>
            <a:r>
              <a:rPr lang="en-US" altLang="zh-CN" sz="6600" smtClean="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CỦNG CỐ</a:t>
            </a:r>
            <a:endParaRPr lang="zh-CN" altLang="en-US" sz="6600" dirty="0">
              <a:ln w="19050">
                <a:noFill/>
              </a:ln>
              <a:solidFill>
                <a:schemeClr val="bg1"/>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
        <p:nvSpPr>
          <p:cNvPr id="9" name="文本框 8">
            <a:extLst>
              <a:ext uri="{FF2B5EF4-FFF2-40B4-BE49-F238E27FC236}">
                <a16:creationId xmlns:a16="http://schemas.microsoft.com/office/drawing/2014/main" id="{0C8B595A-8369-4237-A956-5AEEC0FD8DD6}"/>
              </a:ext>
            </a:extLst>
          </p:cNvPr>
          <p:cNvSpPr txBox="1"/>
          <p:nvPr/>
        </p:nvSpPr>
        <p:spPr>
          <a:xfrm>
            <a:off x="1397429" y="2455232"/>
            <a:ext cx="3918778" cy="1307537"/>
          </a:xfrm>
          <a:prstGeom prst="rect">
            <a:avLst/>
          </a:prstGeom>
          <a:noFill/>
        </p:spPr>
        <p:txBody>
          <a:bodyPr wrap="square" rtlCol="0">
            <a:spAutoFit/>
          </a:bodyPr>
          <a:lstStyle/>
          <a:p>
            <a:pPr algn="ctr">
              <a:lnSpc>
                <a:spcPct val="150000"/>
              </a:lnSpc>
            </a:pPr>
            <a:r>
              <a:rPr lang="en-US" altLang="zh-CN" sz="2800" b="1" smtClean="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Xem lại bài, học thuộc Ghi nhớ.</a:t>
            </a:r>
            <a:endParaRPr lang="zh-CN" altLang="en-US" sz="2800" b="1" dirty="0">
              <a:solidFill>
                <a:srgbClr val="436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0" name="文本框 9">
            <a:extLst>
              <a:ext uri="{FF2B5EF4-FFF2-40B4-BE49-F238E27FC236}">
                <a16:creationId xmlns:a16="http://schemas.microsoft.com/office/drawing/2014/main" id="{BCC1E22F-AA12-421C-8D07-33E6F3CBACAE}"/>
              </a:ext>
            </a:extLst>
          </p:cNvPr>
          <p:cNvSpPr txBox="1"/>
          <p:nvPr/>
        </p:nvSpPr>
        <p:spPr>
          <a:xfrm>
            <a:off x="7145617" y="2973422"/>
            <a:ext cx="3296144" cy="2031325"/>
          </a:xfrm>
          <a:prstGeom prst="rect">
            <a:avLst/>
          </a:prstGeom>
          <a:noFill/>
        </p:spPr>
        <p:txBody>
          <a:bodyPr wrap="square" rtlCol="0">
            <a:spAutoFit/>
          </a:bodyPr>
          <a:lstStyle/>
          <a:p>
            <a:pPr algn="ctr">
              <a:lnSpc>
                <a:spcPct val="150000"/>
              </a:lnSpc>
            </a:pPr>
            <a:r>
              <a:rPr lang="en-US" altLang="zh-CN" sz="2800" b="1" smtClean="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Tập viết đoạn văn trong bài văn kể chuyện.</a:t>
            </a:r>
            <a:endParaRPr lang="zh-CN" altLang="en-US" sz="2800" b="1" dirty="0">
              <a:solidFill>
                <a:srgbClr val="D08B00"/>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
        <p:nvSpPr>
          <p:cNvPr id="11" name="文本框 10">
            <a:extLst>
              <a:ext uri="{FF2B5EF4-FFF2-40B4-BE49-F238E27FC236}">
                <a16:creationId xmlns:a16="http://schemas.microsoft.com/office/drawing/2014/main" id="{92483A4E-91E4-4B6A-BF42-AAD69CBFD75A}"/>
              </a:ext>
            </a:extLst>
          </p:cNvPr>
          <p:cNvSpPr txBox="1"/>
          <p:nvPr/>
        </p:nvSpPr>
        <p:spPr>
          <a:xfrm>
            <a:off x="1501058" y="4173511"/>
            <a:ext cx="3738009" cy="1384995"/>
          </a:xfrm>
          <a:prstGeom prst="rect">
            <a:avLst/>
          </a:prstGeom>
          <a:noFill/>
        </p:spPr>
        <p:txBody>
          <a:bodyPr wrap="square" rtlCol="0">
            <a:spAutoFit/>
          </a:bodyPr>
          <a:lstStyle/>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Chuẩn bị bài sau: </a:t>
            </a:r>
          </a:p>
          <a:p>
            <a:pPr algn="ctr">
              <a:lnSpc>
                <a:spcPct val="150000"/>
              </a:lnSpc>
            </a:pPr>
            <a:r>
              <a:rPr lang="en-US" altLang="zh-CN" sz="2800" b="1" smtClean="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Trả bài văn viết thư.</a:t>
            </a:r>
            <a:endParaRPr lang="zh-CN" altLang="en-US" sz="2800" b="1" dirty="0">
              <a:solidFill>
                <a:srgbClr val="E1646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62913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set>
                                      <p:cBhvr>
                                        <p:cTn id="7" dur="227" fill="hold">
                                          <p:stCondLst>
                                            <p:cond delay="0"/>
                                          </p:stCondLst>
                                        </p:cTn>
                                        <p:tgtEl>
                                          <p:spTgt spid="8"/>
                                        </p:tgtEl>
                                        <p:attrNameLst>
                                          <p:attrName>style.rotation</p:attrName>
                                        </p:attrNameLst>
                                      </p:cBhvr>
                                      <p:to>
                                        <p:strVal val="-45.0"/>
                                      </p:to>
                                    </p:set>
                                    <p:anim calcmode="lin" valueType="num">
                                      <p:cBhvr>
                                        <p:cTn id="8" dur="227" fill="hold">
                                          <p:stCondLst>
                                            <p:cond delay="227"/>
                                          </p:stCondLst>
                                        </p:cTn>
                                        <p:tgtEl>
                                          <p:spTgt spid="8"/>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8"/>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8"/>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8"/>
                                        </p:tgtEl>
                                        <p:attrNameLst>
                                          <p:attrName>ppt_y</p:attrName>
                                        </p:attrNameLst>
                                      </p:cBhvr>
                                      <p:tavLst>
                                        <p:tav tm="0">
                                          <p:val>
                                            <p:strVal val="#ppt_y-(0.354*#ppt_w-0.172*#ppt_h)"/>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par>
                          <p:cTn id="17" fill="hold">
                            <p:stCondLst>
                              <p:cond delay="1750"/>
                            </p:stCondLst>
                            <p:childTnLst>
                              <p:par>
                                <p:cTn id="18" presetID="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0-#ppt_w/2"/>
                                          </p:val>
                                        </p:tav>
                                        <p:tav tm="100000">
                                          <p:val>
                                            <p:strVal val="#ppt_x"/>
                                          </p:val>
                                        </p:tav>
                                      </p:tavLst>
                                    </p:anim>
                                    <p:anim calcmode="lin" valueType="num">
                                      <p:cBhvr additive="base">
                                        <p:cTn id="21" dur="500" fill="hold"/>
                                        <p:tgtEl>
                                          <p:spTgt spid="7"/>
                                        </p:tgtEl>
                                        <p:attrNameLst>
                                          <p:attrName>ppt_y</p:attrName>
                                        </p:attrNameLst>
                                      </p:cBhvr>
                                      <p:tavLst>
                                        <p:tav tm="0">
                                          <p:val>
                                            <p:strVal val="#ppt_y"/>
                                          </p:val>
                                        </p:tav>
                                        <p:tav tm="100000">
                                          <p:val>
                                            <p:strVal val="#ppt_y"/>
                                          </p:val>
                                        </p:tav>
                                      </p:tavLst>
                                    </p:anim>
                                  </p:childTnLst>
                                </p:cTn>
                              </p:par>
                            </p:childTnLst>
                          </p:cTn>
                        </p:par>
                        <p:par>
                          <p:cTn id="22" fill="hold">
                            <p:stCondLst>
                              <p:cond delay="2250"/>
                            </p:stCondLst>
                            <p:childTnLst>
                              <p:par>
                                <p:cTn id="23" presetID="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750"/>
                            </p:stCondLst>
                            <p:childTnLst>
                              <p:par>
                                <p:cTn id="28" presetID="2" presetClass="entr" presetSubtype="2" fill="hold" grpId="0"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par>
                          <p:cTn id="32" fill="hold">
                            <p:stCondLst>
                              <p:cond delay="3250"/>
                            </p:stCondLst>
                            <p:childTnLst>
                              <p:par>
                                <p:cTn id="33" presetID="2" presetClass="entr" presetSubtype="8"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1">
            <a:extLst>
              <a:ext uri="{FF2B5EF4-FFF2-40B4-BE49-F238E27FC236}">
                <a16:creationId xmlns:a16="http://schemas.microsoft.com/office/drawing/2014/main" id="{8D2927FC-25D4-4ED1-8C2B-CC4A09159DD1}"/>
              </a:ext>
            </a:extLst>
          </p:cNvPr>
          <p:cNvGrpSpPr/>
          <p:nvPr/>
        </p:nvGrpSpPr>
        <p:grpSpPr>
          <a:xfrm rot="939091">
            <a:off x="5519722" y="67951"/>
            <a:ext cx="1653006" cy="2096362"/>
            <a:chOff x="6889751" y="6794500"/>
            <a:chExt cx="479425" cy="608013"/>
          </a:xfrm>
        </p:grpSpPr>
        <p:sp>
          <p:nvSpPr>
            <p:cNvPr id="73" name="Freeform 1928">
              <a:extLst>
                <a:ext uri="{FF2B5EF4-FFF2-40B4-BE49-F238E27FC236}">
                  <a16:creationId xmlns:a16="http://schemas.microsoft.com/office/drawing/2014/main"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929">
              <a:extLst>
                <a:ext uri="{FF2B5EF4-FFF2-40B4-BE49-F238E27FC236}">
                  <a16:creationId xmlns:a16="http://schemas.microsoft.com/office/drawing/2014/main"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930">
              <a:extLst>
                <a:ext uri="{FF2B5EF4-FFF2-40B4-BE49-F238E27FC236}">
                  <a16:creationId xmlns:a16="http://schemas.microsoft.com/office/drawing/2014/main"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931">
              <a:extLst>
                <a:ext uri="{FF2B5EF4-FFF2-40B4-BE49-F238E27FC236}">
                  <a16:creationId xmlns:a16="http://schemas.microsoft.com/office/drawing/2014/main"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Oval 1932">
              <a:extLst>
                <a:ext uri="{FF2B5EF4-FFF2-40B4-BE49-F238E27FC236}">
                  <a16:creationId xmlns:a16="http://schemas.microsoft.com/office/drawing/2014/main"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933">
              <a:extLst>
                <a:ext uri="{FF2B5EF4-FFF2-40B4-BE49-F238E27FC236}">
                  <a16:creationId xmlns:a16="http://schemas.microsoft.com/office/drawing/2014/main"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934">
              <a:extLst>
                <a:ext uri="{FF2B5EF4-FFF2-40B4-BE49-F238E27FC236}">
                  <a16:creationId xmlns:a16="http://schemas.microsoft.com/office/drawing/2014/main"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Rectangle 1935">
              <a:extLst>
                <a:ext uri="{FF2B5EF4-FFF2-40B4-BE49-F238E27FC236}">
                  <a16:creationId xmlns:a16="http://schemas.microsoft.com/office/drawing/2014/main"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936">
              <a:extLst>
                <a:ext uri="{FF2B5EF4-FFF2-40B4-BE49-F238E27FC236}">
                  <a16:creationId xmlns:a16="http://schemas.microsoft.com/office/drawing/2014/main"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937">
              <a:extLst>
                <a:ext uri="{FF2B5EF4-FFF2-40B4-BE49-F238E27FC236}">
                  <a16:creationId xmlns:a16="http://schemas.microsoft.com/office/drawing/2014/main"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938">
              <a:extLst>
                <a:ext uri="{FF2B5EF4-FFF2-40B4-BE49-F238E27FC236}">
                  <a16:creationId xmlns:a16="http://schemas.microsoft.com/office/drawing/2014/main"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939">
              <a:extLst>
                <a:ext uri="{FF2B5EF4-FFF2-40B4-BE49-F238E27FC236}">
                  <a16:creationId xmlns:a16="http://schemas.microsoft.com/office/drawing/2014/main"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Oval 1940">
              <a:extLst>
                <a:ext uri="{FF2B5EF4-FFF2-40B4-BE49-F238E27FC236}">
                  <a16:creationId xmlns:a16="http://schemas.microsoft.com/office/drawing/2014/main"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941">
              <a:extLst>
                <a:ext uri="{FF2B5EF4-FFF2-40B4-BE49-F238E27FC236}">
                  <a16:creationId xmlns:a16="http://schemas.microsoft.com/office/drawing/2014/main"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942">
              <a:extLst>
                <a:ext uri="{FF2B5EF4-FFF2-40B4-BE49-F238E27FC236}">
                  <a16:creationId xmlns:a16="http://schemas.microsoft.com/office/drawing/2014/main"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Oval 1943">
              <a:extLst>
                <a:ext uri="{FF2B5EF4-FFF2-40B4-BE49-F238E27FC236}">
                  <a16:creationId xmlns:a16="http://schemas.microsoft.com/office/drawing/2014/main"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Oval 1944">
              <a:extLst>
                <a:ext uri="{FF2B5EF4-FFF2-40B4-BE49-F238E27FC236}">
                  <a16:creationId xmlns:a16="http://schemas.microsoft.com/office/drawing/2014/main"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945">
              <a:extLst>
                <a:ext uri="{FF2B5EF4-FFF2-40B4-BE49-F238E27FC236}">
                  <a16:creationId xmlns:a16="http://schemas.microsoft.com/office/drawing/2014/main"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946">
              <a:extLst>
                <a:ext uri="{FF2B5EF4-FFF2-40B4-BE49-F238E27FC236}">
                  <a16:creationId xmlns:a16="http://schemas.microsoft.com/office/drawing/2014/main"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947">
              <a:extLst>
                <a:ext uri="{FF2B5EF4-FFF2-40B4-BE49-F238E27FC236}">
                  <a16:creationId xmlns:a16="http://schemas.microsoft.com/office/drawing/2014/main"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3" name="组合 22">
            <a:extLst>
              <a:ext uri="{FF2B5EF4-FFF2-40B4-BE49-F238E27FC236}">
                <a16:creationId xmlns:a16="http://schemas.microsoft.com/office/drawing/2014/main" id="{8640B8BF-F6DC-40F4-B6DA-EBDE83E50F25}"/>
              </a:ext>
            </a:extLst>
          </p:cNvPr>
          <p:cNvGrpSpPr/>
          <p:nvPr/>
        </p:nvGrpSpPr>
        <p:grpSpPr>
          <a:xfrm rot="1137054">
            <a:off x="7213465" y="402545"/>
            <a:ext cx="1763760" cy="2088954"/>
            <a:chOff x="4813301" y="6792913"/>
            <a:chExt cx="508000" cy="601662"/>
          </a:xfrm>
        </p:grpSpPr>
        <p:sp>
          <p:nvSpPr>
            <p:cNvPr id="24" name="Freeform 1948">
              <a:extLst>
                <a:ext uri="{FF2B5EF4-FFF2-40B4-BE49-F238E27FC236}">
                  <a16:creationId xmlns:a16="http://schemas.microsoft.com/office/drawing/2014/main"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Oval 1949">
              <a:extLst>
                <a:ext uri="{FF2B5EF4-FFF2-40B4-BE49-F238E27FC236}">
                  <a16:creationId xmlns:a16="http://schemas.microsoft.com/office/drawing/2014/main"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950">
              <a:extLst>
                <a:ext uri="{FF2B5EF4-FFF2-40B4-BE49-F238E27FC236}">
                  <a16:creationId xmlns:a16="http://schemas.microsoft.com/office/drawing/2014/main"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951">
              <a:extLst>
                <a:ext uri="{FF2B5EF4-FFF2-40B4-BE49-F238E27FC236}">
                  <a16:creationId xmlns:a16="http://schemas.microsoft.com/office/drawing/2014/main"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952">
              <a:extLst>
                <a:ext uri="{FF2B5EF4-FFF2-40B4-BE49-F238E27FC236}">
                  <a16:creationId xmlns:a16="http://schemas.microsoft.com/office/drawing/2014/main"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953">
              <a:extLst>
                <a:ext uri="{FF2B5EF4-FFF2-40B4-BE49-F238E27FC236}">
                  <a16:creationId xmlns:a16="http://schemas.microsoft.com/office/drawing/2014/main"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954">
              <a:extLst>
                <a:ext uri="{FF2B5EF4-FFF2-40B4-BE49-F238E27FC236}">
                  <a16:creationId xmlns:a16="http://schemas.microsoft.com/office/drawing/2014/main"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955">
              <a:extLst>
                <a:ext uri="{FF2B5EF4-FFF2-40B4-BE49-F238E27FC236}">
                  <a16:creationId xmlns:a16="http://schemas.microsoft.com/office/drawing/2014/main"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956">
              <a:extLst>
                <a:ext uri="{FF2B5EF4-FFF2-40B4-BE49-F238E27FC236}">
                  <a16:creationId xmlns:a16="http://schemas.microsoft.com/office/drawing/2014/main"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957">
              <a:extLst>
                <a:ext uri="{FF2B5EF4-FFF2-40B4-BE49-F238E27FC236}">
                  <a16:creationId xmlns:a16="http://schemas.microsoft.com/office/drawing/2014/main"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Oval 1958">
              <a:extLst>
                <a:ext uri="{FF2B5EF4-FFF2-40B4-BE49-F238E27FC236}">
                  <a16:creationId xmlns:a16="http://schemas.microsoft.com/office/drawing/2014/main"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959">
              <a:extLst>
                <a:ext uri="{FF2B5EF4-FFF2-40B4-BE49-F238E27FC236}">
                  <a16:creationId xmlns:a16="http://schemas.microsoft.com/office/drawing/2014/main"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960">
              <a:extLst>
                <a:ext uri="{FF2B5EF4-FFF2-40B4-BE49-F238E27FC236}">
                  <a16:creationId xmlns:a16="http://schemas.microsoft.com/office/drawing/2014/main"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Oval 1961">
              <a:extLst>
                <a:ext uri="{FF2B5EF4-FFF2-40B4-BE49-F238E27FC236}">
                  <a16:creationId xmlns:a16="http://schemas.microsoft.com/office/drawing/2014/main"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Oval 1962">
              <a:extLst>
                <a:ext uri="{FF2B5EF4-FFF2-40B4-BE49-F238E27FC236}">
                  <a16:creationId xmlns:a16="http://schemas.microsoft.com/office/drawing/2014/main"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963">
              <a:extLst>
                <a:ext uri="{FF2B5EF4-FFF2-40B4-BE49-F238E27FC236}">
                  <a16:creationId xmlns:a16="http://schemas.microsoft.com/office/drawing/2014/main"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964">
              <a:extLst>
                <a:ext uri="{FF2B5EF4-FFF2-40B4-BE49-F238E27FC236}">
                  <a16:creationId xmlns:a16="http://schemas.microsoft.com/office/drawing/2014/main"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965">
              <a:extLst>
                <a:ext uri="{FF2B5EF4-FFF2-40B4-BE49-F238E27FC236}">
                  <a16:creationId xmlns:a16="http://schemas.microsoft.com/office/drawing/2014/main"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966">
              <a:extLst>
                <a:ext uri="{FF2B5EF4-FFF2-40B4-BE49-F238E27FC236}">
                  <a16:creationId xmlns:a16="http://schemas.microsoft.com/office/drawing/2014/main"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967">
              <a:extLst>
                <a:ext uri="{FF2B5EF4-FFF2-40B4-BE49-F238E27FC236}">
                  <a16:creationId xmlns:a16="http://schemas.microsoft.com/office/drawing/2014/main"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968">
              <a:extLst>
                <a:ext uri="{FF2B5EF4-FFF2-40B4-BE49-F238E27FC236}">
                  <a16:creationId xmlns:a16="http://schemas.microsoft.com/office/drawing/2014/main"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969">
              <a:extLst>
                <a:ext uri="{FF2B5EF4-FFF2-40B4-BE49-F238E27FC236}">
                  <a16:creationId xmlns:a16="http://schemas.microsoft.com/office/drawing/2014/main"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970">
              <a:extLst>
                <a:ext uri="{FF2B5EF4-FFF2-40B4-BE49-F238E27FC236}">
                  <a16:creationId xmlns:a16="http://schemas.microsoft.com/office/drawing/2014/main"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971">
              <a:extLst>
                <a:ext uri="{FF2B5EF4-FFF2-40B4-BE49-F238E27FC236}">
                  <a16:creationId xmlns:a16="http://schemas.microsoft.com/office/drawing/2014/main"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972">
              <a:extLst>
                <a:ext uri="{FF2B5EF4-FFF2-40B4-BE49-F238E27FC236}">
                  <a16:creationId xmlns:a16="http://schemas.microsoft.com/office/drawing/2014/main"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973">
              <a:extLst>
                <a:ext uri="{FF2B5EF4-FFF2-40B4-BE49-F238E27FC236}">
                  <a16:creationId xmlns:a16="http://schemas.microsoft.com/office/drawing/2014/main"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974">
              <a:extLst>
                <a:ext uri="{FF2B5EF4-FFF2-40B4-BE49-F238E27FC236}">
                  <a16:creationId xmlns:a16="http://schemas.microsoft.com/office/drawing/2014/main"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975">
              <a:extLst>
                <a:ext uri="{FF2B5EF4-FFF2-40B4-BE49-F238E27FC236}">
                  <a16:creationId xmlns:a16="http://schemas.microsoft.com/office/drawing/2014/main"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976">
              <a:extLst>
                <a:ext uri="{FF2B5EF4-FFF2-40B4-BE49-F238E27FC236}">
                  <a16:creationId xmlns:a16="http://schemas.microsoft.com/office/drawing/2014/main"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977">
              <a:extLst>
                <a:ext uri="{FF2B5EF4-FFF2-40B4-BE49-F238E27FC236}">
                  <a16:creationId xmlns:a16="http://schemas.microsoft.com/office/drawing/2014/main"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978">
              <a:extLst>
                <a:ext uri="{FF2B5EF4-FFF2-40B4-BE49-F238E27FC236}">
                  <a16:creationId xmlns:a16="http://schemas.microsoft.com/office/drawing/2014/main"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979">
              <a:extLst>
                <a:ext uri="{FF2B5EF4-FFF2-40B4-BE49-F238E27FC236}">
                  <a16:creationId xmlns:a16="http://schemas.microsoft.com/office/drawing/2014/main"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980">
              <a:extLst>
                <a:ext uri="{FF2B5EF4-FFF2-40B4-BE49-F238E27FC236}">
                  <a16:creationId xmlns:a16="http://schemas.microsoft.com/office/drawing/2014/main"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981">
              <a:extLst>
                <a:ext uri="{FF2B5EF4-FFF2-40B4-BE49-F238E27FC236}">
                  <a16:creationId xmlns:a16="http://schemas.microsoft.com/office/drawing/2014/main"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982">
              <a:extLst>
                <a:ext uri="{FF2B5EF4-FFF2-40B4-BE49-F238E27FC236}">
                  <a16:creationId xmlns:a16="http://schemas.microsoft.com/office/drawing/2014/main"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983">
              <a:extLst>
                <a:ext uri="{FF2B5EF4-FFF2-40B4-BE49-F238E27FC236}">
                  <a16:creationId xmlns:a16="http://schemas.microsoft.com/office/drawing/2014/main"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984">
              <a:extLst>
                <a:ext uri="{FF2B5EF4-FFF2-40B4-BE49-F238E27FC236}">
                  <a16:creationId xmlns:a16="http://schemas.microsoft.com/office/drawing/2014/main"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985">
              <a:extLst>
                <a:ext uri="{FF2B5EF4-FFF2-40B4-BE49-F238E27FC236}">
                  <a16:creationId xmlns:a16="http://schemas.microsoft.com/office/drawing/2014/main"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986">
              <a:extLst>
                <a:ext uri="{FF2B5EF4-FFF2-40B4-BE49-F238E27FC236}">
                  <a16:creationId xmlns:a16="http://schemas.microsoft.com/office/drawing/2014/main"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987">
              <a:extLst>
                <a:ext uri="{FF2B5EF4-FFF2-40B4-BE49-F238E27FC236}">
                  <a16:creationId xmlns:a16="http://schemas.microsoft.com/office/drawing/2014/main"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988">
              <a:extLst>
                <a:ext uri="{FF2B5EF4-FFF2-40B4-BE49-F238E27FC236}">
                  <a16:creationId xmlns:a16="http://schemas.microsoft.com/office/drawing/2014/main"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989">
              <a:extLst>
                <a:ext uri="{FF2B5EF4-FFF2-40B4-BE49-F238E27FC236}">
                  <a16:creationId xmlns:a16="http://schemas.microsoft.com/office/drawing/2014/main"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990">
              <a:extLst>
                <a:ext uri="{FF2B5EF4-FFF2-40B4-BE49-F238E27FC236}">
                  <a16:creationId xmlns:a16="http://schemas.microsoft.com/office/drawing/2014/main"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70" name="Picture 2" descr="F:\1-原创素材\1_mm1102\PPT\PPT_014\materaials\pageimg_g19.png">
            <a:extLst>
              <a:ext uri="{FF2B5EF4-FFF2-40B4-BE49-F238E27FC236}">
                <a16:creationId xmlns:a16="http://schemas.microsoft.com/office/drawing/2014/main" id="{FB495AF2-3390-4028-AF8F-519352EB62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sp>
        <p:nvSpPr>
          <p:cNvPr id="71" name="文本框 68">
            <a:extLst>
              <a:ext uri="{FF2B5EF4-FFF2-40B4-BE49-F238E27FC236}">
                <a16:creationId xmlns:a16="http://schemas.microsoft.com/office/drawing/2014/main" id="{61A2E3EC-4E51-4A36-BDF9-2B9E1EA2B591}"/>
              </a:ext>
            </a:extLst>
          </p:cNvPr>
          <p:cNvSpPr txBox="1"/>
          <p:nvPr/>
        </p:nvSpPr>
        <p:spPr>
          <a:xfrm rot="721854">
            <a:off x="3789603" y="2189228"/>
            <a:ext cx="4628796" cy="3785652"/>
          </a:xfrm>
          <a:prstGeom prst="rect">
            <a:avLst/>
          </a:prstGeom>
          <a:noFill/>
        </p:spPr>
        <p:txBody>
          <a:bodyPr wrap="square" rtlCol="0">
            <a:spAutoFit/>
          </a:bodyPr>
          <a:lstStyle/>
          <a:p>
            <a:pPr algn="ctr">
              <a:lnSpc>
                <a:spcPct val="150000"/>
              </a:lnSpc>
            </a:pPr>
            <a:r>
              <a:rPr lang="en-US" altLang="zh-CN" sz="4000" smtClean="0">
                <a:ln w="19050">
                  <a:noFill/>
                </a:ln>
                <a:solidFill>
                  <a:srgbClr val="713C3F"/>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Tạm biệt!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Chúc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Các em </a:t>
            </a:r>
          </a:p>
          <a:p>
            <a:pPr algn="ctr">
              <a:lnSpc>
                <a:spcPct val="150000"/>
              </a:lnSpc>
            </a:pPr>
            <a:r>
              <a:rPr lang="en-US" altLang="zh-CN" sz="4000" smtClean="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học tốt!</a:t>
            </a:r>
            <a:endParaRPr lang="zh-CN" altLang="en-US" sz="4000" dirty="0">
              <a:ln w="19050">
                <a:noFill/>
              </a:ln>
              <a:solidFill>
                <a:srgbClr val="006C4D"/>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0857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airplan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p:cTn id="7" dur="500" fill="hold"/>
                                        <p:tgtEl>
                                          <p:spTgt spid="70"/>
                                        </p:tgtEl>
                                        <p:attrNameLst>
                                          <p:attrName>ppt_w</p:attrName>
                                        </p:attrNameLst>
                                      </p:cBhvr>
                                      <p:tavLst>
                                        <p:tav tm="0">
                                          <p:val>
                                            <p:fltVal val="0"/>
                                          </p:val>
                                        </p:tav>
                                        <p:tav tm="100000">
                                          <p:val>
                                            <p:strVal val="#ppt_w"/>
                                          </p:val>
                                        </p:tav>
                                      </p:tavLst>
                                    </p:anim>
                                    <p:anim calcmode="lin" valueType="num">
                                      <p:cBhvr>
                                        <p:cTn id="8" dur="500" fill="hold"/>
                                        <p:tgtEl>
                                          <p:spTgt spid="70"/>
                                        </p:tgtEl>
                                        <p:attrNameLst>
                                          <p:attrName>ppt_h</p:attrName>
                                        </p:attrNameLst>
                                      </p:cBhvr>
                                      <p:tavLst>
                                        <p:tav tm="0">
                                          <p:val>
                                            <p:fltVal val="0"/>
                                          </p:val>
                                        </p:tav>
                                        <p:tav tm="100000">
                                          <p:val>
                                            <p:strVal val="#ppt_h"/>
                                          </p:val>
                                        </p:tav>
                                      </p:tavLst>
                                    </p:anim>
                                    <p:animEffect transition="in" filter="fade">
                                      <p:cBhvr>
                                        <p:cTn id="9" dur="500"/>
                                        <p:tgtEl>
                                          <p:spTgt spid="7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2"/>
                                        </p:tgtEl>
                                        <p:attrNameLst>
                                          <p:attrName>style.visibility</p:attrName>
                                        </p:attrNameLst>
                                      </p:cBhvr>
                                      <p:to>
                                        <p:strVal val="visible"/>
                                      </p:to>
                                    </p:set>
                                    <p:anim calcmode="lin" valueType="num">
                                      <p:cBhvr>
                                        <p:cTn id="19" dur="500" fill="hold"/>
                                        <p:tgtEl>
                                          <p:spTgt spid="72"/>
                                        </p:tgtEl>
                                        <p:attrNameLst>
                                          <p:attrName>ppt_w</p:attrName>
                                        </p:attrNameLst>
                                      </p:cBhvr>
                                      <p:tavLst>
                                        <p:tav tm="0">
                                          <p:val>
                                            <p:fltVal val="0"/>
                                          </p:val>
                                        </p:tav>
                                        <p:tav tm="100000">
                                          <p:val>
                                            <p:strVal val="#ppt_w"/>
                                          </p:val>
                                        </p:tav>
                                      </p:tavLst>
                                    </p:anim>
                                    <p:anim calcmode="lin" valueType="num">
                                      <p:cBhvr>
                                        <p:cTn id="20" dur="500" fill="hold"/>
                                        <p:tgtEl>
                                          <p:spTgt spid="72"/>
                                        </p:tgtEl>
                                        <p:attrNameLst>
                                          <p:attrName>ppt_h</p:attrName>
                                        </p:attrNameLst>
                                      </p:cBhvr>
                                      <p:tavLst>
                                        <p:tav tm="0">
                                          <p:val>
                                            <p:fltVal val="0"/>
                                          </p:val>
                                        </p:tav>
                                        <p:tav tm="100000">
                                          <p:val>
                                            <p:strVal val="#ppt_h"/>
                                          </p:val>
                                        </p:tav>
                                      </p:tavLst>
                                    </p:anim>
                                    <p:animEffect transition="in" filter="fade">
                                      <p:cBhvr>
                                        <p:cTn id="21" dur="500"/>
                                        <p:tgtEl>
                                          <p:spTgt spid="72"/>
                                        </p:tgtEl>
                                      </p:cBhvr>
                                    </p:animEffect>
                                  </p:childTnLst>
                                </p:cTn>
                              </p:par>
                            </p:childTnLst>
                          </p:cTn>
                        </p:par>
                        <p:par>
                          <p:cTn id="22" fill="hold">
                            <p:stCondLst>
                              <p:cond delay="1500"/>
                            </p:stCondLst>
                            <p:childTnLst>
                              <p:par>
                                <p:cTn id="23" presetID="16" presetClass="entr" presetSubtype="21" fill="hold" grpId="0" nodeType="afterEffect">
                                  <p:stCondLst>
                                    <p:cond delay="0"/>
                                  </p:stCondLst>
                                  <p:iterate type="wd">
                                    <p:tmPct val="10000"/>
                                  </p:iterate>
                                  <p:childTnLst>
                                    <p:set>
                                      <p:cBhvr>
                                        <p:cTn id="24" dur="1" fill="hold">
                                          <p:stCondLst>
                                            <p:cond delay="0"/>
                                          </p:stCondLst>
                                        </p:cTn>
                                        <p:tgtEl>
                                          <p:spTgt spid="71"/>
                                        </p:tgtEl>
                                        <p:attrNameLst>
                                          <p:attrName>style.visibility</p:attrName>
                                        </p:attrNameLst>
                                      </p:cBhvr>
                                      <p:to>
                                        <p:strVal val="visible"/>
                                      </p:to>
                                    </p:set>
                                    <p:animEffect transition="in" filter="barn(inVertical)">
                                      <p:cBhvr>
                                        <p:cTn id="2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96392" y="2417367"/>
            <a:ext cx="5906127" cy="1481175"/>
          </a:xfrm>
          <a:prstGeom prst="rect">
            <a:avLst/>
          </a:prstGeom>
          <a:noFill/>
        </p:spPr>
        <p:txBody>
          <a:bodyPr wrap="square" rtlCol="0">
            <a:spAutoFit/>
          </a:bodyPr>
          <a:lstStyle/>
          <a:p>
            <a:pPr algn="ctr">
              <a:lnSpc>
                <a:spcPct val="150000"/>
              </a:lnSpc>
            </a:pPr>
            <a:r>
              <a:rPr lang="en-US"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Mỗi đoạn văn trong bài văn kể chuyện kể điều gì? </a:t>
            </a:r>
            <a:endParaRPr lang="zh-CN" altLang="en-US" sz="3200" b="1" dirty="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spTree>
    <p:extLst>
      <p:ext uri="{BB962C8B-B14F-4D97-AF65-F5344CB8AC3E}">
        <p14:creationId xmlns:p14="http://schemas.microsoft.com/office/powerpoint/2010/main" val="385881392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DE257AA1-6D30-4A6C-BF07-42152790D38E}"/>
              </a:ext>
            </a:extLst>
          </p:cNvPr>
          <p:cNvPicPr preferRelativeResize="0">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rot="5400000">
            <a:off x="2761561" y="-477559"/>
            <a:ext cx="5571374" cy="8020083"/>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a:extLst>
              <a:ext uri="{FF2B5EF4-FFF2-40B4-BE49-F238E27FC236}">
                <a16:creationId xmlns:a16="http://schemas.microsoft.com/office/drawing/2014/main" id="{2544A4F8-E6BE-47C5-BB5A-8F9C55060FFE}"/>
              </a:ext>
            </a:extLst>
          </p:cNvPr>
          <p:cNvSpPr txBox="1"/>
          <p:nvPr/>
        </p:nvSpPr>
        <p:spPr>
          <a:xfrm>
            <a:off x="4049903" y="1396835"/>
            <a:ext cx="3597904" cy="742511"/>
          </a:xfrm>
          <a:prstGeom prst="rect">
            <a:avLst/>
          </a:prstGeom>
          <a:noFill/>
        </p:spPr>
        <p:txBody>
          <a:bodyPr wrap="square" rtlCol="0">
            <a:spAutoFit/>
          </a:bodyPr>
          <a:lstStyle/>
          <a:p>
            <a:pPr>
              <a:lnSpc>
                <a:spcPct val="150000"/>
              </a:lnSpc>
            </a:pPr>
            <a:r>
              <a:rPr lang="en-US" altLang="zh-CN" sz="3200" b="1" smtClean="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EM CÓ BIẾT?</a:t>
            </a:r>
            <a:endParaRPr lang="zh-CN" altLang="en-US" sz="3200" b="1" dirty="0">
              <a:solidFill>
                <a:srgbClr val="077246"/>
              </a:solidFill>
              <a:effectLst>
                <a:outerShdw blurRad="50800" dist="38100" dir="5400000" algn="t" rotWithShape="0">
                  <a:prstClr val="black">
                    <a:alpha val="40000"/>
                  </a:prstClr>
                </a:outerShdw>
                <a:reflection blurRad="6350" stA="60000" endA="900" endPos="58000" dir="5400000" sy="-100000" algn="bl" rotWithShape="0"/>
              </a:effectLst>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16" name="图片 15">
            <a:extLst>
              <a:ext uri="{FF2B5EF4-FFF2-40B4-BE49-F238E27FC236}">
                <a16:creationId xmlns:a16="http://schemas.microsoft.com/office/drawing/2014/main" id="{370838DB-EF6A-4E2C-BFA4-21309990DE33}"/>
              </a:ext>
            </a:extLst>
          </p:cNvPr>
          <p:cNvPicPr>
            <a:picLocks noChangeAspect="1"/>
          </p:cNvPicPr>
          <p:nvPr/>
        </p:nvPicPr>
        <p:blipFill>
          <a:blip r:embed="rId4"/>
          <a:stretch>
            <a:fillRect/>
          </a:stretch>
        </p:blipFill>
        <p:spPr>
          <a:xfrm rot="4100832">
            <a:off x="1262379" y="135520"/>
            <a:ext cx="1534028" cy="1492540"/>
          </a:xfrm>
          <a:prstGeom prst="rect">
            <a:avLst/>
          </a:prstGeom>
        </p:spPr>
      </p:pic>
      <p:grpSp>
        <p:nvGrpSpPr>
          <p:cNvPr id="17" name="组合 153">
            <a:extLst>
              <a:ext uri="{FF2B5EF4-FFF2-40B4-BE49-F238E27FC236}">
                <a16:creationId xmlns:a16="http://schemas.microsoft.com/office/drawing/2014/main" id="{084DD2B5-C1E5-45DF-9238-1372BAB55C63}"/>
              </a:ext>
            </a:extLst>
          </p:cNvPr>
          <p:cNvGrpSpPr/>
          <p:nvPr/>
        </p:nvGrpSpPr>
        <p:grpSpPr>
          <a:xfrm>
            <a:off x="9123329" y="2806033"/>
            <a:ext cx="2280866" cy="3845180"/>
            <a:chOff x="5921376" y="3316287"/>
            <a:chExt cx="358775" cy="604838"/>
          </a:xfrm>
        </p:grpSpPr>
        <p:sp>
          <p:nvSpPr>
            <p:cNvPr id="18"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123" name="文本框 2">
            <a:extLst>
              <a:ext uri="{FF2B5EF4-FFF2-40B4-BE49-F238E27FC236}">
                <a16:creationId xmlns:a16="http://schemas.microsoft.com/office/drawing/2014/main" id="{2544A4F8-E6BE-47C5-BB5A-8F9C55060FFE}"/>
              </a:ext>
            </a:extLst>
          </p:cNvPr>
          <p:cNvSpPr txBox="1"/>
          <p:nvPr/>
        </p:nvSpPr>
        <p:spPr>
          <a:xfrm>
            <a:off x="2645930" y="2556122"/>
            <a:ext cx="5906127" cy="1481175"/>
          </a:xfrm>
          <a:prstGeom prst="rect">
            <a:avLst/>
          </a:prstGeom>
          <a:noFill/>
        </p:spPr>
        <p:txBody>
          <a:bodyPr wrap="square" rtlCol="0">
            <a:spAutoFit/>
          </a:bodyPr>
          <a:lstStyle/>
          <a:p>
            <a:pPr algn="ctr">
              <a:lnSpc>
                <a:spcPct val="150000"/>
              </a:lnSpc>
            </a:pP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được nhận ra nhờ </a:t>
            </a:r>
            <a:endParaRPr lang="en-US"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gn="ctr">
              <a:lnSpc>
                <a:spcPct val="150000"/>
              </a:lnSpc>
            </a:pPr>
            <a:r>
              <a:rPr lang="vi-VN" altLang="zh-CN" sz="3200" b="1" smtClean="0">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dấu </a:t>
            </a:r>
            <a:r>
              <a:rPr lang="vi-VN" altLang="zh-CN" sz="3200" b="1">
                <a:solidFill>
                  <a:srgbClr val="B63563"/>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hiệu nào?</a:t>
            </a:r>
          </a:p>
        </p:txBody>
      </p:sp>
    </p:spTree>
    <p:extLst>
      <p:ext uri="{BB962C8B-B14F-4D97-AF65-F5344CB8AC3E}">
        <p14:creationId xmlns:p14="http://schemas.microsoft.com/office/powerpoint/2010/main" val="89117956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1" presetClass="entr" presetSubtype="0" fill="hold" nodeType="afterEffect">
                                  <p:stCondLst>
                                    <p:cond delay="0"/>
                                  </p:stCondLst>
                                  <p:iterate type="wd">
                                    <p:tmPct val="5000"/>
                                  </p:iterate>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 calcmode="lin" valueType="num">
                                      <p:cBhvr>
                                        <p:cTn id="13" dur="500" fill="hold"/>
                                        <p:tgtEl>
                                          <p:spTgt spid="16"/>
                                        </p:tgtEl>
                                        <p:attrNameLst>
                                          <p:attrName>style.rotation</p:attrName>
                                        </p:attrNameLst>
                                      </p:cBhvr>
                                      <p:tavLst>
                                        <p:tav tm="0">
                                          <p:val>
                                            <p:fltVal val="90"/>
                                          </p:val>
                                        </p:tav>
                                        <p:tav tm="100000">
                                          <p:val>
                                            <p:fltVal val="0"/>
                                          </p:val>
                                        </p:tav>
                                      </p:tavLst>
                                    </p:anim>
                                    <p:animEffect transition="in" filter="fade">
                                      <p:cBhvr>
                                        <p:cTn id="14" dur="500"/>
                                        <p:tgtEl>
                                          <p:spTgt spid="16"/>
                                        </p:tgtEl>
                                      </p:cBhvr>
                                    </p:animEffect>
                                  </p:childTnLst>
                                </p:cTn>
                              </p:par>
                            </p:childTnLst>
                          </p:cTn>
                        </p:par>
                        <p:par>
                          <p:cTn id="15" fill="hold">
                            <p:stCondLst>
                              <p:cond delay="1000"/>
                            </p:stCondLst>
                            <p:childTnLst>
                              <p:par>
                                <p:cTn id="16" presetID="42" presetClass="entr" presetSubtype="0" fill="hold" grpId="0" nodeType="afterEffect">
                                  <p:stCondLst>
                                    <p:cond delay="0"/>
                                  </p:stCondLst>
                                  <p:iterate type="wd">
                                    <p:tmPct val="10000"/>
                                  </p:iterate>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anim calcmode="lin" valueType="num">
                                      <p:cBhvr>
                                        <p:cTn id="19" dur="500" fill="hold"/>
                                        <p:tgtEl>
                                          <p:spTgt spid="3"/>
                                        </p:tgtEl>
                                        <p:attrNameLst>
                                          <p:attrName>ppt_x</p:attrName>
                                        </p:attrNameLst>
                                      </p:cBhvr>
                                      <p:tavLst>
                                        <p:tav tm="0">
                                          <p:val>
                                            <p:strVal val="#ppt_x"/>
                                          </p:val>
                                        </p:tav>
                                        <p:tav tm="100000">
                                          <p:val>
                                            <p:strVal val="#ppt_x"/>
                                          </p:val>
                                        </p:tav>
                                      </p:tavLst>
                                    </p:anim>
                                    <p:anim calcmode="lin" valueType="num">
                                      <p:cBhvr>
                                        <p:cTn id="20" dur="5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650"/>
                            </p:stCondLst>
                            <p:childTnLst>
                              <p:par>
                                <p:cTn id="22" presetID="42" presetClass="entr" presetSubtype="0" fill="hold" grpId="0" nodeType="afterEffect">
                                  <p:stCondLst>
                                    <p:cond delay="0"/>
                                  </p:stCondLst>
                                  <p:iterate type="wd">
                                    <p:tmPct val="10000"/>
                                  </p:iterate>
                                  <p:childTnLst>
                                    <p:set>
                                      <p:cBhvr>
                                        <p:cTn id="23" dur="1" fill="hold">
                                          <p:stCondLst>
                                            <p:cond delay="0"/>
                                          </p:stCondLst>
                                        </p:cTn>
                                        <p:tgtEl>
                                          <p:spTgt spid="123"/>
                                        </p:tgtEl>
                                        <p:attrNameLst>
                                          <p:attrName>style.visibility</p:attrName>
                                        </p:attrNameLst>
                                      </p:cBhvr>
                                      <p:to>
                                        <p:strVal val="visible"/>
                                      </p:to>
                                    </p:set>
                                    <p:animEffect transition="in" filter="fade">
                                      <p:cBhvr>
                                        <p:cTn id="24" dur="500"/>
                                        <p:tgtEl>
                                          <p:spTgt spid="123"/>
                                        </p:tgtEl>
                                      </p:cBhvr>
                                    </p:animEffect>
                                    <p:anim calcmode="lin" valueType="num">
                                      <p:cBhvr>
                                        <p:cTn id="25" dur="500" fill="hold"/>
                                        <p:tgtEl>
                                          <p:spTgt spid="123"/>
                                        </p:tgtEl>
                                        <p:attrNameLst>
                                          <p:attrName>ppt_x</p:attrName>
                                        </p:attrNameLst>
                                      </p:cBhvr>
                                      <p:tavLst>
                                        <p:tav tm="0">
                                          <p:val>
                                            <p:strVal val="#ppt_x"/>
                                          </p:val>
                                        </p:tav>
                                        <p:tav tm="100000">
                                          <p:val>
                                            <p:strVal val="#ppt_x"/>
                                          </p:val>
                                        </p:tav>
                                      </p:tavLst>
                                    </p:anim>
                                    <p:anim calcmode="lin" valueType="num">
                                      <p:cBhvr>
                                        <p:cTn id="26" dur="500" fill="hold"/>
                                        <p:tgtEl>
                                          <p:spTgt spid="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6000" r="-6000"/>
          </a:stretch>
        </a:blipFill>
        <a:effectLst/>
      </p:bgPr>
    </p:bg>
    <p:spTree>
      <p:nvGrpSpPr>
        <p:cNvPr id="1" name=""/>
        <p:cNvGrpSpPr/>
        <p:nvPr/>
      </p:nvGrpSpPr>
      <p:grpSpPr>
        <a:xfrm>
          <a:off x="0" y="0"/>
          <a:ext cx="0" cy="0"/>
          <a:chOff x="0" y="0"/>
          <a:chExt cx="0" cy="0"/>
        </a:xfrm>
      </p:grpSpPr>
      <p:grpSp>
        <p:nvGrpSpPr>
          <p:cNvPr id="154" name="组合 153">
            <a:extLst>
              <a:ext uri="{FF2B5EF4-FFF2-40B4-BE49-F238E27FC236}">
                <a16:creationId xmlns:a16="http://schemas.microsoft.com/office/drawing/2014/main" id="{084DD2B5-C1E5-45DF-9238-1372BAB55C63}"/>
              </a:ext>
            </a:extLst>
          </p:cNvPr>
          <p:cNvGrpSpPr/>
          <p:nvPr/>
        </p:nvGrpSpPr>
        <p:grpSpPr>
          <a:xfrm>
            <a:off x="8035926" y="4230686"/>
            <a:ext cx="1248681" cy="2105079"/>
            <a:chOff x="5921376" y="3316287"/>
            <a:chExt cx="358775" cy="604838"/>
          </a:xfrm>
        </p:grpSpPr>
        <p:sp>
          <p:nvSpPr>
            <p:cNvPr id="49" name="Freeform 293">
              <a:extLst>
                <a:ext uri="{FF2B5EF4-FFF2-40B4-BE49-F238E27FC236}">
                  <a16:creationId xmlns:a16="http://schemas.microsoft.com/office/drawing/2014/main" id="{1AB1A385-0E05-4C7E-8064-11C2D89D61A2}"/>
                </a:ext>
              </a:extLst>
            </p:cNvPr>
            <p:cNvSpPr>
              <a:spLocks/>
            </p:cNvSpPr>
            <p:nvPr/>
          </p:nvSpPr>
          <p:spPr bwMode="auto">
            <a:xfrm>
              <a:off x="6169026" y="3316287"/>
              <a:ext cx="77788" cy="66675"/>
            </a:xfrm>
            <a:custGeom>
              <a:avLst/>
              <a:gdLst>
                <a:gd name="T0" fmla="*/ 2 w 51"/>
                <a:gd name="T1" fmla="*/ 24 h 44"/>
                <a:gd name="T2" fmla="*/ 9 w 51"/>
                <a:gd name="T3" fmla="*/ 29 h 44"/>
                <a:gd name="T4" fmla="*/ 12 w 51"/>
                <a:gd name="T5" fmla="*/ 35 h 44"/>
                <a:gd name="T6" fmla="*/ 22 w 51"/>
                <a:gd name="T7" fmla="*/ 36 h 44"/>
                <a:gd name="T8" fmla="*/ 29 w 51"/>
                <a:gd name="T9" fmla="*/ 39 h 44"/>
                <a:gd name="T10" fmla="*/ 35 w 51"/>
                <a:gd name="T11" fmla="*/ 44 h 44"/>
                <a:gd name="T12" fmla="*/ 39 w 51"/>
                <a:gd name="T13" fmla="*/ 42 h 44"/>
                <a:gd name="T14" fmla="*/ 45 w 51"/>
                <a:gd name="T15" fmla="*/ 42 h 44"/>
                <a:gd name="T16" fmla="*/ 46 w 51"/>
                <a:gd name="T17" fmla="*/ 32 h 44"/>
                <a:gd name="T18" fmla="*/ 49 w 51"/>
                <a:gd name="T19" fmla="*/ 30 h 44"/>
                <a:gd name="T20" fmla="*/ 50 w 51"/>
                <a:gd name="T21" fmla="*/ 25 h 44"/>
                <a:gd name="T22" fmla="*/ 51 w 51"/>
                <a:gd name="T23" fmla="*/ 21 h 44"/>
                <a:gd name="T24" fmla="*/ 48 w 51"/>
                <a:gd name="T25" fmla="*/ 16 h 44"/>
                <a:gd name="T26" fmla="*/ 48 w 51"/>
                <a:gd name="T27" fmla="*/ 13 h 44"/>
                <a:gd name="T28" fmla="*/ 40 w 51"/>
                <a:gd name="T29" fmla="*/ 8 h 44"/>
                <a:gd name="T30" fmla="*/ 39 w 51"/>
                <a:gd name="T31" fmla="*/ 7 h 44"/>
                <a:gd name="T32" fmla="*/ 31 w 51"/>
                <a:gd name="T33" fmla="*/ 5 h 44"/>
                <a:gd name="T34" fmla="*/ 24 w 51"/>
                <a:gd name="T35" fmla="*/ 0 h 44"/>
                <a:gd name="T36" fmla="*/ 17 w 51"/>
                <a:gd name="T37" fmla="*/ 7 h 44"/>
                <a:gd name="T38" fmla="*/ 8 w 51"/>
                <a:gd name="T39" fmla="*/ 13 h 44"/>
                <a:gd name="T40" fmla="*/ 2 w 51"/>
                <a:gd name="T41" fmla="*/ 2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4">
                  <a:moveTo>
                    <a:pt x="2" y="24"/>
                  </a:moveTo>
                  <a:cubicBezTo>
                    <a:pt x="4" y="28"/>
                    <a:pt x="6" y="29"/>
                    <a:pt x="9" y="29"/>
                  </a:cubicBezTo>
                  <a:cubicBezTo>
                    <a:pt x="9" y="31"/>
                    <a:pt x="10" y="33"/>
                    <a:pt x="12" y="35"/>
                  </a:cubicBezTo>
                  <a:cubicBezTo>
                    <a:pt x="15" y="38"/>
                    <a:pt x="19" y="38"/>
                    <a:pt x="22" y="36"/>
                  </a:cubicBezTo>
                  <a:cubicBezTo>
                    <a:pt x="24" y="38"/>
                    <a:pt x="27" y="39"/>
                    <a:pt x="29" y="39"/>
                  </a:cubicBezTo>
                  <a:cubicBezTo>
                    <a:pt x="30" y="42"/>
                    <a:pt x="32" y="44"/>
                    <a:pt x="35" y="44"/>
                  </a:cubicBezTo>
                  <a:cubicBezTo>
                    <a:pt x="37" y="44"/>
                    <a:pt x="39" y="44"/>
                    <a:pt x="39" y="42"/>
                  </a:cubicBezTo>
                  <a:cubicBezTo>
                    <a:pt x="41" y="43"/>
                    <a:pt x="43" y="44"/>
                    <a:pt x="45" y="42"/>
                  </a:cubicBezTo>
                  <a:cubicBezTo>
                    <a:pt x="48" y="40"/>
                    <a:pt x="48" y="36"/>
                    <a:pt x="46" y="32"/>
                  </a:cubicBezTo>
                  <a:cubicBezTo>
                    <a:pt x="47" y="32"/>
                    <a:pt x="48" y="31"/>
                    <a:pt x="49" y="30"/>
                  </a:cubicBezTo>
                  <a:cubicBezTo>
                    <a:pt x="50" y="29"/>
                    <a:pt x="50" y="27"/>
                    <a:pt x="50" y="25"/>
                  </a:cubicBezTo>
                  <a:cubicBezTo>
                    <a:pt x="50" y="24"/>
                    <a:pt x="51" y="23"/>
                    <a:pt x="51" y="21"/>
                  </a:cubicBezTo>
                  <a:cubicBezTo>
                    <a:pt x="51" y="19"/>
                    <a:pt x="50" y="17"/>
                    <a:pt x="48" y="16"/>
                  </a:cubicBezTo>
                  <a:cubicBezTo>
                    <a:pt x="48" y="15"/>
                    <a:pt x="48" y="14"/>
                    <a:pt x="48" y="13"/>
                  </a:cubicBezTo>
                  <a:cubicBezTo>
                    <a:pt x="46" y="9"/>
                    <a:pt x="43" y="8"/>
                    <a:pt x="40" y="8"/>
                  </a:cubicBezTo>
                  <a:cubicBezTo>
                    <a:pt x="40" y="8"/>
                    <a:pt x="39" y="7"/>
                    <a:pt x="39" y="7"/>
                  </a:cubicBezTo>
                  <a:cubicBezTo>
                    <a:pt x="36" y="4"/>
                    <a:pt x="33" y="4"/>
                    <a:pt x="31" y="5"/>
                  </a:cubicBezTo>
                  <a:cubicBezTo>
                    <a:pt x="30" y="2"/>
                    <a:pt x="28" y="0"/>
                    <a:pt x="24" y="0"/>
                  </a:cubicBezTo>
                  <a:cubicBezTo>
                    <a:pt x="20" y="1"/>
                    <a:pt x="18" y="3"/>
                    <a:pt x="17" y="7"/>
                  </a:cubicBezTo>
                  <a:cubicBezTo>
                    <a:pt x="11" y="5"/>
                    <a:pt x="7" y="8"/>
                    <a:pt x="8" y="13"/>
                  </a:cubicBezTo>
                  <a:cubicBezTo>
                    <a:pt x="4" y="15"/>
                    <a:pt x="0" y="19"/>
                    <a:pt x="2" y="24"/>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294">
              <a:extLst>
                <a:ext uri="{FF2B5EF4-FFF2-40B4-BE49-F238E27FC236}">
                  <a16:creationId xmlns:a16="http://schemas.microsoft.com/office/drawing/2014/main" id="{92C20A8B-4907-4162-A238-48DB8024E6C8}"/>
                </a:ext>
              </a:extLst>
            </p:cNvPr>
            <p:cNvSpPr>
              <a:spLocks/>
            </p:cNvSpPr>
            <p:nvPr/>
          </p:nvSpPr>
          <p:spPr bwMode="auto">
            <a:xfrm>
              <a:off x="6219826" y="3367087"/>
              <a:ext cx="9525" cy="7938"/>
            </a:xfrm>
            <a:custGeom>
              <a:avLst/>
              <a:gdLst>
                <a:gd name="T0" fmla="*/ 0 w 6"/>
                <a:gd name="T1" fmla="*/ 4 h 6"/>
                <a:gd name="T2" fmla="*/ 2 w 6"/>
                <a:gd name="T3" fmla="*/ 4 h 6"/>
                <a:gd name="T4" fmla="*/ 4 w 6"/>
                <a:gd name="T5" fmla="*/ 4 h 6"/>
                <a:gd name="T6" fmla="*/ 5 w 6"/>
                <a:gd name="T7" fmla="*/ 0 h 6"/>
                <a:gd name="T8" fmla="*/ 5 w 6"/>
                <a:gd name="T9" fmla="*/ 0 h 6"/>
                <a:gd name="T10" fmla="*/ 5 w 6"/>
                <a:gd name="T11" fmla="*/ 4 h 6"/>
                <a:gd name="T12" fmla="*/ 0 w 6"/>
                <a:gd name="T13" fmla="*/ 5 h 6"/>
                <a:gd name="T14" fmla="*/ 0 w 6"/>
                <a:gd name="T15" fmla="*/ 4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0" y="4"/>
                  </a:moveTo>
                  <a:cubicBezTo>
                    <a:pt x="0" y="4"/>
                    <a:pt x="1" y="4"/>
                    <a:pt x="2" y="4"/>
                  </a:cubicBezTo>
                  <a:cubicBezTo>
                    <a:pt x="3" y="4"/>
                    <a:pt x="3" y="4"/>
                    <a:pt x="4" y="4"/>
                  </a:cubicBezTo>
                  <a:cubicBezTo>
                    <a:pt x="5" y="3"/>
                    <a:pt x="5" y="1"/>
                    <a:pt x="5" y="0"/>
                  </a:cubicBezTo>
                  <a:cubicBezTo>
                    <a:pt x="5" y="0"/>
                    <a:pt x="5" y="0"/>
                    <a:pt x="5" y="0"/>
                  </a:cubicBezTo>
                  <a:cubicBezTo>
                    <a:pt x="6" y="1"/>
                    <a:pt x="6" y="3"/>
                    <a:pt x="5" y="4"/>
                  </a:cubicBezTo>
                  <a:cubicBezTo>
                    <a:pt x="4" y="6"/>
                    <a:pt x="1" y="6"/>
                    <a:pt x="0" y="5"/>
                  </a:cubicBezTo>
                  <a:lnTo>
                    <a:pt x="0" y="4"/>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295">
              <a:extLst>
                <a:ext uri="{FF2B5EF4-FFF2-40B4-BE49-F238E27FC236}">
                  <a16:creationId xmlns:a16="http://schemas.microsoft.com/office/drawing/2014/main" id="{8B052B3F-D2DC-4193-9C7B-58348482C85A}"/>
                </a:ext>
              </a:extLst>
            </p:cNvPr>
            <p:cNvSpPr>
              <a:spLocks/>
            </p:cNvSpPr>
            <p:nvPr/>
          </p:nvSpPr>
          <p:spPr bwMode="auto">
            <a:xfrm>
              <a:off x="6223001" y="3351212"/>
              <a:ext cx="9525" cy="12700"/>
            </a:xfrm>
            <a:custGeom>
              <a:avLst/>
              <a:gdLst>
                <a:gd name="T0" fmla="*/ 0 w 7"/>
                <a:gd name="T1" fmla="*/ 6 h 8"/>
                <a:gd name="T2" fmla="*/ 3 w 7"/>
                <a:gd name="T3" fmla="*/ 6 h 8"/>
                <a:gd name="T4" fmla="*/ 5 w 7"/>
                <a:gd name="T5" fmla="*/ 4 h 8"/>
                <a:gd name="T6" fmla="*/ 5 w 7"/>
                <a:gd name="T7" fmla="*/ 2 h 8"/>
                <a:gd name="T8" fmla="*/ 5 w 7"/>
                <a:gd name="T9" fmla="*/ 0 h 8"/>
                <a:gd name="T10" fmla="*/ 7 w 7"/>
                <a:gd name="T11" fmla="*/ 2 h 8"/>
                <a:gd name="T12" fmla="*/ 7 w 7"/>
                <a:gd name="T13" fmla="*/ 5 h 8"/>
                <a:gd name="T14" fmla="*/ 4 w 7"/>
                <a:gd name="T15" fmla="*/ 7 h 8"/>
                <a:gd name="T16" fmla="*/ 0 w 7"/>
                <a:gd name="T17" fmla="*/ 7 h 8"/>
                <a:gd name="T18" fmla="*/ 0 w 7"/>
                <a:gd name="T1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0" y="6"/>
                  </a:moveTo>
                  <a:cubicBezTo>
                    <a:pt x="1" y="6"/>
                    <a:pt x="2" y="6"/>
                    <a:pt x="3" y="6"/>
                  </a:cubicBezTo>
                  <a:cubicBezTo>
                    <a:pt x="4" y="5"/>
                    <a:pt x="5" y="5"/>
                    <a:pt x="5" y="4"/>
                  </a:cubicBezTo>
                  <a:cubicBezTo>
                    <a:pt x="6" y="3"/>
                    <a:pt x="5" y="2"/>
                    <a:pt x="5" y="2"/>
                  </a:cubicBezTo>
                  <a:cubicBezTo>
                    <a:pt x="5" y="1"/>
                    <a:pt x="4" y="1"/>
                    <a:pt x="5" y="0"/>
                  </a:cubicBezTo>
                  <a:cubicBezTo>
                    <a:pt x="6" y="0"/>
                    <a:pt x="7" y="1"/>
                    <a:pt x="7" y="2"/>
                  </a:cubicBezTo>
                  <a:cubicBezTo>
                    <a:pt x="7" y="3"/>
                    <a:pt x="7" y="4"/>
                    <a:pt x="7" y="5"/>
                  </a:cubicBezTo>
                  <a:cubicBezTo>
                    <a:pt x="6" y="6"/>
                    <a:pt x="5" y="7"/>
                    <a:pt x="4" y="7"/>
                  </a:cubicBezTo>
                  <a:cubicBezTo>
                    <a:pt x="3" y="8"/>
                    <a:pt x="1" y="8"/>
                    <a:pt x="0" y="7"/>
                  </a:cubicBezTo>
                  <a:lnTo>
                    <a:pt x="0" y="6"/>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296">
              <a:extLst>
                <a:ext uri="{FF2B5EF4-FFF2-40B4-BE49-F238E27FC236}">
                  <a16:creationId xmlns:a16="http://schemas.microsoft.com/office/drawing/2014/main" id="{08656739-B1A4-4D2C-AF61-9A086909BBE9}"/>
                </a:ext>
              </a:extLst>
            </p:cNvPr>
            <p:cNvSpPr>
              <a:spLocks/>
            </p:cNvSpPr>
            <p:nvPr/>
          </p:nvSpPr>
          <p:spPr bwMode="auto">
            <a:xfrm>
              <a:off x="6197601" y="3352800"/>
              <a:ext cx="19050" cy="12700"/>
            </a:xfrm>
            <a:custGeom>
              <a:avLst/>
              <a:gdLst>
                <a:gd name="T0" fmla="*/ 3 w 12"/>
                <a:gd name="T1" fmla="*/ 0 h 8"/>
                <a:gd name="T2" fmla="*/ 3 w 12"/>
                <a:gd name="T3" fmla="*/ 1 h 8"/>
                <a:gd name="T4" fmla="*/ 6 w 12"/>
                <a:gd name="T5" fmla="*/ 6 h 8"/>
                <a:gd name="T6" fmla="*/ 11 w 12"/>
                <a:gd name="T7" fmla="*/ 4 h 8"/>
                <a:gd name="T8" fmla="*/ 11 w 12"/>
                <a:gd name="T9" fmla="*/ 4 h 8"/>
                <a:gd name="T10" fmla="*/ 11 w 12"/>
                <a:gd name="T11" fmla="*/ 7 h 8"/>
                <a:gd name="T12" fmla="*/ 6 w 12"/>
                <a:gd name="T13" fmla="*/ 7 h 8"/>
                <a:gd name="T14" fmla="*/ 3 w 12"/>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8">
                  <a:moveTo>
                    <a:pt x="3" y="0"/>
                  </a:moveTo>
                  <a:cubicBezTo>
                    <a:pt x="3" y="1"/>
                    <a:pt x="3" y="1"/>
                    <a:pt x="3" y="1"/>
                  </a:cubicBezTo>
                  <a:cubicBezTo>
                    <a:pt x="2" y="2"/>
                    <a:pt x="4" y="5"/>
                    <a:pt x="6" y="6"/>
                  </a:cubicBezTo>
                  <a:cubicBezTo>
                    <a:pt x="7" y="7"/>
                    <a:pt x="12" y="7"/>
                    <a:pt x="11" y="4"/>
                  </a:cubicBezTo>
                  <a:cubicBezTo>
                    <a:pt x="11" y="4"/>
                    <a:pt x="11" y="4"/>
                    <a:pt x="11" y="4"/>
                  </a:cubicBezTo>
                  <a:cubicBezTo>
                    <a:pt x="12" y="5"/>
                    <a:pt x="12" y="7"/>
                    <a:pt x="11" y="7"/>
                  </a:cubicBezTo>
                  <a:cubicBezTo>
                    <a:pt x="10" y="8"/>
                    <a:pt x="8" y="8"/>
                    <a:pt x="6" y="7"/>
                  </a:cubicBezTo>
                  <a:cubicBezTo>
                    <a:pt x="3" y="6"/>
                    <a:pt x="0" y="2"/>
                    <a:pt x="3"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297">
              <a:extLst>
                <a:ext uri="{FF2B5EF4-FFF2-40B4-BE49-F238E27FC236}">
                  <a16:creationId xmlns:a16="http://schemas.microsoft.com/office/drawing/2014/main" id="{0CA95960-82AA-45B9-BC72-A7BA9D24D2D5}"/>
                </a:ext>
              </a:extLst>
            </p:cNvPr>
            <p:cNvSpPr>
              <a:spLocks/>
            </p:cNvSpPr>
            <p:nvPr/>
          </p:nvSpPr>
          <p:spPr bwMode="auto">
            <a:xfrm>
              <a:off x="6188076" y="3340100"/>
              <a:ext cx="11113" cy="17463"/>
            </a:xfrm>
            <a:custGeom>
              <a:avLst/>
              <a:gdLst>
                <a:gd name="T0" fmla="*/ 6 w 7"/>
                <a:gd name="T1" fmla="*/ 0 h 11"/>
                <a:gd name="T2" fmla="*/ 6 w 7"/>
                <a:gd name="T3" fmla="*/ 1 h 11"/>
                <a:gd name="T4" fmla="*/ 2 w 7"/>
                <a:gd name="T5" fmla="*/ 5 h 11"/>
                <a:gd name="T6" fmla="*/ 6 w 7"/>
                <a:gd name="T7" fmla="*/ 9 h 11"/>
                <a:gd name="T8" fmla="*/ 7 w 7"/>
                <a:gd name="T9" fmla="*/ 9 h 11"/>
                <a:gd name="T10" fmla="*/ 1 w 7"/>
                <a:gd name="T11" fmla="*/ 6 h 11"/>
                <a:gd name="T12" fmla="*/ 6 w 7"/>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7" h="11">
                  <a:moveTo>
                    <a:pt x="6" y="0"/>
                  </a:moveTo>
                  <a:cubicBezTo>
                    <a:pt x="6" y="0"/>
                    <a:pt x="7" y="1"/>
                    <a:pt x="6" y="1"/>
                  </a:cubicBezTo>
                  <a:cubicBezTo>
                    <a:pt x="5" y="2"/>
                    <a:pt x="3" y="2"/>
                    <a:pt x="2" y="5"/>
                  </a:cubicBezTo>
                  <a:cubicBezTo>
                    <a:pt x="2" y="7"/>
                    <a:pt x="4" y="8"/>
                    <a:pt x="6" y="9"/>
                  </a:cubicBezTo>
                  <a:cubicBezTo>
                    <a:pt x="7" y="9"/>
                    <a:pt x="7" y="9"/>
                    <a:pt x="7" y="9"/>
                  </a:cubicBezTo>
                  <a:cubicBezTo>
                    <a:pt x="5" y="11"/>
                    <a:pt x="1" y="8"/>
                    <a:pt x="1" y="6"/>
                  </a:cubicBezTo>
                  <a:cubicBezTo>
                    <a:pt x="0" y="3"/>
                    <a:pt x="3" y="0"/>
                    <a:pt x="6"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298">
              <a:extLst>
                <a:ext uri="{FF2B5EF4-FFF2-40B4-BE49-F238E27FC236}">
                  <a16:creationId xmlns:a16="http://schemas.microsoft.com/office/drawing/2014/main" id="{4FCFAC47-3103-4778-979C-B2A90E9E14EE}"/>
                </a:ext>
              </a:extLst>
            </p:cNvPr>
            <p:cNvSpPr>
              <a:spLocks/>
            </p:cNvSpPr>
            <p:nvPr/>
          </p:nvSpPr>
          <p:spPr bwMode="auto">
            <a:xfrm>
              <a:off x="6202363" y="3333750"/>
              <a:ext cx="11113" cy="12700"/>
            </a:xfrm>
            <a:custGeom>
              <a:avLst/>
              <a:gdLst>
                <a:gd name="T0" fmla="*/ 1 w 7"/>
                <a:gd name="T1" fmla="*/ 2 h 8"/>
                <a:gd name="T2" fmla="*/ 4 w 7"/>
                <a:gd name="T3" fmla="*/ 0 h 8"/>
                <a:gd name="T4" fmla="*/ 7 w 7"/>
                <a:gd name="T5" fmla="*/ 1 h 8"/>
                <a:gd name="T6" fmla="*/ 7 w 7"/>
                <a:gd name="T7" fmla="*/ 2 h 8"/>
                <a:gd name="T8" fmla="*/ 5 w 7"/>
                <a:gd name="T9" fmla="*/ 2 h 8"/>
                <a:gd name="T10" fmla="*/ 2 w 7"/>
                <a:gd name="T11" fmla="*/ 3 h 8"/>
                <a:gd name="T12" fmla="*/ 2 w 7"/>
                <a:gd name="T13" fmla="*/ 5 h 8"/>
                <a:gd name="T14" fmla="*/ 3 w 7"/>
                <a:gd name="T15" fmla="*/ 8 h 8"/>
                <a:gd name="T16" fmla="*/ 2 w 7"/>
                <a:gd name="T17" fmla="*/ 8 h 8"/>
                <a:gd name="T18" fmla="*/ 1 w 7"/>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8">
                  <a:moveTo>
                    <a:pt x="1" y="2"/>
                  </a:moveTo>
                  <a:cubicBezTo>
                    <a:pt x="1" y="1"/>
                    <a:pt x="2" y="0"/>
                    <a:pt x="4" y="0"/>
                  </a:cubicBezTo>
                  <a:cubicBezTo>
                    <a:pt x="5" y="0"/>
                    <a:pt x="6" y="0"/>
                    <a:pt x="7" y="1"/>
                  </a:cubicBezTo>
                  <a:cubicBezTo>
                    <a:pt x="7" y="2"/>
                    <a:pt x="7" y="2"/>
                    <a:pt x="7" y="2"/>
                  </a:cubicBezTo>
                  <a:cubicBezTo>
                    <a:pt x="6" y="2"/>
                    <a:pt x="5" y="2"/>
                    <a:pt x="5" y="2"/>
                  </a:cubicBezTo>
                  <a:cubicBezTo>
                    <a:pt x="4" y="2"/>
                    <a:pt x="2" y="2"/>
                    <a:pt x="2" y="3"/>
                  </a:cubicBezTo>
                  <a:cubicBezTo>
                    <a:pt x="1" y="4"/>
                    <a:pt x="1" y="4"/>
                    <a:pt x="2" y="5"/>
                  </a:cubicBezTo>
                  <a:cubicBezTo>
                    <a:pt x="2" y="6"/>
                    <a:pt x="2" y="7"/>
                    <a:pt x="3" y="8"/>
                  </a:cubicBezTo>
                  <a:cubicBezTo>
                    <a:pt x="2" y="8"/>
                    <a:pt x="2" y="8"/>
                    <a:pt x="2" y="8"/>
                  </a:cubicBezTo>
                  <a:cubicBezTo>
                    <a:pt x="0" y="8"/>
                    <a:pt x="0" y="3"/>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299">
              <a:extLst>
                <a:ext uri="{FF2B5EF4-FFF2-40B4-BE49-F238E27FC236}">
                  <a16:creationId xmlns:a16="http://schemas.microsoft.com/office/drawing/2014/main" id="{5C43F7E6-AC85-4D1B-A9F3-90C0A15BE5CD}"/>
                </a:ext>
              </a:extLst>
            </p:cNvPr>
            <p:cNvSpPr>
              <a:spLocks/>
            </p:cNvSpPr>
            <p:nvPr/>
          </p:nvSpPr>
          <p:spPr bwMode="auto">
            <a:xfrm>
              <a:off x="6219826" y="3333750"/>
              <a:ext cx="11113" cy="17463"/>
            </a:xfrm>
            <a:custGeom>
              <a:avLst/>
              <a:gdLst>
                <a:gd name="T0" fmla="*/ 0 w 8"/>
                <a:gd name="T1" fmla="*/ 8 h 11"/>
                <a:gd name="T2" fmla="*/ 5 w 8"/>
                <a:gd name="T3" fmla="*/ 7 h 11"/>
                <a:gd name="T4" fmla="*/ 3 w 8"/>
                <a:gd name="T5" fmla="*/ 1 h 11"/>
                <a:gd name="T6" fmla="*/ 3 w 8"/>
                <a:gd name="T7" fmla="*/ 0 h 11"/>
                <a:gd name="T8" fmla="*/ 6 w 8"/>
                <a:gd name="T9" fmla="*/ 8 h 11"/>
                <a:gd name="T10" fmla="*/ 0 w 8"/>
                <a:gd name="T11" fmla="*/ 8 h 11"/>
              </a:gdLst>
              <a:ahLst/>
              <a:cxnLst>
                <a:cxn ang="0">
                  <a:pos x="T0" y="T1"/>
                </a:cxn>
                <a:cxn ang="0">
                  <a:pos x="T2" y="T3"/>
                </a:cxn>
                <a:cxn ang="0">
                  <a:pos x="T4" y="T5"/>
                </a:cxn>
                <a:cxn ang="0">
                  <a:pos x="T6" y="T7"/>
                </a:cxn>
                <a:cxn ang="0">
                  <a:pos x="T8" y="T9"/>
                </a:cxn>
                <a:cxn ang="0">
                  <a:pos x="T10" y="T11"/>
                </a:cxn>
              </a:cxnLst>
              <a:rect l="0" t="0" r="r" b="b"/>
              <a:pathLst>
                <a:path w="8" h="11">
                  <a:moveTo>
                    <a:pt x="0" y="8"/>
                  </a:moveTo>
                  <a:cubicBezTo>
                    <a:pt x="2" y="9"/>
                    <a:pt x="4" y="8"/>
                    <a:pt x="5" y="7"/>
                  </a:cubicBezTo>
                  <a:cubicBezTo>
                    <a:pt x="6" y="5"/>
                    <a:pt x="4" y="2"/>
                    <a:pt x="3" y="1"/>
                  </a:cubicBezTo>
                  <a:cubicBezTo>
                    <a:pt x="3" y="0"/>
                    <a:pt x="3" y="0"/>
                    <a:pt x="3" y="0"/>
                  </a:cubicBezTo>
                  <a:cubicBezTo>
                    <a:pt x="6" y="2"/>
                    <a:pt x="8" y="6"/>
                    <a:pt x="6" y="8"/>
                  </a:cubicBezTo>
                  <a:cubicBezTo>
                    <a:pt x="5" y="10"/>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300">
              <a:extLst>
                <a:ext uri="{FF2B5EF4-FFF2-40B4-BE49-F238E27FC236}">
                  <a16:creationId xmlns:a16="http://schemas.microsoft.com/office/drawing/2014/main" id="{B15C5007-9060-4833-9A2D-BD066DE894B3}"/>
                </a:ext>
              </a:extLst>
            </p:cNvPr>
            <p:cNvSpPr>
              <a:spLocks/>
            </p:cNvSpPr>
            <p:nvPr/>
          </p:nvSpPr>
          <p:spPr bwMode="auto">
            <a:xfrm>
              <a:off x="6234113" y="3344862"/>
              <a:ext cx="7938" cy="11113"/>
            </a:xfrm>
            <a:custGeom>
              <a:avLst/>
              <a:gdLst>
                <a:gd name="T0" fmla="*/ 0 w 5"/>
                <a:gd name="T1" fmla="*/ 5 h 7"/>
                <a:gd name="T2" fmla="*/ 2 w 5"/>
                <a:gd name="T3" fmla="*/ 4 h 7"/>
                <a:gd name="T4" fmla="*/ 2 w 5"/>
                <a:gd name="T5" fmla="*/ 0 h 7"/>
                <a:gd name="T6" fmla="*/ 3 w 5"/>
                <a:gd name="T7" fmla="*/ 0 h 7"/>
                <a:gd name="T8" fmla="*/ 4 w 5"/>
                <a:gd name="T9" fmla="*/ 6 h 7"/>
                <a:gd name="T10" fmla="*/ 0 w 5"/>
                <a:gd name="T11" fmla="*/ 5 h 7"/>
              </a:gdLst>
              <a:ahLst/>
              <a:cxnLst>
                <a:cxn ang="0">
                  <a:pos x="T0" y="T1"/>
                </a:cxn>
                <a:cxn ang="0">
                  <a:pos x="T2" y="T3"/>
                </a:cxn>
                <a:cxn ang="0">
                  <a:pos x="T4" y="T5"/>
                </a:cxn>
                <a:cxn ang="0">
                  <a:pos x="T6" y="T7"/>
                </a:cxn>
                <a:cxn ang="0">
                  <a:pos x="T8" y="T9"/>
                </a:cxn>
                <a:cxn ang="0">
                  <a:pos x="T10" y="T11"/>
                </a:cxn>
              </a:cxnLst>
              <a:rect l="0" t="0" r="r" b="b"/>
              <a:pathLst>
                <a:path w="5" h="7">
                  <a:moveTo>
                    <a:pt x="0" y="5"/>
                  </a:moveTo>
                  <a:cubicBezTo>
                    <a:pt x="1" y="5"/>
                    <a:pt x="2" y="5"/>
                    <a:pt x="2" y="4"/>
                  </a:cubicBezTo>
                  <a:cubicBezTo>
                    <a:pt x="3" y="3"/>
                    <a:pt x="2" y="2"/>
                    <a:pt x="2" y="0"/>
                  </a:cubicBezTo>
                  <a:cubicBezTo>
                    <a:pt x="3" y="0"/>
                    <a:pt x="3" y="0"/>
                    <a:pt x="3" y="0"/>
                  </a:cubicBezTo>
                  <a:cubicBezTo>
                    <a:pt x="4" y="2"/>
                    <a:pt x="5" y="4"/>
                    <a:pt x="4" y="6"/>
                  </a:cubicBezTo>
                  <a:cubicBezTo>
                    <a:pt x="2" y="7"/>
                    <a:pt x="1" y="7"/>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301">
              <a:extLst>
                <a:ext uri="{FF2B5EF4-FFF2-40B4-BE49-F238E27FC236}">
                  <a16:creationId xmlns:a16="http://schemas.microsoft.com/office/drawing/2014/main" id="{4AD75F14-D328-46D1-B5C8-3010B3AA4FCD}"/>
                </a:ext>
              </a:extLst>
            </p:cNvPr>
            <p:cNvSpPr>
              <a:spLocks/>
            </p:cNvSpPr>
            <p:nvPr/>
          </p:nvSpPr>
          <p:spPr bwMode="auto">
            <a:xfrm>
              <a:off x="6180138" y="3343275"/>
              <a:ext cx="11113" cy="19050"/>
            </a:xfrm>
            <a:custGeom>
              <a:avLst/>
              <a:gdLst>
                <a:gd name="T0" fmla="*/ 3 w 8"/>
                <a:gd name="T1" fmla="*/ 1 h 12"/>
                <a:gd name="T2" fmla="*/ 4 w 8"/>
                <a:gd name="T3" fmla="*/ 1 h 12"/>
                <a:gd name="T4" fmla="*/ 3 w 8"/>
                <a:gd name="T5" fmla="*/ 6 h 12"/>
                <a:gd name="T6" fmla="*/ 7 w 8"/>
                <a:gd name="T7" fmla="*/ 10 h 12"/>
                <a:gd name="T8" fmla="*/ 8 w 8"/>
                <a:gd name="T9" fmla="*/ 11 h 12"/>
                <a:gd name="T10" fmla="*/ 2 w 8"/>
                <a:gd name="T11" fmla="*/ 8 h 12"/>
                <a:gd name="T12" fmla="*/ 3 w 8"/>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8" h="12">
                  <a:moveTo>
                    <a:pt x="3" y="1"/>
                  </a:moveTo>
                  <a:cubicBezTo>
                    <a:pt x="3" y="0"/>
                    <a:pt x="4" y="1"/>
                    <a:pt x="4" y="1"/>
                  </a:cubicBezTo>
                  <a:cubicBezTo>
                    <a:pt x="4" y="3"/>
                    <a:pt x="3" y="4"/>
                    <a:pt x="3" y="6"/>
                  </a:cubicBezTo>
                  <a:cubicBezTo>
                    <a:pt x="3" y="8"/>
                    <a:pt x="5" y="10"/>
                    <a:pt x="7" y="10"/>
                  </a:cubicBezTo>
                  <a:cubicBezTo>
                    <a:pt x="8" y="10"/>
                    <a:pt x="8" y="11"/>
                    <a:pt x="8" y="11"/>
                  </a:cubicBezTo>
                  <a:cubicBezTo>
                    <a:pt x="5" y="12"/>
                    <a:pt x="3" y="10"/>
                    <a:pt x="2" y="8"/>
                  </a:cubicBezTo>
                  <a:cubicBezTo>
                    <a:pt x="0" y="6"/>
                    <a:pt x="1" y="2"/>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302">
              <a:extLst>
                <a:ext uri="{FF2B5EF4-FFF2-40B4-BE49-F238E27FC236}">
                  <a16:creationId xmlns:a16="http://schemas.microsoft.com/office/drawing/2014/main" id="{0DFBA170-E293-4CDC-8A08-F70B40D8E20A}"/>
                </a:ext>
              </a:extLst>
            </p:cNvPr>
            <p:cNvSpPr>
              <a:spLocks/>
            </p:cNvSpPr>
            <p:nvPr/>
          </p:nvSpPr>
          <p:spPr bwMode="auto">
            <a:xfrm>
              <a:off x="5949951" y="3654425"/>
              <a:ext cx="103188" cy="77788"/>
            </a:xfrm>
            <a:custGeom>
              <a:avLst/>
              <a:gdLst>
                <a:gd name="T0" fmla="*/ 2 w 67"/>
                <a:gd name="T1" fmla="*/ 14 h 51"/>
                <a:gd name="T2" fmla="*/ 13 w 67"/>
                <a:gd name="T3" fmla="*/ 37 h 51"/>
                <a:gd name="T4" fmla="*/ 52 w 67"/>
                <a:gd name="T5" fmla="*/ 41 h 51"/>
                <a:gd name="T6" fmla="*/ 53 w 67"/>
                <a:gd name="T7" fmla="*/ 13 h 51"/>
                <a:gd name="T8" fmla="*/ 49 w 67"/>
                <a:gd name="T9" fmla="*/ 15 h 51"/>
                <a:gd name="T10" fmla="*/ 41 w 67"/>
                <a:gd name="T11" fmla="*/ 20 h 51"/>
                <a:gd name="T12" fmla="*/ 35 w 67"/>
                <a:gd name="T13" fmla="*/ 19 h 51"/>
                <a:gd name="T14" fmla="*/ 29 w 67"/>
                <a:gd name="T15" fmla="*/ 14 h 51"/>
                <a:gd name="T16" fmla="*/ 23 w 67"/>
                <a:gd name="T17" fmla="*/ 3 h 51"/>
                <a:gd name="T18" fmla="*/ 11 w 67"/>
                <a:gd name="T19" fmla="*/ 3 h 51"/>
                <a:gd name="T20" fmla="*/ 2 w 67"/>
                <a:gd name="T21" fmla="*/ 1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7" h="51">
                  <a:moveTo>
                    <a:pt x="2" y="14"/>
                  </a:moveTo>
                  <a:cubicBezTo>
                    <a:pt x="4" y="22"/>
                    <a:pt x="8" y="31"/>
                    <a:pt x="13" y="37"/>
                  </a:cubicBezTo>
                  <a:cubicBezTo>
                    <a:pt x="23" y="50"/>
                    <a:pt x="40" y="51"/>
                    <a:pt x="52" y="41"/>
                  </a:cubicBezTo>
                  <a:cubicBezTo>
                    <a:pt x="60" y="35"/>
                    <a:pt x="67" y="16"/>
                    <a:pt x="53" y="13"/>
                  </a:cubicBezTo>
                  <a:cubicBezTo>
                    <a:pt x="51" y="12"/>
                    <a:pt x="49" y="13"/>
                    <a:pt x="49" y="15"/>
                  </a:cubicBezTo>
                  <a:cubicBezTo>
                    <a:pt x="48" y="18"/>
                    <a:pt x="43" y="20"/>
                    <a:pt x="41" y="20"/>
                  </a:cubicBezTo>
                  <a:cubicBezTo>
                    <a:pt x="39" y="20"/>
                    <a:pt x="37" y="20"/>
                    <a:pt x="35" y="19"/>
                  </a:cubicBezTo>
                  <a:cubicBezTo>
                    <a:pt x="33" y="18"/>
                    <a:pt x="31" y="16"/>
                    <a:pt x="29" y="14"/>
                  </a:cubicBezTo>
                  <a:cubicBezTo>
                    <a:pt x="26" y="11"/>
                    <a:pt x="27" y="6"/>
                    <a:pt x="23" y="3"/>
                  </a:cubicBezTo>
                  <a:cubicBezTo>
                    <a:pt x="20" y="0"/>
                    <a:pt x="15" y="1"/>
                    <a:pt x="11" y="3"/>
                  </a:cubicBezTo>
                  <a:cubicBezTo>
                    <a:pt x="4" y="5"/>
                    <a:pt x="0" y="7"/>
                    <a:pt x="2" y="14"/>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303">
              <a:extLst>
                <a:ext uri="{FF2B5EF4-FFF2-40B4-BE49-F238E27FC236}">
                  <a16:creationId xmlns:a16="http://schemas.microsoft.com/office/drawing/2014/main" id="{E02CB208-D298-46A5-AE52-E1B4EE1CEEAF}"/>
                </a:ext>
              </a:extLst>
            </p:cNvPr>
            <p:cNvSpPr>
              <a:spLocks/>
            </p:cNvSpPr>
            <p:nvPr/>
          </p:nvSpPr>
          <p:spPr bwMode="auto">
            <a:xfrm>
              <a:off x="6157913" y="3554412"/>
              <a:ext cx="96838" cy="111125"/>
            </a:xfrm>
            <a:custGeom>
              <a:avLst/>
              <a:gdLst>
                <a:gd name="T0" fmla="*/ 11 w 63"/>
                <a:gd name="T1" fmla="*/ 68 h 72"/>
                <a:gd name="T2" fmla="*/ 26 w 63"/>
                <a:gd name="T3" fmla="*/ 62 h 72"/>
                <a:gd name="T4" fmla="*/ 32 w 63"/>
                <a:gd name="T5" fmla="*/ 63 h 72"/>
                <a:gd name="T6" fmla="*/ 41 w 63"/>
                <a:gd name="T7" fmla="*/ 55 h 72"/>
                <a:gd name="T8" fmla="*/ 53 w 63"/>
                <a:gd name="T9" fmla="*/ 56 h 72"/>
                <a:gd name="T10" fmla="*/ 62 w 63"/>
                <a:gd name="T11" fmla="*/ 32 h 72"/>
                <a:gd name="T12" fmla="*/ 63 w 63"/>
                <a:gd name="T13" fmla="*/ 29 h 72"/>
                <a:gd name="T14" fmla="*/ 38 w 63"/>
                <a:gd name="T15" fmla="*/ 1 h 72"/>
                <a:gd name="T16" fmla="*/ 6 w 63"/>
                <a:gd name="T17" fmla="*/ 23 h 72"/>
                <a:gd name="T18" fmla="*/ 11 w 63"/>
                <a:gd name="T19" fmla="*/ 68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2">
                  <a:moveTo>
                    <a:pt x="11" y="68"/>
                  </a:moveTo>
                  <a:cubicBezTo>
                    <a:pt x="18" y="72"/>
                    <a:pt x="23" y="68"/>
                    <a:pt x="26" y="62"/>
                  </a:cubicBezTo>
                  <a:cubicBezTo>
                    <a:pt x="27" y="63"/>
                    <a:pt x="29" y="64"/>
                    <a:pt x="32" y="63"/>
                  </a:cubicBezTo>
                  <a:cubicBezTo>
                    <a:pt x="36" y="62"/>
                    <a:pt x="39" y="59"/>
                    <a:pt x="41" y="55"/>
                  </a:cubicBezTo>
                  <a:cubicBezTo>
                    <a:pt x="44" y="59"/>
                    <a:pt x="47" y="62"/>
                    <a:pt x="53" y="56"/>
                  </a:cubicBezTo>
                  <a:cubicBezTo>
                    <a:pt x="60" y="51"/>
                    <a:pt x="62" y="40"/>
                    <a:pt x="62" y="32"/>
                  </a:cubicBezTo>
                  <a:cubicBezTo>
                    <a:pt x="62" y="31"/>
                    <a:pt x="63" y="30"/>
                    <a:pt x="63" y="29"/>
                  </a:cubicBezTo>
                  <a:cubicBezTo>
                    <a:pt x="62" y="15"/>
                    <a:pt x="52" y="1"/>
                    <a:pt x="38" y="1"/>
                  </a:cubicBezTo>
                  <a:cubicBezTo>
                    <a:pt x="22" y="0"/>
                    <a:pt x="10" y="9"/>
                    <a:pt x="6" y="23"/>
                  </a:cubicBezTo>
                  <a:cubicBezTo>
                    <a:pt x="2" y="34"/>
                    <a:pt x="0" y="59"/>
                    <a:pt x="11" y="68"/>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304">
              <a:extLst>
                <a:ext uri="{FF2B5EF4-FFF2-40B4-BE49-F238E27FC236}">
                  <a16:creationId xmlns:a16="http://schemas.microsoft.com/office/drawing/2014/main" id="{B40FCB9A-07F8-4B8D-BE1A-8F7FE858E566}"/>
                </a:ext>
              </a:extLst>
            </p:cNvPr>
            <p:cNvSpPr>
              <a:spLocks/>
            </p:cNvSpPr>
            <p:nvPr/>
          </p:nvSpPr>
          <p:spPr bwMode="auto">
            <a:xfrm>
              <a:off x="6010276" y="3863975"/>
              <a:ext cx="69850" cy="44450"/>
            </a:xfrm>
            <a:custGeom>
              <a:avLst/>
              <a:gdLst>
                <a:gd name="T0" fmla="*/ 1 w 45"/>
                <a:gd name="T1" fmla="*/ 21 h 29"/>
                <a:gd name="T2" fmla="*/ 3 w 45"/>
                <a:gd name="T3" fmla="*/ 23 h 29"/>
                <a:gd name="T4" fmla="*/ 18 w 45"/>
                <a:gd name="T5" fmla="*/ 29 h 29"/>
                <a:gd name="T6" fmla="*/ 26 w 45"/>
                <a:gd name="T7" fmla="*/ 28 h 29"/>
                <a:gd name="T8" fmla="*/ 28 w 45"/>
                <a:gd name="T9" fmla="*/ 27 h 29"/>
                <a:gd name="T10" fmla="*/ 29 w 45"/>
                <a:gd name="T11" fmla="*/ 28 h 29"/>
                <a:gd name="T12" fmla="*/ 38 w 45"/>
                <a:gd name="T13" fmla="*/ 29 h 29"/>
                <a:gd name="T14" fmla="*/ 44 w 45"/>
                <a:gd name="T15" fmla="*/ 25 h 29"/>
                <a:gd name="T16" fmla="*/ 43 w 45"/>
                <a:gd name="T17" fmla="*/ 5 h 29"/>
                <a:gd name="T18" fmla="*/ 43 w 45"/>
                <a:gd name="T19" fmla="*/ 3 h 29"/>
                <a:gd name="T20" fmla="*/ 43 w 45"/>
                <a:gd name="T21" fmla="*/ 3 h 29"/>
                <a:gd name="T22" fmla="*/ 41 w 45"/>
                <a:gd name="T23" fmla="*/ 2 h 29"/>
                <a:gd name="T24" fmla="*/ 22 w 45"/>
                <a:gd name="T25" fmla="*/ 0 h 29"/>
                <a:gd name="T26" fmla="*/ 20 w 45"/>
                <a:gd name="T27" fmla="*/ 2 h 29"/>
                <a:gd name="T28" fmla="*/ 7 w 45"/>
                <a:gd name="T29" fmla="*/ 8 h 29"/>
                <a:gd name="T30" fmla="*/ 5 w 45"/>
                <a:gd name="T31" fmla="*/ 10 h 29"/>
                <a:gd name="T32" fmla="*/ 3 w 45"/>
                <a:gd name="T33" fmla="*/ 10 h 29"/>
                <a:gd name="T34" fmla="*/ 1 w 45"/>
                <a:gd name="T35" fmla="*/ 21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29">
                  <a:moveTo>
                    <a:pt x="1" y="21"/>
                  </a:moveTo>
                  <a:cubicBezTo>
                    <a:pt x="1" y="22"/>
                    <a:pt x="2" y="23"/>
                    <a:pt x="3" y="23"/>
                  </a:cubicBezTo>
                  <a:cubicBezTo>
                    <a:pt x="6" y="27"/>
                    <a:pt x="12" y="29"/>
                    <a:pt x="18" y="29"/>
                  </a:cubicBezTo>
                  <a:cubicBezTo>
                    <a:pt x="20" y="29"/>
                    <a:pt x="23" y="28"/>
                    <a:pt x="26" y="28"/>
                  </a:cubicBezTo>
                  <a:cubicBezTo>
                    <a:pt x="28" y="27"/>
                    <a:pt x="29" y="27"/>
                    <a:pt x="28" y="27"/>
                  </a:cubicBezTo>
                  <a:cubicBezTo>
                    <a:pt x="29" y="28"/>
                    <a:pt x="29" y="28"/>
                    <a:pt x="29" y="28"/>
                  </a:cubicBezTo>
                  <a:cubicBezTo>
                    <a:pt x="32" y="29"/>
                    <a:pt x="34" y="29"/>
                    <a:pt x="38" y="29"/>
                  </a:cubicBezTo>
                  <a:cubicBezTo>
                    <a:pt x="42" y="28"/>
                    <a:pt x="43" y="28"/>
                    <a:pt x="44" y="25"/>
                  </a:cubicBezTo>
                  <a:cubicBezTo>
                    <a:pt x="45" y="19"/>
                    <a:pt x="44" y="11"/>
                    <a:pt x="43" y="5"/>
                  </a:cubicBezTo>
                  <a:cubicBezTo>
                    <a:pt x="43" y="5"/>
                    <a:pt x="43" y="4"/>
                    <a:pt x="43" y="3"/>
                  </a:cubicBezTo>
                  <a:cubicBezTo>
                    <a:pt x="43" y="3"/>
                    <a:pt x="43" y="3"/>
                    <a:pt x="43" y="3"/>
                  </a:cubicBezTo>
                  <a:cubicBezTo>
                    <a:pt x="43" y="1"/>
                    <a:pt x="41" y="1"/>
                    <a:pt x="41" y="2"/>
                  </a:cubicBezTo>
                  <a:cubicBezTo>
                    <a:pt x="35" y="1"/>
                    <a:pt x="28" y="0"/>
                    <a:pt x="22" y="0"/>
                  </a:cubicBezTo>
                  <a:cubicBezTo>
                    <a:pt x="21" y="0"/>
                    <a:pt x="20" y="1"/>
                    <a:pt x="20" y="2"/>
                  </a:cubicBezTo>
                  <a:cubicBezTo>
                    <a:pt x="20" y="9"/>
                    <a:pt x="11" y="6"/>
                    <a:pt x="7" y="8"/>
                  </a:cubicBezTo>
                  <a:cubicBezTo>
                    <a:pt x="6" y="9"/>
                    <a:pt x="6" y="9"/>
                    <a:pt x="5" y="10"/>
                  </a:cubicBezTo>
                  <a:cubicBezTo>
                    <a:pt x="4" y="10"/>
                    <a:pt x="4" y="10"/>
                    <a:pt x="3" y="10"/>
                  </a:cubicBezTo>
                  <a:cubicBezTo>
                    <a:pt x="0" y="12"/>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305">
              <a:extLst>
                <a:ext uri="{FF2B5EF4-FFF2-40B4-BE49-F238E27FC236}">
                  <a16:creationId xmlns:a16="http://schemas.microsoft.com/office/drawing/2014/main" id="{894800D9-0621-4514-A318-18C9C76F8841}"/>
                </a:ext>
              </a:extLst>
            </p:cNvPr>
            <p:cNvSpPr>
              <a:spLocks/>
            </p:cNvSpPr>
            <p:nvPr/>
          </p:nvSpPr>
          <p:spPr bwMode="auto">
            <a:xfrm>
              <a:off x="6011863" y="3890962"/>
              <a:ext cx="63500" cy="22225"/>
            </a:xfrm>
            <a:custGeom>
              <a:avLst/>
              <a:gdLst>
                <a:gd name="T0" fmla="*/ 3 w 41"/>
                <a:gd name="T1" fmla="*/ 1 h 15"/>
                <a:gd name="T2" fmla="*/ 29 w 41"/>
                <a:gd name="T3" fmla="*/ 3 h 15"/>
                <a:gd name="T4" fmla="*/ 41 w 41"/>
                <a:gd name="T5" fmla="*/ 4 h 15"/>
                <a:gd name="T6" fmla="*/ 40 w 41"/>
                <a:gd name="T7" fmla="*/ 5 h 15"/>
                <a:gd name="T8" fmla="*/ 1 w 41"/>
                <a:gd name="T9" fmla="*/ 3 h 15"/>
                <a:gd name="T10" fmla="*/ 3 w 41"/>
                <a:gd name="T11" fmla="*/ 1 h 15"/>
              </a:gdLst>
              <a:ahLst/>
              <a:cxnLst>
                <a:cxn ang="0">
                  <a:pos x="T0" y="T1"/>
                </a:cxn>
                <a:cxn ang="0">
                  <a:pos x="T2" y="T3"/>
                </a:cxn>
                <a:cxn ang="0">
                  <a:pos x="T4" y="T5"/>
                </a:cxn>
                <a:cxn ang="0">
                  <a:pos x="T6" y="T7"/>
                </a:cxn>
                <a:cxn ang="0">
                  <a:pos x="T8" y="T9"/>
                </a:cxn>
                <a:cxn ang="0">
                  <a:pos x="T10" y="T11"/>
                </a:cxn>
              </a:cxnLst>
              <a:rect l="0" t="0" r="r" b="b"/>
              <a:pathLst>
                <a:path w="41" h="15">
                  <a:moveTo>
                    <a:pt x="3" y="1"/>
                  </a:moveTo>
                  <a:cubicBezTo>
                    <a:pt x="10" y="8"/>
                    <a:pt x="20" y="5"/>
                    <a:pt x="29" y="3"/>
                  </a:cubicBezTo>
                  <a:cubicBezTo>
                    <a:pt x="33" y="3"/>
                    <a:pt x="37" y="2"/>
                    <a:pt x="41" y="4"/>
                  </a:cubicBezTo>
                  <a:cubicBezTo>
                    <a:pt x="41" y="5"/>
                    <a:pt x="41" y="5"/>
                    <a:pt x="40" y="5"/>
                  </a:cubicBezTo>
                  <a:cubicBezTo>
                    <a:pt x="27" y="2"/>
                    <a:pt x="12" y="15"/>
                    <a:pt x="1" y="3"/>
                  </a:cubicBezTo>
                  <a:cubicBezTo>
                    <a:pt x="0" y="1"/>
                    <a:pt x="1"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306">
              <a:extLst>
                <a:ext uri="{FF2B5EF4-FFF2-40B4-BE49-F238E27FC236}">
                  <a16:creationId xmlns:a16="http://schemas.microsoft.com/office/drawing/2014/main" id="{6C3CFF89-5976-4196-B330-CF3369F35A95}"/>
                </a:ext>
              </a:extLst>
            </p:cNvPr>
            <p:cNvSpPr>
              <a:spLocks/>
            </p:cNvSpPr>
            <p:nvPr/>
          </p:nvSpPr>
          <p:spPr bwMode="auto">
            <a:xfrm>
              <a:off x="6019801" y="3875087"/>
              <a:ext cx="12700" cy="25400"/>
            </a:xfrm>
            <a:custGeom>
              <a:avLst/>
              <a:gdLst>
                <a:gd name="T0" fmla="*/ 2 w 8"/>
                <a:gd name="T1" fmla="*/ 0 h 17"/>
                <a:gd name="T2" fmla="*/ 8 w 8"/>
                <a:gd name="T3" fmla="*/ 15 h 17"/>
                <a:gd name="T4" fmla="*/ 6 w 8"/>
                <a:gd name="T5" fmla="*/ 15 h 17"/>
                <a:gd name="T6" fmla="*/ 1 w 8"/>
                <a:gd name="T7" fmla="*/ 2 h 17"/>
                <a:gd name="T8" fmla="*/ 2 w 8"/>
                <a:gd name="T9" fmla="*/ 0 h 17"/>
              </a:gdLst>
              <a:ahLst/>
              <a:cxnLst>
                <a:cxn ang="0">
                  <a:pos x="T0" y="T1"/>
                </a:cxn>
                <a:cxn ang="0">
                  <a:pos x="T2" y="T3"/>
                </a:cxn>
                <a:cxn ang="0">
                  <a:pos x="T4" y="T5"/>
                </a:cxn>
                <a:cxn ang="0">
                  <a:pos x="T6" y="T7"/>
                </a:cxn>
                <a:cxn ang="0">
                  <a:pos x="T8" y="T9"/>
                </a:cxn>
              </a:cxnLst>
              <a:rect l="0" t="0" r="r" b="b"/>
              <a:pathLst>
                <a:path w="8" h="17">
                  <a:moveTo>
                    <a:pt x="2" y="0"/>
                  </a:moveTo>
                  <a:cubicBezTo>
                    <a:pt x="6" y="4"/>
                    <a:pt x="8" y="9"/>
                    <a:pt x="8" y="15"/>
                  </a:cubicBezTo>
                  <a:cubicBezTo>
                    <a:pt x="8" y="17"/>
                    <a:pt x="6" y="17"/>
                    <a:pt x="6" y="15"/>
                  </a:cubicBezTo>
                  <a:cubicBezTo>
                    <a:pt x="6" y="10"/>
                    <a:pt x="4" y="5"/>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307">
              <a:extLst>
                <a:ext uri="{FF2B5EF4-FFF2-40B4-BE49-F238E27FC236}">
                  <a16:creationId xmlns:a16="http://schemas.microsoft.com/office/drawing/2014/main" id="{183F8478-1336-4EC7-B0C2-BD9F7C485E35}"/>
                </a:ext>
              </a:extLst>
            </p:cNvPr>
            <p:cNvSpPr>
              <a:spLocks/>
            </p:cNvSpPr>
            <p:nvPr/>
          </p:nvSpPr>
          <p:spPr bwMode="auto">
            <a:xfrm>
              <a:off x="6027738" y="3863975"/>
              <a:ext cx="26988" cy="26988"/>
            </a:xfrm>
            <a:custGeom>
              <a:avLst/>
              <a:gdLst>
                <a:gd name="T0" fmla="*/ 1 w 18"/>
                <a:gd name="T1" fmla="*/ 13 h 17"/>
                <a:gd name="T2" fmla="*/ 13 w 18"/>
                <a:gd name="T3" fmla="*/ 12 h 17"/>
                <a:gd name="T4" fmla="*/ 16 w 18"/>
                <a:gd name="T5" fmla="*/ 2 h 17"/>
                <a:gd name="T6" fmla="*/ 18 w 18"/>
                <a:gd name="T7" fmla="*/ 2 h 17"/>
                <a:gd name="T8" fmla="*/ 14 w 18"/>
                <a:gd name="T9" fmla="*/ 14 h 17"/>
                <a:gd name="T10" fmla="*/ 1 w 18"/>
                <a:gd name="T11" fmla="*/ 15 h 17"/>
                <a:gd name="T12" fmla="*/ 1 w 18"/>
                <a:gd name="T13" fmla="*/ 13 h 17"/>
              </a:gdLst>
              <a:ahLst/>
              <a:cxnLst>
                <a:cxn ang="0">
                  <a:pos x="T0" y="T1"/>
                </a:cxn>
                <a:cxn ang="0">
                  <a:pos x="T2" y="T3"/>
                </a:cxn>
                <a:cxn ang="0">
                  <a:pos x="T4" y="T5"/>
                </a:cxn>
                <a:cxn ang="0">
                  <a:pos x="T6" y="T7"/>
                </a:cxn>
                <a:cxn ang="0">
                  <a:pos x="T8" y="T9"/>
                </a:cxn>
                <a:cxn ang="0">
                  <a:pos x="T10" y="T11"/>
                </a:cxn>
                <a:cxn ang="0">
                  <a:pos x="T12" y="T13"/>
                </a:cxn>
              </a:cxnLst>
              <a:rect l="0" t="0" r="r" b="b"/>
              <a:pathLst>
                <a:path w="18" h="17">
                  <a:moveTo>
                    <a:pt x="1" y="13"/>
                  </a:moveTo>
                  <a:cubicBezTo>
                    <a:pt x="5" y="13"/>
                    <a:pt x="9" y="15"/>
                    <a:pt x="13" y="12"/>
                  </a:cubicBezTo>
                  <a:cubicBezTo>
                    <a:pt x="15" y="9"/>
                    <a:pt x="16" y="5"/>
                    <a:pt x="16" y="2"/>
                  </a:cubicBezTo>
                  <a:cubicBezTo>
                    <a:pt x="16" y="0"/>
                    <a:pt x="18" y="0"/>
                    <a:pt x="18" y="2"/>
                  </a:cubicBezTo>
                  <a:cubicBezTo>
                    <a:pt x="18" y="6"/>
                    <a:pt x="17" y="11"/>
                    <a:pt x="14" y="14"/>
                  </a:cubicBezTo>
                  <a:cubicBezTo>
                    <a:pt x="11" y="17"/>
                    <a:pt x="4" y="17"/>
                    <a:pt x="1" y="15"/>
                  </a:cubicBezTo>
                  <a:cubicBezTo>
                    <a:pt x="0" y="14"/>
                    <a:pt x="1" y="14"/>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308">
              <a:extLst>
                <a:ext uri="{FF2B5EF4-FFF2-40B4-BE49-F238E27FC236}">
                  <a16:creationId xmlns:a16="http://schemas.microsoft.com/office/drawing/2014/main" id="{8A3FDB68-9A6F-4CC3-AC13-A422FD0BF9A6}"/>
                </a:ext>
              </a:extLst>
            </p:cNvPr>
            <p:cNvSpPr>
              <a:spLocks/>
            </p:cNvSpPr>
            <p:nvPr/>
          </p:nvSpPr>
          <p:spPr bwMode="auto">
            <a:xfrm>
              <a:off x="6038851" y="3870325"/>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4"/>
                    <a:pt x="8" y="5"/>
                  </a:cubicBezTo>
                  <a:cubicBezTo>
                    <a:pt x="8" y="6"/>
                    <a:pt x="8" y="6"/>
                    <a:pt x="8" y="6"/>
                  </a:cubicBezTo>
                  <a:cubicBezTo>
                    <a:pt x="5" y="5"/>
                    <a:pt x="2"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309">
              <a:extLst>
                <a:ext uri="{FF2B5EF4-FFF2-40B4-BE49-F238E27FC236}">
                  <a16:creationId xmlns:a16="http://schemas.microsoft.com/office/drawing/2014/main" id="{F619B623-72EE-4145-A8BA-5CA3FE332C77}"/>
                </a:ext>
              </a:extLst>
            </p:cNvPr>
            <p:cNvSpPr>
              <a:spLocks/>
            </p:cNvSpPr>
            <p:nvPr/>
          </p:nvSpPr>
          <p:spPr bwMode="auto">
            <a:xfrm>
              <a:off x="6035676" y="3873500"/>
              <a:ext cx="11113" cy="12700"/>
            </a:xfrm>
            <a:custGeom>
              <a:avLst/>
              <a:gdLst>
                <a:gd name="T0" fmla="*/ 2 w 7"/>
                <a:gd name="T1" fmla="*/ 1 h 8"/>
                <a:gd name="T2" fmla="*/ 4 w 7"/>
                <a:gd name="T3" fmla="*/ 4 h 8"/>
                <a:gd name="T4" fmla="*/ 6 w 7"/>
                <a:gd name="T5" fmla="*/ 6 h 8"/>
                <a:gd name="T6" fmla="*/ 6 w 7"/>
                <a:gd name="T7" fmla="*/ 7 h 8"/>
                <a:gd name="T8" fmla="*/ 0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2" y="2"/>
                    <a:pt x="3" y="3"/>
                    <a:pt x="4" y="4"/>
                  </a:cubicBezTo>
                  <a:cubicBezTo>
                    <a:pt x="5" y="5"/>
                    <a:pt x="6" y="5"/>
                    <a:pt x="6" y="6"/>
                  </a:cubicBezTo>
                  <a:cubicBezTo>
                    <a:pt x="7" y="7"/>
                    <a:pt x="6" y="8"/>
                    <a:pt x="6" y="7"/>
                  </a:cubicBezTo>
                  <a:cubicBezTo>
                    <a:pt x="3" y="6"/>
                    <a:pt x="1" y="4"/>
                    <a:pt x="0"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310">
              <a:extLst>
                <a:ext uri="{FF2B5EF4-FFF2-40B4-BE49-F238E27FC236}">
                  <a16:creationId xmlns:a16="http://schemas.microsoft.com/office/drawing/2014/main" id="{2770E3DC-7ECE-4B13-B575-93F921D43B4E}"/>
                </a:ext>
              </a:extLst>
            </p:cNvPr>
            <p:cNvSpPr>
              <a:spLocks/>
            </p:cNvSpPr>
            <p:nvPr/>
          </p:nvSpPr>
          <p:spPr bwMode="auto">
            <a:xfrm>
              <a:off x="6027738" y="3875087"/>
              <a:ext cx="11113" cy="12700"/>
            </a:xfrm>
            <a:custGeom>
              <a:avLst/>
              <a:gdLst>
                <a:gd name="T0" fmla="*/ 1 w 7"/>
                <a:gd name="T1" fmla="*/ 0 h 8"/>
                <a:gd name="T2" fmla="*/ 4 w 7"/>
                <a:gd name="T3" fmla="*/ 3 h 8"/>
                <a:gd name="T4" fmla="*/ 7 w 7"/>
                <a:gd name="T5" fmla="*/ 7 h 8"/>
                <a:gd name="T6" fmla="*/ 6 w 7"/>
                <a:gd name="T7" fmla="*/ 8 h 8"/>
                <a:gd name="T8" fmla="*/ 3 w 7"/>
                <a:gd name="T9" fmla="*/ 4 h 8"/>
                <a:gd name="T10" fmla="*/ 0 w 7"/>
                <a:gd name="T11" fmla="*/ 1 h 8"/>
                <a:gd name="T12" fmla="*/ 1 w 7"/>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7" h="8">
                  <a:moveTo>
                    <a:pt x="1" y="0"/>
                  </a:moveTo>
                  <a:cubicBezTo>
                    <a:pt x="2" y="1"/>
                    <a:pt x="3" y="2"/>
                    <a:pt x="4" y="3"/>
                  </a:cubicBezTo>
                  <a:cubicBezTo>
                    <a:pt x="5" y="4"/>
                    <a:pt x="6" y="6"/>
                    <a:pt x="7" y="7"/>
                  </a:cubicBezTo>
                  <a:cubicBezTo>
                    <a:pt x="7" y="7"/>
                    <a:pt x="7" y="8"/>
                    <a:pt x="6" y="8"/>
                  </a:cubicBezTo>
                  <a:cubicBezTo>
                    <a:pt x="5" y="7"/>
                    <a:pt x="4" y="6"/>
                    <a:pt x="3" y="4"/>
                  </a:cubicBezTo>
                  <a:cubicBezTo>
                    <a:pt x="2" y="4"/>
                    <a:pt x="0"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311">
              <a:extLst>
                <a:ext uri="{FF2B5EF4-FFF2-40B4-BE49-F238E27FC236}">
                  <a16:creationId xmlns:a16="http://schemas.microsoft.com/office/drawing/2014/main" id="{C1A26D8A-0E3C-442D-9270-08C5C1BB4DDE}"/>
                </a:ext>
              </a:extLst>
            </p:cNvPr>
            <p:cNvSpPr>
              <a:spLocks/>
            </p:cNvSpPr>
            <p:nvPr/>
          </p:nvSpPr>
          <p:spPr bwMode="auto">
            <a:xfrm>
              <a:off x="6062663" y="3884612"/>
              <a:ext cx="14288" cy="12700"/>
            </a:xfrm>
            <a:custGeom>
              <a:avLst/>
              <a:gdLst>
                <a:gd name="T0" fmla="*/ 3 w 9"/>
                <a:gd name="T1" fmla="*/ 2 h 9"/>
                <a:gd name="T2" fmla="*/ 9 w 9"/>
                <a:gd name="T3" fmla="*/ 0 h 9"/>
                <a:gd name="T4" fmla="*/ 9 w 9"/>
                <a:gd name="T5" fmla="*/ 1 h 9"/>
                <a:gd name="T6" fmla="*/ 4 w 9"/>
                <a:gd name="T7" fmla="*/ 3 h 9"/>
                <a:gd name="T8" fmla="*/ 2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5" y="1"/>
                    <a:pt x="7" y="0"/>
                    <a:pt x="9" y="0"/>
                  </a:cubicBezTo>
                  <a:cubicBezTo>
                    <a:pt x="9" y="0"/>
                    <a:pt x="9" y="1"/>
                    <a:pt x="9" y="1"/>
                  </a:cubicBezTo>
                  <a:cubicBezTo>
                    <a:pt x="7" y="1"/>
                    <a:pt x="5" y="2"/>
                    <a:pt x="4" y="3"/>
                  </a:cubicBezTo>
                  <a:cubicBezTo>
                    <a:pt x="3" y="5"/>
                    <a:pt x="2" y="6"/>
                    <a:pt x="2" y="8"/>
                  </a:cubicBezTo>
                  <a:cubicBezTo>
                    <a:pt x="1" y="9"/>
                    <a:pt x="1" y="8"/>
                    <a:pt x="0" y="8"/>
                  </a:cubicBezTo>
                  <a:cubicBezTo>
                    <a:pt x="0" y="6"/>
                    <a:pt x="2"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312">
              <a:extLst>
                <a:ext uri="{FF2B5EF4-FFF2-40B4-BE49-F238E27FC236}">
                  <a16:creationId xmlns:a16="http://schemas.microsoft.com/office/drawing/2014/main" id="{DEAB7C70-88CC-41CB-AFCE-62850C954881}"/>
                </a:ext>
              </a:extLst>
            </p:cNvPr>
            <p:cNvSpPr>
              <a:spLocks/>
            </p:cNvSpPr>
            <p:nvPr/>
          </p:nvSpPr>
          <p:spPr bwMode="auto">
            <a:xfrm>
              <a:off x="6040438" y="3867150"/>
              <a:ext cx="12700" cy="6350"/>
            </a:xfrm>
            <a:custGeom>
              <a:avLst/>
              <a:gdLst>
                <a:gd name="T0" fmla="*/ 1 w 8"/>
                <a:gd name="T1" fmla="*/ 1 h 4"/>
                <a:gd name="T2" fmla="*/ 5 w 8"/>
                <a:gd name="T3" fmla="*/ 3 h 4"/>
                <a:gd name="T4" fmla="*/ 8 w 8"/>
                <a:gd name="T5" fmla="*/ 4 h 4"/>
                <a:gd name="T6" fmla="*/ 8 w 8"/>
                <a:gd name="T7" fmla="*/ 4 h 4"/>
                <a:gd name="T8" fmla="*/ 5 w 8"/>
                <a:gd name="T9" fmla="*/ 4 h 4"/>
                <a:gd name="T10" fmla="*/ 1 w 8"/>
                <a:gd name="T11" fmla="*/ 2 h 4"/>
                <a:gd name="T12" fmla="*/ 1 w 8"/>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1" y="1"/>
                  </a:moveTo>
                  <a:cubicBezTo>
                    <a:pt x="3" y="2"/>
                    <a:pt x="4" y="2"/>
                    <a:pt x="5" y="3"/>
                  </a:cubicBezTo>
                  <a:cubicBezTo>
                    <a:pt x="6" y="3"/>
                    <a:pt x="7" y="3"/>
                    <a:pt x="8" y="4"/>
                  </a:cubicBezTo>
                  <a:cubicBezTo>
                    <a:pt x="8" y="4"/>
                    <a:pt x="8" y="4"/>
                    <a:pt x="8" y="4"/>
                  </a:cubicBezTo>
                  <a:cubicBezTo>
                    <a:pt x="7" y="4"/>
                    <a:pt x="6" y="4"/>
                    <a:pt x="5" y="4"/>
                  </a:cubicBezTo>
                  <a:cubicBezTo>
                    <a:pt x="3" y="3"/>
                    <a:pt x="2" y="3"/>
                    <a:pt x="1" y="2"/>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313">
              <a:extLst>
                <a:ext uri="{FF2B5EF4-FFF2-40B4-BE49-F238E27FC236}">
                  <a16:creationId xmlns:a16="http://schemas.microsoft.com/office/drawing/2014/main" id="{F3481C4B-7575-405D-9591-98DB937FD966}"/>
                </a:ext>
              </a:extLst>
            </p:cNvPr>
            <p:cNvSpPr>
              <a:spLocks/>
            </p:cNvSpPr>
            <p:nvPr/>
          </p:nvSpPr>
          <p:spPr bwMode="auto">
            <a:xfrm>
              <a:off x="6015038" y="3881437"/>
              <a:ext cx="1588" cy="0"/>
            </a:xfrm>
            <a:custGeom>
              <a:avLst/>
              <a:gdLst>
                <a:gd name="T0" fmla="*/ 1 w 1"/>
                <a:gd name="T1" fmla="*/ 0 w 1"/>
                <a:gd name="T2" fmla="*/ 1 w 1"/>
              </a:gdLst>
              <a:ahLst/>
              <a:cxnLst>
                <a:cxn ang="0">
                  <a:pos x="T0" y="0"/>
                </a:cxn>
                <a:cxn ang="0">
                  <a:pos x="T1" y="0"/>
                </a:cxn>
                <a:cxn ang="0">
                  <a:pos x="T2" y="0"/>
                </a:cxn>
              </a:cxnLst>
              <a:rect l="0" t="0" r="r" b="b"/>
              <a:pathLst>
                <a:path w="1">
                  <a:moveTo>
                    <a:pt x="1" y="0"/>
                  </a:moveTo>
                  <a:lnTo>
                    <a:pt x="0" y="0"/>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314">
              <a:extLst>
                <a:ext uri="{FF2B5EF4-FFF2-40B4-BE49-F238E27FC236}">
                  <a16:creationId xmlns:a16="http://schemas.microsoft.com/office/drawing/2014/main" id="{F692E72C-2ED1-431E-B8ED-88617116C4D9}"/>
                </a:ext>
              </a:extLst>
            </p:cNvPr>
            <p:cNvSpPr>
              <a:spLocks/>
            </p:cNvSpPr>
            <p:nvPr/>
          </p:nvSpPr>
          <p:spPr bwMode="auto">
            <a:xfrm>
              <a:off x="6076951" y="3871912"/>
              <a:ext cx="68263" cy="46038"/>
            </a:xfrm>
            <a:custGeom>
              <a:avLst/>
              <a:gdLst>
                <a:gd name="T0" fmla="*/ 1 w 45"/>
                <a:gd name="T1" fmla="*/ 21 h 30"/>
                <a:gd name="T2" fmla="*/ 3 w 45"/>
                <a:gd name="T3" fmla="*/ 23 h 30"/>
                <a:gd name="T4" fmla="*/ 18 w 45"/>
                <a:gd name="T5" fmla="*/ 29 h 30"/>
                <a:gd name="T6" fmla="*/ 26 w 45"/>
                <a:gd name="T7" fmla="*/ 28 h 30"/>
                <a:gd name="T8" fmla="*/ 29 w 45"/>
                <a:gd name="T9" fmla="*/ 27 h 30"/>
                <a:gd name="T10" fmla="*/ 29 w 45"/>
                <a:gd name="T11" fmla="*/ 28 h 30"/>
                <a:gd name="T12" fmla="*/ 39 w 45"/>
                <a:gd name="T13" fmla="*/ 29 h 30"/>
                <a:gd name="T14" fmla="*/ 44 w 45"/>
                <a:gd name="T15" fmla="*/ 25 h 30"/>
                <a:gd name="T16" fmla="*/ 43 w 45"/>
                <a:gd name="T17" fmla="*/ 5 h 30"/>
                <a:gd name="T18" fmla="*/ 43 w 45"/>
                <a:gd name="T19" fmla="*/ 3 h 30"/>
                <a:gd name="T20" fmla="*/ 43 w 45"/>
                <a:gd name="T21" fmla="*/ 3 h 30"/>
                <a:gd name="T22" fmla="*/ 41 w 45"/>
                <a:gd name="T23" fmla="*/ 2 h 30"/>
                <a:gd name="T24" fmla="*/ 23 w 45"/>
                <a:gd name="T25" fmla="*/ 0 h 30"/>
                <a:gd name="T26" fmla="*/ 20 w 45"/>
                <a:gd name="T27" fmla="*/ 2 h 30"/>
                <a:gd name="T28" fmla="*/ 7 w 45"/>
                <a:gd name="T29" fmla="*/ 8 h 30"/>
                <a:gd name="T30" fmla="*/ 5 w 45"/>
                <a:gd name="T31" fmla="*/ 10 h 30"/>
                <a:gd name="T32" fmla="*/ 4 w 45"/>
                <a:gd name="T33" fmla="*/ 10 h 30"/>
                <a:gd name="T34" fmla="*/ 1 w 45"/>
                <a:gd name="T3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 h="30">
                  <a:moveTo>
                    <a:pt x="1" y="21"/>
                  </a:moveTo>
                  <a:cubicBezTo>
                    <a:pt x="2" y="22"/>
                    <a:pt x="2" y="23"/>
                    <a:pt x="3" y="23"/>
                  </a:cubicBezTo>
                  <a:cubicBezTo>
                    <a:pt x="6" y="28"/>
                    <a:pt x="13" y="29"/>
                    <a:pt x="18" y="29"/>
                  </a:cubicBezTo>
                  <a:cubicBezTo>
                    <a:pt x="21" y="29"/>
                    <a:pt x="24" y="28"/>
                    <a:pt x="26" y="28"/>
                  </a:cubicBezTo>
                  <a:cubicBezTo>
                    <a:pt x="29" y="27"/>
                    <a:pt x="30" y="27"/>
                    <a:pt x="29" y="27"/>
                  </a:cubicBezTo>
                  <a:cubicBezTo>
                    <a:pt x="29" y="28"/>
                    <a:pt x="29" y="28"/>
                    <a:pt x="29" y="28"/>
                  </a:cubicBezTo>
                  <a:cubicBezTo>
                    <a:pt x="33" y="29"/>
                    <a:pt x="34" y="30"/>
                    <a:pt x="39" y="29"/>
                  </a:cubicBezTo>
                  <a:cubicBezTo>
                    <a:pt x="42" y="28"/>
                    <a:pt x="43" y="28"/>
                    <a:pt x="44" y="25"/>
                  </a:cubicBezTo>
                  <a:cubicBezTo>
                    <a:pt x="45" y="19"/>
                    <a:pt x="44" y="12"/>
                    <a:pt x="43" y="5"/>
                  </a:cubicBezTo>
                  <a:cubicBezTo>
                    <a:pt x="44" y="5"/>
                    <a:pt x="44" y="4"/>
                    <a:pt x="43" y="3"/>
                  </a:cubicBezTo>
                  <a:cubicBezTo>
                    <a:pt x="43" y="3"/>
                    <a:pt x="43" y="3"/>
                    <a:pt x="43" y="3"/>
                  </a:cubicBezTo>
                  <a:cubicBezTo>
                    <a:pt x="43" y="2"/>
                    <a:pt x="42" y="1"/>
                    <a:pt x="41" y="2"/>
                  </a:cubicBezTo>
                  <a:cubicBezTo>
                    <a:pt x="35" y="1"/>
                    <a:pt x="29" y="0"/>
                    <a:pt x="23" y="0"/>
                  </a:cubicBezTo>
                  <a:cubicBezTo>
                    <a:pt x="21" y="0"/>
                    <a:pt x="20" y="1"/>
                    <a:pt x="20" y="2"/>
                  </a:cubicBezTo>
                  <a:cubicBezTo>
                    <a:pt x="20" y="9"/>
                    <a:pt x="12" y="6"/>
                    <a:pt x="7" y="8"/>
                  </a:cubicBezTo>
                  <a:cubicBezTo>
                    <a:pt x="7" y="9"/>
                    <a:pt x="6" y="9"/>
                    <a:pt x="5" y="10"/>
                  </a:cubicBezTo>
                  <a:cubicBezTo>
                    <a:pt x="5" y="10"/>
                    <a:pt x="4" y="10"/>
                    <a:pt x="4" y="10"/>
                  </a:cubicBezTo>
                  <a:cubicBezTo>
                    <a:pt x="1" y="13"/>
                    <a:pt x="0" y="18"/>
                    <a:pt x="1" y="21"/>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315">
              <a:extLst>
                <a:ext uri="{FF2B5EF4-FFF2-40B4-BE49-F238E27FC236}">
                  <a16:creationId xmlns:a16="http://schemas.microsoft.com/office/drawing/2014/main" id="{DC1CCE64-AB0E-46A1-BB0F-3733E296F915}"/>
                </a:ext>
              </a:extLst>
            </p:cNvPr>
            <p:cNvSpPr>
              <a:spLocks/>
            </p:cNvSpPr>
            <p:nvPr/>
          </p:nvSpPr>
          <p:spPr bwMode="auto">
            <a:xfrm>
              <a:off x="6078538" y="3897312"/>
              <a:ext cx="63500" cy="23813"/>
            </a:xfrm>
            <a:custGeom>
              <a:avLst/>
              <a:gdLst>
                <a:gd name="T0" fmla="*/ 3 w 42"/>
                <a:gd name="T1" fmla="*/ 1 h 15"/>
                <a:gd name="T2" fmla="*/ 29 w 42"/>
                <a:gd name="T3" fmla="*/ 4 h 15"/>
                <a:gd name="T4" fmla="*/ 41 w 42"/>
                <a:gd name="T5" fmla="*/ 5 h 15"/>
                <a:gd name="T6" fmla="*/ 41 w 42"/>
                <a:gd name="T7" fmla="*/ 5 h 15"/>
                <a:gd name="T8" fmla="*/ 1 w 42"/>
                <a:gd name="T9" fmla="*/ 3 h 15"/>
                <a:gd name="T10" fmla="*/ 3 w 42"/>
                <a:gd name="T11" fmla="*/ 1 h 15"/>
              </a:gdLst>
              <a:ahLst/>
              <a:cxnLst>
                <a:cxn ang="0">
                  <a:pos x="T0" y="T1"/>
                </a:cxn>
                <a:cxn ang="0">
                  <a:pos x="T2" y="T3"/>
                </a:cxn>
                <a:cxn ang="0">
                  <a:pos x="T4" y="T5"/>
                </a:cxn>
                <a:cxn ang="0">
                  <a:pos x="T6" y="T7"/>
                </a:cxn>
                <a:cxn ang="0">
                  <a:pos x="T8" y="T9"/>
                </a:cxn>
                <a:cxn ang="0">
                  <a:pos x="T10" y="T11"/>
                </a:cxn>
              </a:cxnLst>
              <a:rect l="0" t="0" r="r" b="b"/>
              <a:pathLst>
                <a:path w="42" h="15">
                  <a:moveTo>
                    <a:pt x="3" y="1"/>
                  </a:moveTo>
                  <a:cubicBezTo>
                    <a:pt x="10" y="8"/>
                    <a:pt x="20" y="5"/>
                    <a:pt x="29" y="4"/>
                  </a:cubicBezTo>
                  <a:cubicBezTo>
                    <a:pt x="33" y="3"/>
                    <a:pt x="38" y="2"/>
                    <a:pt x="41" y="5"/>
                  </a:cubicBezTo>
                  <a:cubicBezTo>
                    <a:pt x="42" y="5"/>
                    <a:pt x="41" y="6"/>
                    <a:pt x="41" y="5"/>
                  </a:cubicBezTo>
                  <a:cubicBezTo>
                    <a:pt x="28" y="2"/>
                    <a:pt x="13" y="15"/>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316">
              <a:extLst>
                <a:ext uri="{FF2B5EF4-FFF2-40B4-BE49-F238E27FC236}">
                  <a16:creationId xmlns:a16="http://schemas.microsoft.com/office/drawing/2014/main" id="{9C303B43-17AA-4890-BC87-09BBCD12A825}"/>
                </a:ext>
              </a:extLst>
            </p:cNvPr>
            <p:cNvSpPr>
              <a:spLocks/>
            </p:cNvSpPr>
            <p:nvPr/>
          </p:nvSpPr>
          <p:spPr bwMode="auto">
            <a:xfrm>
              <a:off x="6086476" y="3883025"/>
              <a:ext cx="12700" cy="25400"/>
            </a:xfrm>
            <a:custGeom>
              <a:avLst/>
              <a:gdLst>
                <a:gd name="T0" fmla="*/ 2 w 9"/>
                <a:gd name="T1" fmla="*/ 1 h 17"/>
                <a:gd name="T2" fmla="*/ 8 w 9"/>
                <a:gd name="T3" fmla="*/ 15 h 17"/>
                <a:gd name="T4" fmla="*/ 6 w 9"/>
                <a:gd name="T5" fmla="*/ 15 h 17"/>
                <a:gd name="T6" fmla="*/ 1 w 9"/>
                <a:gd name="T7" fmla="*/ 2 h 17"/>
                <a:gd name="T8" fmla="*/ 2 w 9"/>
                <a:gd name="T9" fmla="*/ 1 h 17"/>
              </a:gdLst>
              <a:ahLst/>
              <a:cxnLst>
                <a:cxn ang="0">
                  <a:pos x="T0" y="T1"/>
                </a:cxn>
                <a:cxn ang="0">
                  <a:pos x="T2" y="T3"/>
                </a:cxn>
                <a:cxn ang="0">
                  <a:pos x="T4" y="T5"/>
                </a:cxn>
                <a:cxn ang="0">
                  <a:pos x="T6" y="T7"/>
                </a:cxn>
                <a:cxn ang="0">
                  <a:pos x="T8" y="T9"/>
                </a:cxn>
              </a:cxnLst>
              <a:rect l="0" t="0" r="r" b="b"/>
              <a:pathLst>
                <a:path w="9" h="17">
                  <a:moveTo>
                    <a:pt x="2" y="1"/>
                  </a:moveTo>
                  <a:cubicBezTo>
                    <a:pt x="7" y="4"/>
                    <a:pt x="9" y="10"/>
                    <a:pt x="8" y="15"/>
                  </a:cubicBezTo>
                  <a:cubicBezTo>
                    <a:pt x="8" y="17"/>
                    <a:pt x="6" y="17"/>
                    <a:pt x="6" y="15"/>
                  </a:cubicBezTo>
                  <a:cubicBezTo>
                    <a:pt x="7" y="10"/>
                    <a:pt x="5" y="5"/>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317">
              <a:extLst>
                <a:ext uri="{FF2B5EF4-FFF2-40B4-BE49-F238E27FC236}">
                  <a16:creationId xmlns:a16="http://schemas.microsoft.com/office/drawing/2014/main" id="{9AA21E81-845B-4F72-98BF-5EFA25FD8E79}"/>
                </a:ext>
              </a:extLst>
            </p:cNvPr>
            <p:cNvSpPr>
              <a:spLocks/>
            </p:cNvSpPr>
            <p:nvPr/>
          </p:nvSpPr>
          <p:spPr bwMode="auto">
            <a:xfrm>
              <a:off x="6096001" y="3873500"/>
              <a:ext cx="26988" cy="23813"/>
            </a:xfrm>
            <a:custGeom>
              <a:avLst/>
              <a:gdLst>
                <a:gd name="T0" fmla="*/ 1 w 18"/>
                <a:gd name="T1" fmla="*/ 13 h 16"/>
                <a:gd name="T2" fmla="*/ 12 w 18"/>
                <a:gd name="T3" fmla="*/ 11 h 16"/>
                <a:gd name="T4" fmla="*/ 15 w 18"/>
                <a:gd name="T5" fmla="*/ 1 h 16"/>
                <a:gd name="T6" fmla="*/ 18 w 18"/>
                <a:gd name="T7" fmla="*/ 1 h 16"/>
                <a:gd name="T8" fmla="*/ 13 w 18"/>
                <a:gd name="T9" fmla="*/ 13 h 16"/>
                <a:gd name="T10" fmla="*/ 0 w 18"/>
                <a:gd name="T11" fmla="*/ 14 h 16"/>
                <a:gd name="T12" fmla="*/ 1 w 18"/>
                <a:gd name="T13" fmla="*/ 13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1" y="13"/>
                  </a:moveTo>
                  <a:cubicBezTo>
                    <a:pt x="5" y="12"/>
                    <a:pt x="9" y="14"/>
                    <a:pt x="12" y="11"/>
                  </a:cubicBezTo>
                  <a:cubicBezTo>
                    <a:pt x="15" y="9"/>
                    <a:pt x="15" y="4"/>
                    <a:pt x="15" y="1"/>
                  </a:cubicBezTo>
                  <a:cubicBezTo>
                    <a:pt x="16" y="0"/>
                    <a:pt x="18" y="0"/>
                    <a:pt x="18" y="1"/>
                  </a:cubicBezTo>
                  <a:cubicBezTo>
                    <a:pt x="17" y="5"/>
                    <a:pt x="17" y="10"/>
                    <a:pt x="13" y="13"/>
                  </a:cubicBezTo>
                  <a:cubicBezTo>
                    <a:pt x="10" y="16"/>
                    <a:pt x="4" y="16"/>
                    <a:pt x="0" y="14"/>
                  </a:cubicBezTo>
                  <a:cubicBezTo>
                    <a:pt x="0" y="13"/>
                    <a:pt x="0" y="13"/>
                    <a:pt x="1"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318">
              <a:extLst>
                <a:ext uri="{FF2B5EF4-FFF2-40B4-BE49-F238E27FC236}">
                  <a16:creationId xmlns:a16="http://schemas.microsoft.com/office/drawing/2014/main" id="{0698BCB7-0878-4191-8BAE-0F3FDD9C2BF6}"/>
                </a:ext>
              </a:extLst>
            </p:cNvPr>
            <p:cNvSpPr>
              <a:spLocks/>
            </p:cNvSpPr>
            <p:nvPr/>
          </p:nvSpPr>
          <p:spPr bwMode="auto">
            <a:xfrm>
              <a:off x="6103938" y="3878262"/>
              <a:ext cx="12700" cy="9525"/>
            </a:xfrm>
            <a:custGeom>
              <a:avLst/>
              <a:gdLst>
                <a:gd name="T0" fmla="*/ 2 w 8"/>
                <a:gd name="T1" fmla="*/ 1 h 6"/>
                <a:gd name="T2" fmla="*/ 5 w 8"/>
                <a:gd name="T3" fmla="*/ 3 h 6"/>
                <a:gd name="T4" fmla="*/ 8 w 8"/>
                <a:gd name="T5" fmla="*/ 5 h 6"/>
                <a:gd name="T6" fmla="*/ 8 w 8"/>
                <a:gd name="T7" fmla="*/ 6 h 6"/>
                <a:gd name="T8" fmla="*/ 1 w 8"/>
                <a:gd name="T9" fmla="*/ 2 h 6"/>
                <a:gd name="T10" fmla="*/ 2 w 8"/>
                <a:gd name="T11" fmla="*/ 1 h 6"/>
              </a:gdLst>
              <a:ahLst/>
              <a:cxnLst>
                <a:cxn ang="0">
                  <a:pos x="T0" y="T1"/>
                </a:cxn>
                <a:cxn ang="0">
                  <a:pos x="T2" y="T3"/>
                </a:cxn>
                <a:cxn ang="0">
                  <a:pos x="T4" y="T5"/>
                </a:cxn>
                <a:cxn ang="0">
                  <a:pos x="T6" y="T7"/>
                </a:cxn>
                <a:cxn ang="0">
                  <a:pos x="T8" y="T9"/>
                </a:cxn>
                <a:cxn ang="0">
                  <a:pos x="T10" y="T11"/>
                </a:cxn>
              </a:cxnLst>
              <a:rect l="0" t="0" r="r" b="b"/>
              <a:pathLst>
                <a:path w="8" h="6">
                  <a:moveTo>
                    <a:pt x="2" y="1"/>
                  </a:moveTo>
                  <a:cubicBezTo>
                    <a:pt x="3" y="2"/>
                    <a:pt x="4" y="3"/>
                    <a:pt x="5" y="3"/>
                  </a:cubicBezTo>
                  <a:cubicBezTo>
                    <a:pt x="6" y="4"/>
                    <a:pt x="7" y="5"/>
                    <a:pt x="8" y="5"/>
                  </a:cubicBezTo>
                  <a:cubicBezTo>
                    <a:pt x="8" y="6"/>
                    <a:pt x="8" y="6"/>
                    <a:pt x="8" y="6"/>
                  </a:cubicBezTo>
                  <a:cubicBezTo>
                    <a:pt x="6"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319">
              <a:extLst>
                <a:ext uri="{FF2B5EF4-FFF2-40B4-BE49-F238E27FC236}">
                  <a16:creationId xmlns:a16="http://schemas.microsoft.com/office/drawing/2014/main" id="{C8E2C83D-5DDE-4072-986F-4035E3658F6A}"/>
                </a:ext>
              </a:extLst>
            </p:cNvPr>
            <p:cNvSpPr>
              <a:spLocks/>
            </p:cNvSpPr>
            <p:nvPr/>
          </p:nvSpPr>
          <p:spPr bwMode="auto">
            <a:xfrm>
              <a:off x="6100763" y="3881437"/>
              <a:ext cx="11113" cy="12700"/>
            </a:xfrm>
            <a:custGeom>
              <a:avLst/>
              <a:gdLst>
                <a:gd name="T0" fmla="*/ 2 w 7"/>
                <a:gd name="T1" fmla="*/ 1 h 8"/>
                <a:gd name="T2" fmla="*/ 4 w 7"/>
                <a:gd name="T3" fmla="*/ 4 h 8"/>
                <a:gd name="T4" fmla="*/ 7 w 7"/>
                <a:gd name="T5" fmla="*/ 6 h 8"/>
                <a:gd name="T6" fmla="*/ 6 w 7"/>
                <a:gd name="T7" fmla="*/ 7 h 8"/>
                <a:gd name="T8" fmla="*/ 1 w 7"/>
                <a:gd name="T9" fmla="*/ 2 h 8"/>
                <a:gd name="T10" fmla="*/ 2 w 7"/>
                <a:gd name="T11" fmla="*/ 1 h 8"/>
              </a:gdLst>
              <a:ahLst/>
              <a:cxnLst>
                <a:cxn ang="0">
                  <a:pos x="T0" y="T1"/>
                </a:cxn>
                <a:cxn ang="0">
                  <a:pos x="T2" y="T3"/>
                </a:cxn>
                <a:cxn ang="0">
                  <a:pos x="T4" y="T5"/>
                </a:cxn>
                <a:cxn ang="0">
                  <a:pos x="T6" y="T7"/>
                </a:cxn>
                <a:cxn ang="0">
                  <a:pos x="T8" y="T9"/>
                </a:cxn>
                <a:cxn ang="0">
                  <a:pos x="T10" y="T11"/>
                </a:cxn>
              </a:cxnLst>
              <a:rect l="0" t="0" r="r" b="b"/>
              <a:pathLst>
                <a:path w="7" h="8">
                  <a:moveTo>
                    <a:pt x="2" y="1"/>
                  </a:moveTo>
                  <a:cubicBezTo>
                    <a:pt x="3" y="2"/>
                    <a:pt x="4" y="3"/>
                    <a:pt x="4" y="4"/>
                  </a:cubicBezTo>
                  <a:cubicBezTo>
                    <a:pt x="5" y="5"/>
                    <a:pt x="6" y="6"/>
                    <a:pt x="7" y="6"/>
                  </a:cubicBezTo>
                  <a:cubicBezTo>
                    <a:pt x="7" y="7"/>
                    <a:pt x="7" y="8"/>
                    <a:pt x="6" y="7"/>
                  </a:cubicBezTo>
                  <a:cubicBezTo>
                    <a:pt x="4" y="6"/>
                    <a:pt x="2" y="4"/>
                    <a:pt x="1" y="2"/>
                  </a:cubicBezTo>
                  <a:cubicBezTo>
                    <a:pt x="0" y="1"/>
                    <a:pt x="2"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320">
              <a:extLst>
                <a:ext uri="{FF2B5EF4-FFF2-40B4-BE49-F238E27FC236}">
                  <a16:creationId xmlns:a16="http://schemas.microsoft.com/office/drawing/2014/main" id="{B34EF5F5-8C7B-4056-A0A6-20E239D1FC0A}"/>
                </a:ext>
              </a:extLst>
            </p:cNvPr>
            <p:cNvSpPr>
              <a:spLocks/>
            </p:cNvSpPr>
            <p:nvPr/>
          </p:nvSpPr>
          <p:spPr bwMode="auto">
            <a:xfrm>
              <a:off x="6094413" y="3883025"/>
              <a:ext cx="11113" cy="12700"/>
            </a:xfrm>
            <a:custGeom>
              <a:avLst/>
              <a:gdLst>
                <a:gd name="T0" fmla="*/ 1 w 8"/>
                <a:gd name="T1" fmla="*/ 1 h 8"/>
                <a:gd name="T2" fmla="*/ 4 w 8"/>
                <a:gd name="T3" fmla="*/ 3 h 8"/>
                <a:gd name="T4" fmla="*/ 7 w 8"/>
                <a:gd name="T5" fmla="*/ 7 h 8"/>
                <a:gd name="T6" fmla="*/ 7 w 8"/>
                <a:gd name="T7" fmla="*/ 8 h 8"/>
                <a:gd name="T8" fmla="*/ 3 w 8"/>
                <a:gd name="T9" fmla="*/ 5 h 8"/>
                <a:gd name="T10" fmla="*/ 0 w 8"/>
                <a:gd name="T11" fmla="*/ 1 h 8"/>
                <a:gd name="T12" fmla="*/ 1 w 8"/>
                <a:gd name="T13" fmla="*/ 1 h 8"/>
              </a:gdLst>
              <a:ahLst/>
              <a:cxnLst>
                <a:cxn ang="0">
                  <a:pos x="T0" y="T1"/>
                </a:cxn>
                <a:cxn ang="0">
                  <a:pos x="T2" y="T3"/>
                </a:cxn>
                <a:cxn ang="0">
                  <a:pos x="T4" y="T5"/>
                </a:cxn>
                <a:cxn ang="0">
                  <a:pos x="T6" y="T7"/>
                </a:cxn>
                <a:cxn ang="0">
                  <a:pos x="T8" y="T9"/>
                </a:cxn>
                <a:cxn ang="0">
                  <a:pos x="T10" y="T11"/>
                </a:cxn>
                <a:cxn ang="0">
                  <a:pos x="T12" y="T13"/>
                </a:cxn>
              </a:cxnLst>
              <a:rect l="0" t="0" r="r" b="b"/>
              <a:pathLst>
                <a:path w="8" h="8">
                  <a:moveTo>
                    <a:pt x="1" y="1"/>
                  </a:moveTo>
                  <a:cubicBezTo>
                    <a:pt x="2" y="1"/>
                    <a:pt x="3" y="2"/>
                    <a:pt x="4" y="3"/>
                  </a:cubicBezTo>
                  <a:cubicBezTo>
                    <a:pt x="5" y="5"/>
                    <a:pt x="7" y="6"/>
                    <a:pt x="7" y="7"/>
                  </a:cubicBezTo>
                  <a:cubicBezTo>
                    <a:pt x="8" y="8"/>
                    <a:pt x="7" y="8"/>
                    <a:pt x="7" y="8"/>
                  </a:cubicBezTo>
                  <a:cubicBezTo>
                    <a:pt x="5" y="7"/>
                    <a:pt x="4" y="6"/>
                    <a:pt x="3" y="5"/>
                  </a:cubicBezTo>
                  <a:cubicBezTo>
                    <a:pt x="2" y="4"/>
                    <a:pt x="1" y="3"/>
                    <a:pt x="0" y="1"/>
                  </a:cubicBezTo>
                  <a:cubicBezTo>
                    <a:pt x="0" y="1"/>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321">
              <a:extLst>
                <a:ext uri="{FF2B5EF4-FFF2-40B4-BE49-F238E27FC236}">
                  <a16:creationId xmlns:a16="http://schemas.microsoft.com/office/drawing/2014/main" id="{B4FA4CB7-F76C-43FA-B529-A8E9B2ECA603}"/>
                </a:ext>
              </a:extLst>
            </p:cNvPr>
            <p:cNvSpPr>
              <a:spLocks/>
            </p:cNvSpPr>
            <p:nvPr/>
          </p:nvSpPr>
          <p:spPr bwMode="auto">
            <a:xfrm>
              <a:off x="6130926" y="3892550"/>
              <a:ext cx="12700" cy="12700"/>
            </a:xfrm>
            <a:custGeom>
              <a:avLst/>
              <a:gdLst>
                <a:gd name="T0" fmla="*/ 3 w 9"/>
                <a:gd name="T1" fmla="*/ 2 h 9"/>
                <a:gd name="T2" fmla="*/ 8 w 9"/>
                <a:gd name="T3" fmla="*/ 0 h 9"/>
                <a:gd name="T4" fmla="*/ 8 w 9"/>
                <a:gd name="T5" fmla="*/ 1 h 9"/>
                <a:gd name="T6" fmla="*/ 3 w 9"/>
                <a:gd name="T7" fmla="*/ 4 h 9"/>
                <a:gd name="T8" fmla="*/ 1 w 9"/>
                <a:gd name="T9" fmla="*/ 8 h 9"/>
                <a:gd name="T10" fmla="*/ 0 w 9"/>
                <a:gd name="T11" fmla="*/ 8 h 9"/>
                <a:gd name="T12" fmla="*/ 3 w 9"/>
                <a:gd name="T13" fmla="*/ 2 h 9"/>
              </a:gdLst>
              <a:ahLst/>
              <a:cxnLst>
                <a:cxn ang="0">
                  <a:pos x="T0" y="T1"/>
                </a:cxn>
                <a:cxn ang="0">
                  <a:pos x="T2" y="T3"/>
                </a:cxn>
                <a:cxn ang="0">
                  <a:pos x="T4" y="T5"/>
                </a:cxn>
                <a:cxn ang="0">
                  <a:pos x="T6" y="T7"/>
                </a:cxn>
                <a:cxn ang="0">
                  <a:pos x="T8" y="T9"/>
                </a:cxn>
                <a:cxn ang="0">
                  <a:pos x="T10" y="T11"/>
                </a:cxn>
                <a:cxn ang="0">
                  <a:pos x="T12" y="T13"/>
                </a:cxn>
              </a:cxnLst>
              <a:rect l="0" t="0" r="r" b="b"/>
              <a:pathLst>
                <a:path w="9" h="9">
                  <a:moveTo>
                    <a:pt x="3" y="2"/>
                  </a:moveTo>
                  <a:cubicBezTo>
                    <a:pt x="4" y="1"/>
                    <a:pt x="6" y="0"/>
                    <a:pt x="8" y="0"/>
                  </a:cubicBezTo>
                  <a:cubicBezTo>
                    <a:pt x="9" y="0"/>
                    <a:pt x="9" y="1"/>
                    <a:pt x="8" y="1"/>
                  </a:cubicBezTo>
                  <a:cubicBezTo>
                    <a:pt x="6" y="1"/>
                    <a:pt x="5" y="2"/>
                    <a:pt x="3" y="4"/>
                  </a:cubicBezTo>
                  <a:cubicBezTo>
                    <a:pt x="2" y="5"/>
                    <a:pt x="2" y="7"/>
                    <a:pt x="1" y="8"/>
                  </a:cubicBezTo>
                  <a:cubicBezTo>
                    <a:pt x="1" y="9"/>
                    <a:pt x="0" y="8"/>
                    <a:pt x="0" y="8"/>
                  </a:cubicBezTo>
                  <a:cubicBezTo>
                    <a:pt x="0" y="6"/>
                    <a:pt x="1" y="4"/>
                    <a:pt x="3"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322">
              <a:extLst>
                <a:ext uri="{FF2B5EF4-FFF2-40B4-BE49-F238E27FC236}">
                  <a16:creationId xmlns:a16="http://schemas.microsoft.com/office/drawing/2014/main" id="{4C58D453-63EC-45F3-A080-0A175D9AEEC9}"/>
                </a:ext>
              </a:extLst>
            </p:cNvPr>
            <p:cNvSpPr>
              <a:spLocks/>
            </p:cNvSpPr>
            <p:nvPr/>
          </p:nvSpPr>
          <p:spPr bwMode="auto">
            <a:xfrm>
              <a:off x="6107113" y="3876675"/>
              <a:ext cx="12700" cy="4763"/>
            </a:xfrm>
            <a:custGeom>
              <a:avLst/>
              <a:gdLst>
                <a:gd name="T0" fmla="*/ 1 w 8"/>
                <a:gd name="T1" fmla="*/ 0 h 3"/>
                <a:gd name="T2" fmla="*/ 5 w 8"/>
                <a:gd name="T3" fmla="*/ 2 h 3"/>
                <a:gd name="T4" fmla="*/ 8 w 8"/>
                <a:gd name="T5" fmla="*/ 3 h 3"/>
                <a:gd name="T6" fmla="*/ 8 w 8"/>
                <a:gd name="T7" fmla="*/ 3 h 3"/>
                <a:gd name="T8" fmla="*/ 4 w 8"/>
                <a:gd name="T9" fmla="*/ 3 h 3"/>
                <a:gd name="T10" fmla="*/ 0 w 8"/>
                <a:gd name="T11" fmla="*/ 1 h 3"/>
                <a:gd name="T12" fmla="*/ 1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1" y="0"/>
                  </a:moveTo>
                  <a:cubicBezTo>
                    <a:pt x="2" y="1"/>
                    <a:pt x="3" y="1"/>
                    <a:pt x="5" y="2"/>
                  </a:cubicBezTo>
                  <a:cubicBezTo>
                    <a:pt x="6" y="2"/>
                    <a:pt x="7" y="2"/>
                    <a:pt x="8" y="3"/>
                  </a:cubicBezTo>
                  <a:cubicBezTo>
                    <a:pt x="8" y="3"/>
                    <a:pt x="8" y="3"/>
                    <a:pt x="8" y="3"/>
                  </a:cubicBezTo>
                  <a:cubicBezTo>
                    <a:pt x="7" y="3"/>
                    <a:pt x="5" y="3"/>
                    <a:pt x="4" y="3"/>
                  </a:cubicBezTo>
                  <a:cubicBezTo>
                    <a:pt x="3" y="2"/>
                    <a:pt x="2" y="2"/>
                    <a:pt x="0"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323">
              <a:extLst>
                <a:ext uri="{FF2B5EF4-FFF2-40B4-BE49-F238E27FC236}">
                  <a16:creationId xmlns:a16="http://schemas.microsoft.com/office/drawing/2014/main" id="{87614450-939E-44B7-AFB5-D70DCB0AE63D}"/>
                </a:ext>
              </a:extLst>
            </p:cNvPr>
            <p:cNvSpPr>
              <a:spLocks/>
            </p:cNvSpPr>
            <p:nvPr/>
          </p:nvSpPr>
          <p:spPr bwMode="auto">
            <a:xfrm>
              <a:off x="6083301" y="3889375"/>
              <a:ext cx="0" cy="1588"/>
            </a:xfrm>
            <a:custGeom>
              <a:avLst/>
              <a:gdLst>
                <a:gd name="T0" fmla="*/ 0 h 1"/>
                <a:gd name="T1" fmla="*/ 1 h 1"/>
                <a:gd name="T2" fmla="*/ 0 h 1"/>
              </a:gdLst>
              <a:ahLst/>
              <a:cxnLst>
                <a:cxn ang="0">
                  <a:pos x="0" y="T0"/>
                </a:cxn>
                <a:cxn ang="0">
                  <a:pos x="0" y="T1"/>
                </a:cxn>
                <a:cxn ang="0">
                  <a:pos x="0" y="T2"/>
                </a:cxn>
              </a:cxnLst>
              <a:rect l="0" t="0" r="r" b="b"/>
              <a:pathLst>
                <a:path h="1">
                  <a:moveTo>
                    <a:pt x="0" y="0"/>
                  </a:moveTo>
                  <a:lnTo>
                    <a:pt x="0" y="1"/>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324">
              <a:extLst>
                <a:ext uri="{FF2B5EF4-FFF2-40B4-BE49-F238E27FC236}">
                  <a16:creationId xmlns:a16="http://schemas.microsoft.com/office/drawing/2014/main" id="{D935F2F3-ED28-4A73-8421-0206C84EC78D}"/>
                </a:ext>
              </a:extLst>
            </p:cNvPr>
            <p:cNvSpPr>
              <a:spLocks/>
            </p:cNvSpPr>
            <p:nvPr/>
          </p:nvSpPr>
          <p:spPr bwMode="auto">
            <a:xfrm>
              <a:off x="6035676" y="3754437"/>
              <a:ext cx="111125" cy="123825"/>
            </a:xfrm>
            <a:custGeom>
              <a:avLst/>
              <a:gdLst>
                <a:gd name="T0" fmla="*/ 3 w 73"/>
                <a:gd name="T1" fmla="*/ 70 h 81"/>
                <a:gd name="T2" fmla="*/ 6 w 73"/>
                <a:gd name="T3" fmla="*/ 73 h 81"/>
                <a:gd name="T4" fmla="*/ 24 w 73"/>
                <a:gd name="T5" fmla="*/ 74 h 81"/>
                <a:gd name="T6" fmla="*/ 29 w 73"/>
                <a:gd name="T7" fmla="*/ 70 h 81"/>
                <a:gd name="T8" fmla="*/ 29 w 73"/>
                <a:gd name="T9" fmla="*/ 33 h 81"/>
                <a:gd name="T10" fmla="*/ 45 w 73"/>
                <a:gd name="T11" fmla="*/ 78 h 81"/>
                <a:gd name="T12" fmla="*/ 48 w 73"/>
                <a:gd name="T13" fmla="*/ 81 h 81"/>
                <a:gd name="T14" fmla="*/ 69 w 73"/>
                <a:gd name="T15" fmla="*/ 81 h 81"/>
                <a:gd name="T16" fmla="*/ 72 w 73"/>
                <a:gd name="T17" fmla="*/ 78 h 81"/>
                <a:gd name="T18" fmla="*/ 70 w 73"/>
                <a:gd name="T19" fmla="*/ 16 h 81"/>
                <a:gd name="T20" fmla="*/ 70 w 73"/>
                <a:gd name="T21" fmla="*/ 11 h 81"/>
                <a:gd name="T22" fmla="*/ 68 w 73"/>
                <a:gd name="T23" fmla="*/ 10 h 81"/>
                <a:gd name="T24" fmla="*/ 67 w 73"/>
                <a:gd name="T25" fmla="*/ 10 h 81"/>
                <a:gd name="T26" fmla="*/ 21 w 73"/>
                <a:gd name="T27" fmla="*/ 4 h 81"/>
                <a:gd name="T28" fmla="*/ 2 w 73"/>
                <a:gd name="T29" fmla="*/ 6 h 81"/>
                <a:gd name="T30" fmla="*/ 0 w 73"/>
                <a:gd name="T31" fmla="*/ 21 h 81"/>
                <a:gd name="T32" fmla="*/ 0 w 73"/>
                <a:gd name="T33" fmla="*/ 45 h 81"/>
                <a:gd name="T34" fmla="*/ 3 w 73"/>
                <a:gd name="T35" fmla="*/ 7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81">
                  <a:moveTo>
                    <a:pt x="3" y="70"/>
                  </a:moveTo>
                  <a:cubicBezTo>
                    <a:pt x="3" y="71"/>
                    <a:pt x="5" y="73"/>
                    <a:pt x="6" y="73"/>
                  </a:cubicBezTo>
                  <a:cubicBezTo>
                    <a:pt x="24" y="74"/>
                    <a:pt x="24" y="74"/>
                    <a:pt x="24" y="74"/>
                  </a:cubicBezTo>
                  <a:cubicBezTo>
                    <a:pt x="27" y="74"/>
                    <a:pt x="29" y="72"/>
                    <a:pt x="29" y="70"/>
                  </a:cubicBezTo>
                  <a:cubicBezTo>
                    <a:pt x="28" y="52"/>
                    <a:pt x="27" y="51"/>
                    <a:pt x="29" y="33"/>
                  </a:cubicBezTo>
                  <a:cubicBezTo>
                    <a:pt x="43" y="38"/>
                    <a:pt x="43" y="68"/>
                    <a:pt x="45" y="78"/>
                  </a:cubicBezTo>
                  <a:cubicBezTo>
                    <a:pt x="45" y="79"/>
                    <a:pt x="46" y="81"/>
                    <a:pt x="48" y="81"/>
                  </a:cubicBezTo>
                  <a:cubicBezTo>
                    <a:pt x="55" y="81"/>
                    <a:pt x="62" y="81"/>
                    <a:pt x="69" y="81"/>
                  </a:cubicBezTo>
                  <a:cubicBezTo>
                    <a:pt x="70" y="81"/>
                    <a:pt x="72" y="80"/>
                    <a:pt x="72" y="78"/>
                  </a:cubicBezTo>
                  <a:cubicBezTo>
                    <a:pt x="73" y="55"/>
                    <a:pt x="72" y="40"/>
                    <a:pt x="70" y="16"/>
                  </a:cubicBezTo>
                  <a:cubicBezTo>
                    <a:pt x="71" y="15"/>
                    <a:pt x="71" y="12"/>
                    <a:pt x="70" y="11"/>
                  </a:cubicBezTo>
                  <a:cubicBezTo>
                    <a:pt x="69" y="10"/>
                    <a:pt x="69" y="10"/>
                    <a:pt x="68" y="10"/>
                  </a:cubicBezTo>
                  <a:cubicBezTo>
                    <a:pt x="67" y="10"/>
                    <a:pt x="67" y="10"/>
                    <a:pt x="67" y="10"/>
                  </a:cubicBezTo>
                  <a:cubicBezTo>
                    <a:pt x="52" y="8"/>
                    <a:pt x="36" y="6"/>
                    <a:pt x="21" y="4"/>
                  </a:cubicBezTo>
                  <a:cubicBezTo>
                    <a:pt x="15" y="3"/>
                    <a:pt x="7" y="0"/>
                    <a:pt x="2" y="6"/>
                  </a:cubicBezTo>
                  <a:cubicBezTo>
                    <a:pt x="0" y="9"/>
                    <a:pt x="1" y="17"/>
                    <a:pt x="0" y="21"/>
                  </a:cubicBezTo>
                  <a:cubicBezTo>
                    <a:pt x="0" y="29"/>
                    <a:pt x="0" y="37"/>
                    <a:pt x="0" y="45"/>
                  </a:cubicBezTo>
                  <a:cubicBezTo>
                    <a:pt x="0" y="58"/>
                    <a:pt x="2" y="56"/>
                    <a:pt x="3" y="70"/>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325">
              <a:extLst>
                <a:ext uri="{FF2B5EF4-FFF2-40B4-BE49-F238E27FC236}">
                  <a16:creationId xmlns:a16="http://schemas.microsoft.com/office/drawing/2014/main" id="{49D1B8E0-8FAC-49C6-88EE-476C326D77DD}"/>
                </a:ext>
              </a:extLst>
            </p:cNvPr>
            <p:cNvSpPr>
              <a:spLocks/>
            </p:cNvSpPr>
            <p:nvPr/>
          </p:nvSpPr>
          <p:spPr bwMode="auto">
            <a:xfrm>
              <a:off x="6037263" y="3846512"/>
              <a:ext cx="42863" cy="12700"/>
            </a:xfrm>
            <a:custGeom>
              <a:avLst/>
              <a:gdLst>
                <a:gd name="T0" fmla="*/ 2 w 28"/>
                <a:gd name="T1" fmla="*/ 1 h 9"/>
                <a:gd name="T2" fmla="*/ 15 w 28"/>
                <a:gd name="T3" fmla="*/ 4 h 9"/>
                <a:gd name="T4" fmla="*/ 27 w 28"/>
                <a:gd name="T5" fmla="*/ 4 h 9"/>
                <a:gd name="T6" fmla="*/ 27 w 28"/>
                <a:gd name="T7" fmla="*/ 5 h 9"/>
                <a:gd name="T8" fmla="*/ 1 w 28"/>
                <a:gd name="T9" fmla="*/ 3 h 9"/>
                <a:gd name="T10" fmla="*/ 2 w 28"/>
                <a:gd name="T11" fmla="*/ 1 h 9"/>
              </a:gdLst>
              <a:ahLst/>
              <a:cxnLst>
                <a:cxn ang="0">
                  <a:pos x="T0" y="T1"/>
                </a:cxn>
                <a:cxn ang="0">
                  <a:pos x="T2" y="T3"/>
                </a:cxn>
                <a:cxn ang="0">
                  <a:pos x="T4" y="T5"/>
                </a:cxn>
                <a:cxn ang="0">
                  <a:pos x="T6" y="T7"/>
                </a:cxn>
                <a:cxn ang="0">
                  <a:pos x="T8" y="T9"/>
                </a:cxn>
                <a:cxn ang="0">
                  <a:pos x="T10" y="T11"/>
                </a:cxn>
              </a:cxnLst>
              <a:rect l="0" t="0" r="r" b="b"/>
              <a:pathLst>
                <a:path w="28" h="9">
                  <a:moveTo>
                    <a:pt x="2" y="1"/>
                  </a:moveTo>
                  <a:cubicBezTo>
                    <a:pt x="7" y="3"/>
                    <a:pt x="11" y="4"/>
                    <a:pt x="15" y="4"/>
                  </a:cubicBezTo>
                  <a:cubicBezTo>
                    <a:pt x="19" y="5"/>
                    <a:pt x="23" y="4"/>
                    <a:pt x="27" y="4"/>
                  </a:cubicBezTo>
                  <a:cubicBezTo>
                    <a:pt x="27" y="4"/>
                    <a:pt x="28" y="4"/>
                    <a:pt x="27" y="5"/>
                  </a:cubicBezTo>
                  <a:cubicBezTo>
                    <a:pt x="20" y="9"/>
                    <a:pt x="9" y="6"/>
                    <a:pt x="1" y="3"/>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326">
              <a:extLst>
                <a:ext uri="{FF2B5EF4-FFF2-40B4-BE49-F238E27FC236}">
                  <a16:creationId xmlns:a16="http://schemas.microsoft.com/office/drawing/2014/main" id="{A3F76460-D3C8-4D56-9810-D78E817E6FE2}"/>
                </a:ext>
              </a:extLst>
            </p:cNvPr>
            <p:cNvSpPr>
              <a:spLocks/>
            </p:cNvSpPr>
            <p:nvPr/>
          </p:nvSpPr>
          <p:spPr bwMode="auto">
            <a:xfrm>
              <a:off x="6011863" y="3640137"/>
              <a:ext cx="155575" cy="147638"/>
            </a:xfrm>
            <a:custGeom>
              <a:avLst/>
              <a:gdLst>
                <a:gd name="T0" fmla="*/ 11 w 101"/>
                <a:gd name="T1" fmla="*/ 89 h 96"/>
                <a:gd name="T2" fmla="*/ 61 w 101"/>
                <a:gd name="T3" fmla="*/ 93 h 96"/>
                <a:gd name="T4" fmla="*/ 95 w 101"/>
                <a:gd name="T5" fmla="*/ 81 h 96"/>
                <a:gd name="T6" fmla="*/ 98 w 101"/>
                <a:gd name="T7" fmla="*/ 36 h 96"/>
                <a:gd name="T8" fmla="*/ 91 w 101"/>
                <a:gd name="T9" fmla="*/ 9 h 96"/>
                <a:gd name="T10" fmla="*/ 61 w 101"/>
                <a:gd name="T11" fmla="*/ 3 h 96"/>
                <a:gd name="T12" fmla="*/ 23 w 101"/>
                <a:gd name="T13" fmla="*/ 14 h 96"/>
                <a:gd name="T14" fmla="*/ 6 w 101"/>
                <a:gd name="T15" fmla="*/ 59 h 96"/>
                <a:gd name="T16" fmla="*/ 11 w 101"/>
                <a:gd name="T17" fmla="*/ 8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1" h="96">
                  <a:moveTo>
                    <a:pt x="11" y="89"/>
                  </a:moveTo>
                  <a:cubicBezTo>
                    <a:pt x="25" y="96"/>
                    <a:pt x="47" y="94"/>
                    <a:pt x="61" y="93"/>
                  </a:cubicBezTo>
                  <a:cubicBezTo>
                    <a:pt x="72" y="93"/>
                    <a:pt x="90" y="93"/>
                    <a:pt x="95" y="81"/>
                  </a:cubicBezTo>
                  <a:cubicBezTo>
                    <a:pt x="101" y="67"/>
                    <a:pt x="100" y="51"/>
                    <a:pt x="98" y="36"/>
                  </a:cubicBezTo>
                  <a:cubicBezTo>
                    <a:pt x="98" y="31"/>
                    <a:pt x="99" y="10"/>
                    <a:pt x="91" y="9"/>
                  </a:cubicBezTo>
                  <a:cubicBezTo>
                    <a:pt x="84" y="3"/>
                    <a:pt x="69" y="4"/>
                    <a:pt x="61" y="3"/>
                  </a:cubicBezTo>
                  <a:cubicBezTo>
                    <a:pt x="45" y="2"/>
                    <a:pt x="32" y="0"/>
                    <a:pt x="23" y="14"/>
                  </a:cubicBezTo>
                  <a:cubicBezTo>
                    <a:pt x="14" y="28"/>
                    <a:pt x="9" y="43"/>
                    <a:pt x="6" y="59"/>
                  </a:cubicBezTo>
                  <a:cubicBezTo>
                    <a:pt x="4" y="69"/>
                    <a:pt x="0" y="82"/>
                    <a:pt x="11" y="89"/>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327">
              <a:extLst>
                <a:ext uri="{FF2B5EF4-FFF2-40B4-BE49-F238E27FC236}">
                  <a16:creationId xmlns:a16="http://schemas.microsoft.com/office/drawing/2014/main" id="{D261320B-0714-4A66-8059-9FC416F0FFDE}"/>
                </a:ext>
              </a:extLst>
            </p:cNvPr>
            <p:cNvSpPr>
              <a:spLocks/>
            </p:cNvSpPr>
            <p:nvPr/>
          </p:nvSpPr>
          <p:spPr bwMode="auto">
            <a:xfrm>
              <a:off x="6056313" y="3736975"/>
              <a:ext cx="7938" cy="44450"/>
            </a:xfrm>
            <a:custGeom>
              <a:avLst/>
              <a:gdLst>
                <a:gd name="T0" fmla="*/ 4 w 5"/>
                <a:gd name="T1" fmla="*/ 0 h 29"/>
                <a:gd name="T2" fmla="*/ 5 w 5"/>
                <a:gd name="T3" fmla="*/ 1 h 29"/>
                <a:gd name="T4" fmla="*/ 2 w 5"/>
                <a:gd name="T5" fmla="*/ 29 h 29"/>
                <a:gd name="T6" fmla="*/ 2 w 5"/>
                <a:gd name="T7" fmla="*/ 29 h 29"/>
                <a:gd name="T8" fmla="*/ 4 w 5"/>
                <a:gd name="T9" fmla="*/ 0 h 29"/>
              </a:gdLst>
              <a:ahLst/>
              <a:cxnLst>
                <a:cxn ang="0">
                  <a:pos x="T0" y="T1"/>
                </a:cxn>
                <a:cxn ang="0">
                  <a:pos x="T2" y="T3"/>
                </a:cxn>
                <a:cxn ang="0">
                  <a:pos x="T4" y="T5"/>
                </a:cxn>
                <a:cxn ang="0">
                  <a:pos x="T6" y="T7"/>
                </a:cxn>
                <a:cxn ang="0">
                  <a:pos x="T8" y="T9"/>
                </a:cxn>
              </a:cxnLst>
              <a:rect l="0" t="0" r="r" b="b"/>
              <a:pathLst>
                <a:path w="5" h="29">
                  <a:moveTo>
                    <a:pt x="4" y="0"/>
                  </a:moveTo>
                  <a:cubicBezTo>
                    <a:pt x="4" y="0"/>
                    <a:pt x="5" y="0"/>
                    <a:pt x="5" y="1"/>
                  </a:cubicBezTo>
                  <a:cubicBezTo>
                    <a:pt x="2" y="10"/>
                    <a:pt x="2" y="19"/>
                    <a:pt x="2" y="29"/>
                  </a:cubicBezTo>
                  <a:cubicBezTo>
                    <a:pt x="2" y="29"/>
                    <a:pt x="2" y="29"/>
                    <a:pt x="2" y="29"/>
                  </a:cubicBezTo>
                  <a:cubicBezTo>
                    <a:pt x="0" y="20"/>
                    <a:pt x="1" y="9"/>
                    <a:pt x="4"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328">
              <a:extLst>
                <a:ext uri="{FF2B5EF4-FFF2-40B4-BE49-F238E27FC236}">
                  <a16:creationId xmlns:a16="http://schemas.microsoft.com/office/drawing/2014/main" id="{A116F836-39C3-44BF-88F4-399142B8D110}"/>
                </a:ext>
              </a:extLst>
            </p:cNvPr>
            <p:cNvSpPr>
              <a:spLocks/>
            </p:cNvSpPr>
            <p:nvPr/>
          </p:nvSpPr>
          <p:spPr bwMode="auto">
            <a:xfrm>
              <a:off x="5957888" y="3413125"/>
              <a:ext cx="315913" cy="249238"/>
            </a:xfrm>
            <a:custGeom>
              <a:avLst/>
              <a:gdLst>
                <a:gd name="T0" fmla="*/ 100 w 207"/>
                <a:gd name="T1" fmla="*/ 161 h 163"/>
                <a:gd name="T2" fmla="*/ 164 w 207"/>
                <a:gd name="T3" fmla="*/ 137 h 163"/>
                <a:gd name="T4" fmla="*/ 167 w 207"/>
                <a:gd name="T5" fmla="*/ 134 h 163"/>
                <a:gd name="T6" fmla="*/ 174 w 207"/>
                <a:gd name="T7" fmla="*/ 126 h 163"/>
                <a:gd name="T8" fmla="*/ 190 w 207"/>
                <a:gd name="T9" fmla="*/ 137 h 163"/>
                <a:gd name="T10" fmla="*/ 207 w 207"/>
                <a:gd name="T11" fmla="*/ 116 h 163"/>
                <a:gd name="T12" fmla="*/ 204 w 207"/>
                <a:gd name="T13" fmla="*/ 100 h 163"/>
                <a:gd name="T14" fmla="*/ 192 w 207"/>
                <a:gd name="T15" fmla="*/ 91 h 163"/>
                <a:gd name="T16" fmla="*/ 188 w 207"/>
                <a:gd name="T17" fmla="*/ 92 h 163"/>
                <a:gd name="T18" fmla="*/ 184 w 207"/>
                <a:gd name="T19" fmla="*/ 93 h 163"/>
                <a:gd name="T20" fmla="*/ 178 w 207"/>
                <a:gd name="T21" fmla="*/ 73 h 163"/>
                <a:gd name="T22" fmla="*/ 177 w 207"/>
                <a:gd name="T23" fmla="*/ 72 h 163"/>
                <a:gd name="T24" fmla="*/ 174 w 207"/>
                <a:gd name="T25" fmla="*/ 67 h 163"/>
                <a:gd name="T26" fmla="*/ 174 w 207"/>
                <a:gd name="T27" fmla="*/ 67 h 163"/>
                <a:gd name="T28" fmla="*/ 151 w 207"/>
                <a:gd name="T29" fmla="*/ 36 h 163"/>
                <a:gd name="T30" fmla="*/ 142 w 207"/>
                <a:gd name="T31" fmla="*/ 30 h 163"/>
                <a:gd name="T32" fmla="*/ 4 w 207"/>
                <a:gd name="T33" fmla="*/ 80 h 163"/>
                <a:gd name="T34" fmla="*/ 100 w 207"/>
                <a:gd name="T35"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7" h="163">
                  <a:moveTo>
                    <a:pt x="100" y="161"/>
                  </a:moveTo>
                  <a:cubicBezTo>
                    <a:pt x="123" y="163"/>
                    <a:pt x="148" y="156"/>
                    <a:pt x="164" y="137"/>
                  </a:cubicBezTo>
                  <a:cubicBezTo>
                    <a:pt x="165" y="136"/>
                    <a:pt x="166" y="135"/>
                    <a:pt x="167" y="134"/>
                  </a:cubicBezTo>
                  <a:cubicBezTo>
                    <a:pt x="170" y="132"/>
                    <a:pt x="172" y="129"/>
                    <a:pt x="174" y="126"/>
                  </a:cubicBezTo>
                  <a:cubicBezTo>
                    <a:pt x="177" y="132"/>
                    <a:pt x="182" y="137"/>
                    <a:pt x="190" y="137"/>
                  </a:cubicBezTo>
                  <a:cubicBezTo>
                    <a:pt x="201" y="137"/>
                    <a:pt x="205" y="125"/>
                    <a:pt x="207" y="116"/>
                  </a:cubicBezTo>
                  <a:cubicBezTo>
                    <a:pt x="207" y="110"/>
                    <a:pt x="207" y="105"/>
                    <a:pt x="204" y="100"/>
                  </a:cubicBezTo>
                  <a:cubicBezTo>
                    <a:pt x="203" y="95"/>
                    <a:pt x="199" y="91"/>
                    <a:pt x="192" y="91"/>
                  </a:cubicBezTo>
                  <a:cubicBezTo>
                    <a:pt x="191" y="91"/>
                    <a:pt x="189" y="91"/>
                    <a:pt x="188" y="92"/>
                  </a:cubicBezTo>
                  <a:cubicBezTo>
                    <a:pt x="186" y="92"/>
                    <a:pt x="185" y="92"/>
                    <a:pt x="184" y="93"/>
                  </a:cubicBezTo>
                  <a:cubicBezTo>
                    <a:pt x="183" y="86"/>
                    <a:pt x="181" y="79"/>
                    <a:pt x="178" y="73"/>
                  </a:cubicBezTo>
                  <a:cubicBezTo>
                    <a:pt x="178" y="73"/>
                    <a:pt x="177" y="72"/>
                    <a:pt x="177" y="72"/>
                  </a:cubicBezTo>
                  <a:cubicBezTo>
                    <a:pt x="176" y="70"/>
                    <a:pt x="175" y="69"/>
                    <a:pt x="174" y="67"/>
                  </a:cubicBezTo>
                  <a:cubicBezTo>
                    <a:pt x="174" y="67"/>
                    <a:pt x="174" y="67"/>
                    <a:pt x="174" y="67"/>
                  </a:cubicBezTo>
                  <a:cubicBezTo>
                    <a:pt x="169" y="54"/>
                    <a:pt x="161" y="44"/>
                    <a:pt x="151" y="36"/>
                  </a:cubicBezTo>
                  <a:cubicBezTo>
                    <a:pt x="148" y="33"/>
                    <a:pt x="145" y="31"/>
                    <a:pt x="142" y="30"/>
                  </a:cubicBezTo>
                  <a:cubicBezTo>
                    <a:pt x="92" y="0"/>
                    <a:pt x="10" y="14"/>
                    <a:pt x="4" y="80"/>
                  </a:cubicBezTo>
                  <a:cubicBezTo>
                    <a:pt x="0" y="131"/>
                    <a:pt x="56" y="157"/>
                    <a:pt x="100" y="161"/>
                  </a:cubicBezTo>
                  <a:close/>
                </a:path>
              </a:pathLst>
            </a:custGeom>
            <a:solidFill>
              <a:srgbClr val="EABD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329">
              <a:extLst>
                <a:ext uri="{FF2B5EF4-FFF2-40B4-BE49-F238E27FC236}">
                  <a16:creationId xmlns:a16="http://schemas.microsoft.com/office/drawing/2014/main" id="{5372EB32-FAE8-488D-9546-4FC21982C531}"/>
                </a:ext>
              </a:extLst>
            </p:cNvPr>
            <p:cNvSpPr>
              <a:spLocks/>
            </p:cNvSpPr>
            <p:nvPr/>
          </p:nvSpPr>
          <p:spPr bwMode="auto">
            <a:xfrm>
              <a:off x="6073776" y="3524250"/>
              <a:ext cx="79375" cy="73025"/>
            </a:xfrm>
            <a:custGeom>
              <a:avLst/>
              <a:gdLst>
                <a:gd name="T0" fmla="*/ 3 w 52"/>
                <a:gd name="T1" fmla="*/ 20 h 48"/>
                <a:gd name="T2" fmla="*/ 42 w 52"/>
                <a:gd name="T3" fmla="*/ 10 h 48"/>
                <a:gd name="T4" fmla="*/ 49 w 52"/>
                <a:gd name="T5" fmla="*/ 31 h 48"/>
                <a:gd name="T6" fmla="*/ 28 w 52"/>
                <a:gd name="T7" fmla="*/ 46 h 48"/>
                <a:gd name="T8" fmla="*/ 14 w 52"/>
                <a:gd name="T9" fmla="*/ 46 h 48"/>
                <a:gd name="T10" fmla="*/ 7 w 52"/>
                <a:gd name="T11" fmla="*/ 42 h 48"/>
                <a:gd name="T12" fmla="*/ 3 w 52"/>
                <a:gd name="T13" fmla="*/ 20 h 48"/>
              </a:gdLst>
              <a:ahLst/>
              <a:cxnLst>
                <a:cxn ang="0">
                  <a:pos x="T0" y="T1"/>
                </a:cxn>
                <a:cxn ang="0">
                  <a:pos x="T2" y="T3"/>
                </a:cxn>
                <a:cxn ang="0">
                  <a:pos x="T4" y="T5"/>
                </a:cxn>
                <a:cxn ang="0">
                  <a:pos x="T6" y="T7"/>
                </a:cxn>
                <a:cxn ang="0">
                  <a:pos x="T8" y="T9"/>
                </a:cxn>
                <a:cxn ang="0">
                  <a:pos x="T10" y="T11"/>
                </a:cxn>
                <a:cxn ang="0">
                  <a:pos x="T12" y="T13"/>
                </a:cxn>
              </a:cxnLst>
              <a:rect l="0" t="0" r="r" b="b"/>
              <a:pathLst>
                <a:path w="52" h="48">
                  <a:moveTo>
                    <a:pt x="3" y="20"/>
                  </a:moveTo>
                  <a:cubicBezTo>
                    <a:pt x="8" y="3"/>
                    <a:pt x="29" y="0"/>
                    <a:pt x="42" y="10"/>
                  </a:cubicBezTo>
                  <a:cubicBezTo>
                    <a:pt x="49" y="15"/>
                    <a:pt x="52" y="23"/>
                    <a:pt x="49" y="31"/>
                  </a:cubicBezTo>
                  <a:cubicBezTo>
                    <a:pt x="46" y="40"/>
                    <a:pt x="37" y="44"/>
                    <a:pt x="28" y="46"/>
                  </a:cubicBezTo>
                  <a:cubicBezTo>
                    <a:pt x="23" y="48"/>
                    <a:pt x="18" y="48"/>
                    <a:pt x="14" y="46"/>
                  </a:cubicBezTo>
                  <a:cubicBezTo>
                    <a:pt x="11" y="45"/>
                    <a:pt x="9" y="44"/>
                    <a:pt x="7" y="42"/>
                  </a:cubicBezTo>
                  <a:cubicBezTo>
                    <a:pt x="1" y="36"/>
                    <a:pt x="0" y="27"/>
                    <a:pt x="3" y="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330">
              <a:extLst>
                <a:ext uri="{FF2B5EF4-FFF2-40B4-BE49-F238E27FC236}">
                  <a16:creationId xmlns:a16="http://schemas.microsoft.com/office/drawing/2014/main" id="{3D4C7E78-73B6-4AE4-916B-330D4ABB4E57}"/>
                </a:ext>
              </a:extLst>
            </p:cNvPr>
            <p:cNvSpPr>
              <a:spLocks/>
            </p:cNvSpPr>
            <p:nvPr/>
          </p:nvSpPr>
          <p:spPr bwMode="auto">
            <a:xfrm>
              <a:off x="5964238" y="3511550"/>
              <a:ext cx="69850" cy="58738"/>
            </a:xfrm>
            <a:custGeom>
              <a:avLst/>
              <a:gdLst>
                <a:gd name="T0" fmla="*/ 19 w 45"/>
                <a:gd name="T1" fmla="*/ 0 h 38"/>
                <a:gd name="T2" fmla="*/ 25 w 45"/>
                <a:gd name="T3" fmla="*/ 0 h 38"/>
                <a:gd name="T4" fmla="*/ 31 w 45"/>
                <a:gd name="T5" fmla="*/ 1 h 38"/>
                <a:gd name="T6" fmla="*/ 44 w 45"/>
                <a:gd name="T7" fmla="*/ 12 h 38"/>
                <a:gd name="T8" fmla="*/ 44 w 45"/>
                <a:gd name="T9" fmla="*/ 16 h 38"/>
                <a:gd name="T10" fmla="*/ 44 w 45"/>
                <a:gd name="T11" fmla="*/ 20 h 38"/>
                <a:gd name="T12" fmla="*/ 43 w 45"/>
                <a:gd name="T13" fmla="*/ 26 h 38"/>
                <a:gd name="T14" fmla="*/ 41 w 45"/>
                <a:gd name="T15" fmla="*/ 29 h 38"/>
                <a:gd name="T16" fmla="*/ 34 w 45"/>
                <a:gd name="T17" fmla="*/ 34 h 38"/>
                <a:gd name="T18" fmla="*/ 34 w 45"/>
                <a:gd name="T19" fmla="*/ 34 h 38"/>
                <a:gd name="T20" fmla="*/ 20 w 45"/>
                <a:gd name="T21" fmla="*/ 36 h 38"/>
                <a:gd name="T22" fmla="*/ 17 w 45"/>
                <a:gd name="T23" fmla="*/ 35 h 38"/>
                <a:gd name="T24" fmla="*/ 19 w 45"/>
                <a:gd name="T2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38">
                  <a:moveTo>
                    <a:pt x="19" y="0"/>
                  </a:moveTo>
                  <a:cubicBezTo>
                    <a:pt x="21" y="0"/>
                    <a:pt x="23" y="0"/>
                    <a:pt x="25" y="0"/>
                  </a:cubicBezTo>
                  <a:cubicBezTo>
                    <a:pt x="27" y="0"/>
                    <a:pt x="29" y="0"/>
                    <a:pt x="31" y="1"/>
                  </a:cubicBezTo>
                  <a:cubicBezTo>
                    <a:pt x="37" y="1"/>
                    <a:pt x="43" y="5"/>
                    <a:pt x="44" y="12"/>
                  </a:cubicBezTo>
                  <a:cubicBezTo>
                    <a:pt x="44" y="13"/>
                    <a:pt x="44" y="15"/>
                    <a:pt x="44" y="16"/>
                  </a:cubicBezTo>
                  <a:cubicBezTo>
                    <a:pt x="44" y="17"/>
                    <a:pt x="45" y="19"/>
                    <a:pt x="44" y="20"/>
                  </a:cubicBezTo>
                  <a:cubicBezTo>
                    <a:pt x="44" y="22"/>
                    <a:pt x="44" y="24"/>
                    <a:pt x="43" y="26"/>
                  </a:cubicBezTo>
                  <a:cubicBezTo>
                    <a:pt x="42" y="27"/>
                    <a:pt x="41" y="28"/>
                    <a:pt x="41" y="29"/>
                  </a:cubicBezTo>
                  <a:cubicBezTo>
                    <a:pt x="39" y="32"/>
                    <a:pt x="37" y="33"/>
                    <a:pt x="34" y="34"/>
                  </a:cubicBezTo>
                  <a:cubicBezTo>
                    <a:pt x="34" y="34"/>
                    <a:pt x="34" y="34"/>
                    <a:pt x="34" y="34"/>
                  </a:cubicBezTo>
                  <a:cubicBezTo>
                    <a:pt x="30" y="37"/>
                    <a:pt x="25" y="38"/>
                    <a:pt x="20" y="36"/>
                  </a:cubicBezTo>
                  <a:cubicBezTo>
                    <a:pt x="19" y="36"/>
                    <a:pt x="18" y="35"/>
                    <a:pt x="17" y="35"/>
                  </a:cubicBezTo>
                  <a:cubicBezTo>
                    <a:pt x="0" y="30"/>
                    <a:pt x="2" y="5"/>
                    <a:pt x="1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331">
              <a:extLst>
                <a:ext uri="{FF2B5EF4-FFF2-40B4-BE49-F238E27FC236}">
                  <a16:creationId xmlns:a16="http://schemas.microsoft.com/office/drawing/2014/main" id="{4071705C-B50F-4445-962F-ADFF305EBD85}"/>
                </a:ext>
              </a:extLst>
            </p:cNvPr>
            <p:cNvSpPr>
              <a:spLocks/>
            </p:cNvSpPr>
            <p:nvPr/>
          </p:nvSpPr>
          <p:spPr bwMode="auto">
            <a:xfrm>
              <a:off x="6019801" y="3544887"/>
              <a:ext cx="33338" cy="46038"/>
            </a:xfrm>
            <a:custGeom>
              <a:avLst/>
              <a:gdLst>
                <a:gd name="T0" fmla="*/ 4 w 21"/>
                <a:gd name="T1" fmla="*/ 17 h 30"/>
                <a:gd name="T2" fmla="*/ 12 w 21"/>
                <a:gd name="T3" fmla="*/ 15 h 30"/>
                <a:gd name="T4" fmla="*/ 15 w 21"/>
                <a:gd name="T5" fmla="*/ 16 h 30"/>
                <a:gd name="T6" fmla="*/ 16 w 21"/>
                <a:gd name="T7" fmla="*/ 11 h 30"/>
                <a:gd name="T8" fmla="*/ 18 w 21"/>
                <a:gd name="T9" fmla="*/ 2 h 30"/>
                <a:gd name="T10" fmla="*/ 21 w 21"/>
                <a:gd name="T11" fmla="*/ 2 h 30"/>
                <a:gd name="T12" fmla="*/ 18 w 21"/>
                <a:gd name="T13" fmla="*/ 15 h 30"/>
                <a:gd name="T14" fmla="*/ 15 w 21"/>
                <a:gd name="T15" fmla="*/ 19 h 30"/>
                <a:gd name="T16" fmla="*/ 8 w 21"/>
                <a:gd name="T17" fmla="*/ 18 h 30"/>
                <a:gd name="T18" fmla="*/ 9 w 21"/>
                <a:gd name="T19" fmla="*/ 28 h 30"/>
                <a:gd name="T20" fmla="*/ 9 w 21"/>
                <a:gd name="T21" fmla="*/ 29 h 30"/>
                <a:gd name="T22" fmla="*/ 4 w 21"/>
                <a:gd name="T23" fmla="*/ 1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0">
                  <a:moveTo>
                    <a:pt x="4" y="17"/>
                  </a:moveTo>
                  <a:cubicBezTo>
                    <a:pt x="7" y="15"/>
                    <a:pt x="9" y="15"/>
                    <a:pt x="12" y="15"/>
                  </a:cubicBezTo>
                  <a:cubicBezTo>
                    <a:pt x="13" y="16"/>
                    <a:pt x="13" y="17"/>
                    <a:pt x="15" y="16"/>
                  </a:cubicBezTo>
                  <a:cubicBezTo>
                    <a:pt x="15" y="15"/>
                    <a:pt x="16" y="12"/>
                    <a:pt x="16" y="11"/>
                  </a:cubicBezTo>
                  <a:cubicBezTo>
                    <a:pt x="17" y="8"/>
                    <a:pt x="17" y="5"/>
                    <a:pt x="18" y="2"/>
                  </a:cubicBezTo>
                  <a:cubicBezTo>
                    <a:pt x="19" y="0"/>
                    <a:pt x="21" y="1"/>
                    <a:pt x="21" y="2"/>
                  </a:cubicBezTo>
                  <a:cubicBezTo>
                    <a:pt x="20" y="6"/>
                    <a:pt x="19" y="11"/>
                    <a:pt x="18" y="15"/>
                  </a:cubicBezTo>
                  <a:cubicBezTo>
                    <a:pt x="17" y="16"/>
                    <a:pt x="17" y="19"/>
                    <a:pt x="15" y="19"/>
                  </a:cubicBezTo>
                  <a:cubicBezTo>
                    <a:pt x="13" y="20"/>
                    <a:pt x="11" y="17"/>
                    <a:pt x="8" y="18"/>
                  </a:cubicBezTo>
                  <a:cubicBezTo>
                    <a:pt x="2" y="20"/>
                    <a:pt x="6" y="25"/>
                    <a:pt x="9" y="28"/>
                  </a:cubicBezTo>
                  <a:cubicBezTo>
                    <a:pt x="10" y="28"/>
                    <a:pt x="9" y="29"/>
                    <a:pt x="9" y="29"/>
                  </a:cubicBezTo>
                  <a:cubicBezTo>
                    <a:pt x="2" y="30"/>
                    <a:pt x="0" y="21"/>
                    <a:pt x="4"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332">
              <a:extLst>
                <a:ext uri="{FF2B5EF4-FFF2-40B4-BE49-F238E27FC236}">
                  <a16:creationId xmlns:a16="http://schemas.microsoft.com/office/drawing/2014/main" id="{212FB5EB-83BD-438E-9BEE-34B32ACB4D96}"/>
                </a:ext>
              </a:extLst>
            </p:cNvPr>
            <p:cNvSpPr>
              <a:spLocks/>
            </p:cNvSpPr>
            <p:nvPr/>
          </p:nvSpPr>
          <p:spPr bwMode="auto">
            <a:xfrm>
              <a:off x="6049963" y="3602037"/>
              <a:ext cx="22225" cy="17463"/>
            </a:xfrm>
            <a:custGeom>
              <a:avLst/>
              <a:gdLst>
                <a:gd name="T0" fmla="*/ 0 w 15"/>
                <a:gd name="T1" fmla="*/ 0 h 11"/>
                <a:gd name="T2" fmla="*/ 1 w 15"/>
                <a:gd name="T3" fmla="*/ 0 h 11"/>
                <a:gd name="T4" fmla="*/ 7 w 15"/>
                <a:gd name="T5" fmla="*/ 7 h 11"/>
                <a:gd name="T6" fmla="*/ 11 w 15"/>
                <a:gd name="T7" fmla="*/ 7 h 11"/>
                <a:gd name="T8" fmla="*/ 13 w 15"/>
                <a:gd name="T9" fmla="*/ 4 h 11"/>
                <a:gd name="T10" fmla="*/ 14 w 15"/>
                <a:gd name="T11" fmla="*/ 4 h 11"/>
                <a:gd name="T12" fmla="*/ 13 w 15"/>
                <a:gd name="T13" fmla="*/ 8 h 11"/>
                <a:gd name="T14" fmla="*/ 8 w 15"/>
                <a:gd name="T15" fmla="*/ 11 h 11"/>
                <a:gd name="T16" fmla="*/ 2 w 15"/>
                <a:gd name="T17" fmla="*/ 7 h 11"/>
                <a:gd name="T18" fmla="*/ 0 w 15"/>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1">
                  <a:moveTo>
                    <a:pt x="0" y="0"/>
                  </a:moveTo>
                  <a:cubicBezTo>
                    <a:pt x="1" y="0"/>
                    <a:pt x="1" y="0"/>
                    <a:pt x="1" y="0"/>
                  </a:cubicBezTo>
                  <a:cubicBezTo>
                    <a:pt x="4" y="0"/>
                    <a:pt x="4" y="5"/>
                    <a:pt x="7" y="7"/>
                  </a:cubicBezTo>
                  <a:cubicBezTo>
                    <a:pt x="8" y="8"/>
                    <a:pt x="10" y="8"/>
                    <a:pt x="11" y="7"/>
                  </a:cubicBezTo>
                  <a:cubicBezTo>
                    <a:pt x="12" y="6"/>
                    <a:pt x="12" y="4"/>
                    <a:pt x="13" y="4"/>
                  </a:cubicBezTo>
                  <a:cubicBezTo>
                    <a:pt x="14" y="4"/>
                    <a:pt x="14" y="4"/>
                    <a:pt x="14" y="4"/>
                  </a:cubicBezTo>
                  <a:cubicBezTo>
                    <a:pt x="15" y="5"/>
                    <a:pt x="14" y="7"/>
                    <a:pt x="13" y="8"/>
                  </a:cubicBezTo>
                  <a:cubicBezTo>
                    <a:pt x="12" y="10"/>
                    <a:pt x="10" y="11"/>
                    <a:pt x="8" y="11"/>
                  </a:cubicBezTo>
                  <a:cubicBezTo>
                    <a:pt x="5" y="10"/>
                    <a:pt x="4" y="9"/>
                    <a:pt x="2" y="7"/>
                  </a:cubicBezTo>
                  <a:cubicBezTo>
                    <a:pt x="1" y="5"/>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333">
              <a:extLst>
                <a:ext uri="{FF2B5EF4-FFF2-40B4-BE49-F238E27FC236}">
                  <a16:creationId xmlns:a16="http://schemas.microsoft.com/office/drawing/2014/main" id="{3F3F5EF0-137A-4F2D-837D-BC7A9ABFBE9E}"/>
                </a:ext>
              </a:extLst>
            </p:cNvPr>
            <p:cNvSpPr>
              <a:spLocks/>
            </p:cNvSpPr>
            <p:nvPr/>
          </p:nvSpPr>
          <p:spPr bwMode="auto">
            <a:xfrm>
              <a:off x="6094413" y="3536950"/>
              <a:ext cx="57150" cy="52388"/>
            </a:xfrm>
            <a:custGeom>
              <a:avLst/>
              <a:gdLst>
                <a:gd name="T0" fmla="*/ 0 w 38"/>
                <a:gd name="T1" fmla="*/ 18 h 34"/>
                <a:gd name="T2" fmla="*/ 16 w 38"/>
                <a:gd name="T3" fmla="*/ 1 h 34"/>
                <a:gd name="T4" fmla="*/ 20 w 38"/>
                <a:gd name="T5" fmla="*/ 2 h 34"/>
                <a:gd name="T6" fmla="*/ 20 w 38"/>
                <a:gd name="T7" fmla="*/ 2 h 34"/>
                <a:gd name="T8" fmla="*/ 21 w 38"/>
                <a:gd name="T9" fmla="*/ 2 h 34"/>
                <a:gd name="T10" fmla="*/ 22 w 38"/>
                <a:gd name="T11" fmla="*/ 3 h 34"/>
                <a:gd name="T12" fmla="*/ 24 w 38"/>
                <a:gd name="T13" fmla="*/ 3 h 34"/>
                <a:gd name="T14" fmla="*/ 25 w 38"/>
                <a:gd name="T15" fmla="*/ 3 h 34"/>
                <a:gd name="T16" fmla="*/ 35 w 38"/>
                <a:gd name="T17" fmla="*/ 11 h 34"/>
                <a:gd name="T18" fmla="*/ 17 w 38"/>
                <a:gd name="T19" fmla="*/ 34 h 34"/>
                <a:gd name="T20" fmla="*/ 3 w 38"/>
                <a:gd name="T21" fmla="*/ 26 h 34"/>
                <a:gd name="T22" fmla="*/ 0 w 38"/>
                <a:gd name="T23"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34">
                  <a:moveTo>
                    <a:pt x="0" y="18"/>
                  </a:moveTo>
                  <a:cubicBezTo>
                    <a:pt x="0" y="9"/>
                    <a:pt x="7" y="0"/>
                    <a:pt x="16" y="1"/>
                  </a:cubicBezTo>
                  <a:cubicBezTo>
                    <a:pt x="18" y="1"/>
                    <a:pt x="19" y="2"/>
                    <a:pt x="20" y="2"/>
                  </a:cubicBezTo>
                  <a:cubicBezTo>
                    <a:pt x="20" y="2"/>
                    <a:pt x="20" y="2"/>
                    <a:pt x="20" y="2"/>
                  </a:cubicBezTo>
                  <a:cubicBezTo>
                    <a:pt x="21" y="2"/>
                    <a:pt x="21" y="2"/>
                    <a:pt x="21" y="2"/>
                  </a:cubicBezTo>
                  <a:cubicBezTo>
                    <a:pt x="22" y="3"/>
                    <a:pt x="22" y="3"/>
                    <a:pt x="22" y="3"/>
                  </a:cubicBezTo>
                  <a:cubicBezTo>
                    <a:pt x="23" y="3"/>
                    <a:pt x="23" y="3"/>
                    <a:pt x="24" y="3"/>
                  </a:cubicBezTo>
                  <a:cubicBezTo>
                    <a:pt x="25" y="3"/>
                    <a:pt x="25" y="3"/>
                    <a:pt x="25" y="3"/>
                  </a:cubicBezTo>
                  <a:cubicBezTo>
                    <a:pt x="29" y="4"/>
                    <a:pt x="33" y="7"/>
                    <a:pt x="35" y="11"/>
                  </a:cubicBezTo>
                  <a:cubicBezTo>
                    <a:pt x="38" y="22"/>
                    <a:pt x="27" y="34"/>
                    <a:pt x="17" y="34"/>
                  </a:cubicBezTo>
                  <a:cubicBezTo>
                    <a:pt x="11" y="34"/>
                    <a:pt x="6" y="30"/>
                    <a:pt x="3" y="26"/>
                  </a:cubicBezTo>
                  <a:cubicBezTo>
                    <a:pt x="2" y="24"/>
                    <a:pt x="1" y="21"/>
                    <a:pt x="0"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334">
              <a:extLst>
                <a:ext uri="{FF2B5EF4-FFF2-40B4-BE49-F238E27FC236}">
                  <a16:creationId xmlns:a16="http://schemas.microsoft.com/office/drawing/2014/main" id="{B613A7B4-CCCA-4836-90BA-D343C909DA75}"/>
                </a:ext>
              </a:extLst>
            </p:cNvPr>
            <p:cNvSpPr>
              <a:spLocks/>
            </p:cNvSpPr>
            <p:nvPr/>
          </p:nvSpPr>
          <p:spPr bwMode="auto">
            <a:xfrm>
              <a:off x="5986463" y="3513137"/>
              <a:ext cx="50800" cy="52388"/>
            </a:xfrm>
            <a:custGeom>
              <a:avLst/>
              <a:gdLst>
                <a:gd name="T0" fmla="*/ 3 w 33"/>
                <a:gd name="T1" fmla="*/ 13 h 34"/>
                <a:gd name="T2" fmla="*/ 9 w 33"/>
                <a:gd name="T3" fmla="*/ 7 h 34"/>
                <a:gd name="T4" fmla="*/ 11 w 33"/>
                <a:gd name="T5" fmla="*/ 6 h 34"/>
                <a:gd name="T6" fmla="*/ 31 w 33"/>
                <a:gd name="T7" fmla="*/ 13 h 34"/>
                <a:gd name="T8" fmla="*/ 30 w 33"/>
                <a:gd name="T9" fmla="*/ 27 h 34"/>
                <a:gd name="T10" fmla="*/ 22 w 33"/>
                <a:gd name="T11" fmla="*/ 33 h 34"/>
                <a:gd name="T12" fmla="*/ 7 w 33"/>
                <a:gd name="T13" fmla="*/ 28 h 34"/>
                <a:gd name="T14" fmla="*/ 3 w 33"/>
                <a:gd name="T15" fmla="*/ 13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 h="34">
                  <a:moveTo>
                    <a:pt x="3" y="13"/>
                  </a:moveTo>
                  <a:cubicBezTo>
                    <a:pt x="4" y="11"/>
                    <a:pt x="6" y="8"/>
                    <a:pt x="9" y="7"/>
                  </a:cubicBezTo>
                  <a:cubicBezTo>
                    <a:pt x="10" y="7"/>
                    <a:pt x="10" y="6"/>
                    <a:pt x="11" y="6"/>
                  </a:cubicBezTo>
                  <a:cubicBezTo>
                    <a:pt x="18" y="0"/>
                    <a:pt x="30" y="4"/>
                    <a:pt x="31" y="13"/>
                  </a:cubicBezTo>
                  <a:cubicBezTo>
                    <a:pt x="33" y="18"/>
                    <a:pt x="33" y="23"/>
                    <a:pt x="30" y="27"/>
                  </a:cubicBezTo>
                  <a:cubicBezTo>
                    <a:pt x="28" y="29"/>
                    <a:pt x="25" y="32"/>
                    <a:pt x="22" y="33"/>
                  </a:cubicBezTo>
                  <a:cubicBezTo>
                    <a:pt x="16" y="34"/>
                    <a:pt x="11" y="32"/>
                    <a:pt x="7" y="28"/>
                  </a:cubicBezTo>
                  <a:cubicBezTo>
                    <a:pt x="3" y="25"/>
                    <a:pt x="0" y="19"/>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335">
              <a:extLst>
                <a:ext uri="{FF2B5EF4-FFF2-40B4-BE49-F238E27FC236}">
                  <a16:creationId xmlns:a16="http://schemas.microsoft.com/office/drawing/2014/main" id="{4A1133C3-CC67-4FEF-A7C0-1EF5483E2A67}"/>
                </a:ext>
              </a:extLst>
            </p:cNvPr>
            <p:cNvSpPr>
              <a:spLocks/>
            </p:cNvSpPr>
            <p:nvPr/>
          </p:nvSpPr>
          <p:spPr bwMode="auto">
            <a:xfrm>
              <a:off x="6237288" y="3573462"/>
              <a:ext cx="20638" cy="28575"/>
            </a:xfrm>
            <a:custGeom>
              <a:avLst/>
              <a:gdLst>
                <a:gd name="T0" fmla="*/ 4 w 13"/>
                <a:gd name="T1" fmla="*/ 10 h 19"/>
                <a:gd name="T2" fmla="*/ 1 w 13"/>
                <a:gd name="T3" fmla="*/ 10 h 19"/>
                <a:gd name="T4" fmla="*/ 1 w 13"/>
                <a:gd name="T5" fmla="*/ 4 h 19"/>
                <a:gd name="T6" fmla="*/ 8 w 13"/>
                <a:gd name="T7" fmla="*/ 0 h 19"/>
                <a:gd name="T8" fmla="*/ 13 w 13"/>
                <a:gd name="T9" fmla="*/ 2 h 19"/>
                <a:gd name="T10" fmla="*/ 13 w 13"/>
                <a:gd name="T11" fmla="*/ 3 h 19"/>
                <a:gd name="T12" fmla="*/ 9 w 13"/>
                <a:gd name="T13" fmla="*/ 3 h 19"/>
                <a:gd name="T14" fmla="*/ 5 w 13"/>
                <a:gd name="T15" fmla="*/ 4 h 19"/>
                <a:gd name="T16" fmla="*/ 2 w 13"/>
                <a:gd name="T17" fmla="*/ 7 h 19"/>
                <a:gd name="T18" fmla="*/ 5 w 13"/>
                <a:gd name="T19" fmla="*/ 9 h 19"/>
                <a:gd name="T20" fmla="*/ 8 w 13"/>
                <a:gd name="T21" fmla="*/ 10 h 19"/>
                <a:gd name="T22" fmla="*/ 4 w 13"/>
                <a:gd name="T23" fmla="*/ 17 h 19"/>
                <a:gd name="T24" fmla="*/ 4 w 13"/>
                <a:gd name="T25" fmla="*/ 17 h 19"/>
                <a:gd name="T26" fmla="*/ 7 w 13"/>
                <a:gd name="T27" fmla="*/ 14 h 19"/>
                <a:gd name="T28" fmla="*/ 4 w 13"/>
                <a:gd name="T29" fmla="*/ 1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 h="19">
                  <a:moveTo>
                    <a:pt x="4" y="10"/>
                  </a:moveTo>
                  <a:cubicBezTo>
                    <a:pt x="3" y="10"/>
                    <a:pt x="2" y="10"/>
                    <a:pt x="1" y="10"/>
                  </a:cubicBezTo>
                  <a:cubicBezTo>
                    <a:pt x="0" y="8"/>
                    <a:pt x="0" y="6"/>
                    <a:pt x="1" y="4"/>
                  </a:cubicBezTo>
                  <a:cubicBezTo>
                    <a:pt x="3" y="2"/>
                    <a:pt x="6" y="1"/>
                    <a:pt x="8" y="0"/>
                  </a:cubicBezTo>
                  <a:cubicBezTo>
                    <a:pt x="10" y="0"/>
                    <a:pt x="13" y="0"/>
                    <a:pt x="13" y="2"/>
                  </a:cubicBezTo>
                  <a:cubicBezTo>
                    <a:pt x="13" y="3"/>
                    <a:pt x="13" y="3"/>
                    <a:pt x="13" y="3"/>
                  </a:cubicBezTo>
                  <a:cubicBezTo>
                    <a:pt x="11" y="3"/>
                    <a:pt x="10" y="2"/>
                    <a:pt x="9" y="3"/>
                  </a:cubicBezTo>
                  <a:cubicBezTo>
                    <a:pt x="8" y="3"/>
                    <a:pt x="6" y="3"/>
                    <a:pt x="5" y="4"/>
                  </a:cubicBezTo>
                  <a:cubicBezTo>
                    <a:pt x="4" y="4"/>
                    <a:pt x="2" y="6"/>
                    <a:pt x="2" y="7"/>
                  </a:cubicBezTo>
                  <a:cubicBezTo>
                    <a:pt x="3" y="9"/>
                    <a:pt x="4" y="8"/>
                    <a:pt x="5" y="9"/>
                  </a:cubicBezTo>
                  <a:cubicBezTo>
                    <a:pt x="6" y="9"/>
                    <a:pt x="7" y="9"/>
                    <a:pt x="8" y="10"/>
                  </a:cubicBezTo>
                  <a:cubicBezTo>
                    <a:pt x="10" y="12"/>
                    <a:pt x="8" y="19"/>
                    <a:pt x="4" y="17"/>
                  </a:cubicBezTo>
                  <a:cubicBezTo>
                    <a:pt x="4" y="17"/>
                    <a:pt x="4" y="17"/>
                    <a:pt x="4" y="17"/>
                  </a:cubicBezTo>
                  <a:cubicBezTo>
                    <a:pt x="5" y="16"/>
                    <a:pt x="6" y="15"/>
                    <a:pt x="7" y="14"/>
                  </a:cubicBezTo>
                  <a:cubicBezTo>
                    <a:pt x="8" y="12"/>
                    <a:pt x="6" y="11"/>
                    <a:pt x="4"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336">
              <a:extLst>
                <a:ext uri="{FF2B5EF4-FFF2-40B4-BE49-F238E27FC236}">
                  <a16:creationId xmlns:a16="http://schemas.microsoft.com/office/drawing/2014/main" id="{9E5C6458-B8DC-45CF-A49C-8FA37831BB68}"/>
                </a:ext>
              </a:extLst>
            </p:cNvPr>
            <p:cNvSpPr>
              <a:spLocks/>
            </p:cNvSpPr>
            <p:nvPr/>
          </p:nvSpPr>
          <p:spPr bwMode="auto">
            <a:xfrm>
              <a:off x="5972176" y="3414712"/>
              <a:ext cx="290513" cy="196850"/>
            </a:xfrm>
            <a:custGeom>
              <a:avLst/>
              <a:gdLst>
                <a:gd name="T0" fmla="*/ 8 w 189"/>
                <a:gd name="T1" fmla="*/ 43 h 129"/>
                <a:gd name="T2" fmla="*/ 28 w 189"/>
                <a:gd name="T3" fmla="*/ 39 h 129"/>
                <a:gd name="T4" fmla="*/ 31 w 189"/>
                <a:gd name="T5" fmla="*/ 41 h 129"/>
                <a:gd name="T6" fmla="*/ 41 w 189"/>
                <a:gd name="T7" fmla="*/ 38 h 129"/>
                <a:gd name="T8" fmla="*/ 55 w 189"/>
                <a:gd name="T9" fmla="*/ 41 h 129"/>
                <a:gd name="T10" fmla="*/ 76 w 189"/>
                <a:gd name="T11" fmla="*/ 47 h 129"/>
                <a:gd name="T12" fmla="*/ 93 w 189"/>
                <a:gd name="T13" fmla="*/ 54 h 129"/>
                <a:gd name="T14" fmla="*/ 110 w 189"/>
                <a:gd name="T15" fmla="*/ 62 h 129"/>
                <a:gd name="T16" fmla="*/ 125 w 189"/>
                <a:gd name="T17" fmla="*/ 73 h 129"/>
                <a:gd name="T18" fmla="*/ 134 w 189"/>
                <a:gd name="T19" fmla="*/ 95 h 129"/>
                <a:gd name="T20" fmla="*/ 138 w 189"/>
                <a:gd name="T21" fmla="*/ 95 h 129"/>
                <a:gd name="T22" fmla="*/ 151 w 189"/>
                <a:gd name="T23" fmla="*/ 126 h 129"/>
                <a:gd name="T24" fmla="*/ 165 w 189"/>
                <a:gd name="T25" fmla="*/ 99 h 129"/>
                <a:gd name="T26" fmla="*/ 179 w 189"/>
                <a:gd name="T27" fmla="*/ 101 h 129"/>
                <a:gd name="T28" fmla="*/ 187 w 189"/>
                <a:gd name="T29" fmla="*/ 55 h 129"/>
                <a:gd name="T30" fmla="*/ 111 w 189"/>
                <a:gd name="T31" fmla="*/ 5 h 129"/>
                <a:gd name="T32" fmla="*/ 15 w 189"/>
                <a:gd name="T33" fmla="*/ 23 h 129"/>
                <a:gd name="T34" fmla="*/ 8 w 189"/>
                <a:gd name="T35" fmla="*/ 43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9" h="129">
                  <a:moveTo>
                    <a:pt x="8" y="43"/>
                  </a:moveTo>
                  <a:cubicBezTo>
                    <a:pt x="15" y="50"/>
                    <a:pt x="23" y="45"/>
                    <a:pt x="28" y="39"/>
                  </a:cubicBezTo>
                  <a:cubicBezTo>
                    <a:pt x="29" y="39"/>
                    <a:pt x="30" y="40"/>
                    <a:pt x="31" y="41"/>
                  </a:cubicBezTo>
                  <a:cubicBezTo>
                    <a:pt x="35" y="42"/>
                    <a:pt x="38" y="41"/>
                    <a:pt x="41" y="38"/>
                  </a:cubicBezTo>
                  <a:cubicBezTo>
                    <a:pt x="43" y="43"/>
                    <a:pt x="50" y="43"/>
                    <a:pt x="55" y="41"/>
                  </a:cubicBezTo>
                  <a:cubicBezTo>
                    <a:pt x="56" y="49"/>
                    <a:pt x="67" y="50"/>
                    <a:pt x="76" y="47"/>
                  </a:cubicBezTo>
                  <a:cubicBezTo>
                    <a:pt x="76" y="55"/>
                    <a:pt x="86" y="58"/>
                    <a:pt x="93" y="54"/>
                  </a:cubicBezTo>
                  <a:cubicBezTo>
                    <a:pt x="96" y="60"/>
                    <a:pt x="103" y="64"/>
                    <a:pt x="110" y="62"/>
                  </a:cubicBezTo>
                  <a:cubicBezTo>
                    <a:pt x="112" y="69"/>
                    <a:pt x="118" y="76"/>
                    <a:pt x="125" y="73"/>
                  </a:cubicBezTo>
                  <a:cubicBezTo>
                    <a:pt x="126" y="81"/>
                    <a:pt x="129" y="88"/>
                    <a:pt x="134" y="95"/>
                  </a:cubicBezTo>
                  <a:cubicBezTo>
                    <a:pt x="135" y="96"/>
                    <a:pt x="137" y="96"/>
                    <a:pt x="138" y="95"/>
                  </a:cubicBezTo>
                  <a:cubicBezTo>
                    <a:pt x="139" y="107"/>
                    <a:pt x="142" y="123"/>
                    <a:pt x="151" y="126"/>
                  </a:cubicBezTo>
                  <a:cubicBezTo>
                    <a:pt x="161" y="129"/>
                    <a:pt x="164" y="111"/>
                    <a:pt x="165" y="99"/>
                  </a:cubicBezTo>
                  <a:cubicBezTo>
                    <a:pt x="168" y="104"/>
                    <a:pt x="174" y="107"/>
                    <a:pt x="179" y="101"/>
                  </a:cubicBezTo>
                  <a:cubicBezTo>
                    <a:pt x="188" y="92"/>
                    <a:pt x="189" y="67"/>
                    <a:pt x="187" y="55"/>
                  </a:cubicBezTo>
                  <a:cubicBezTo>
                    <a:pt x="180" y="23"/>
                    <a:pt x="139" y="9"/>
                    <a:pt x="111" y="5"/>
                  </a:cubicBezTo>
                  <a:cubicBezTo>
                    <a:pt x="79" y="0"/>
                    <a:pt x="40" y="1"/>
                    <a:pt x="15" y="23"/>
                  </a:cubicBezTo>
                  <a:cubicBezTo>
                    <a:pt x="9" y="28"/>
                    <a:pt x="0" y="36"/>
                    <a:pt x="8" y="43"/>
                  </a:cubicBezTo>
                  <a:close/>
                </a:path>
              </a:pathLst>
            </a:custGeom>
            <a:solidFill>
              <a:srgbClr val="8A5D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337">
              <a:extLst>
                <a:ext uri="{FF2B5EF4-FFF2-40B4-BE49-F238E27FC236}">
                  <a16:creationId xmlns:a16="http://schemas.microsoft.com/office/drawing/2014/main" id="{C60F7A84-2F0F-4779-ADDB-5AB6C74FC679}"/>
                </a:ext>
              </a:extLst>
            </p:cNvPr>
            <p:cNvSpPr>
              <a:spLocks/>
            </p:cNvSpPr>
            <p:nvPr/>
          </p:nvSpPr>
          <p:spPr bwMode="auto">
            <a:xfrm>
              <a:off x="6021388" y="3354387"/>
              <a:ext cx="241300" cy="168275"/>
            </a:xfrm>
            <a:custGeom>
              <a:avLst/>
              <a:gdLst>
                <a:gd name="T0" fmla="*/ 3 w 157"/>
                <a:gd name="T1" fmla="*/ 42 h 110"/>
                <a:gd name="T2" fmla="*/ 74 w 157"/>
                <a:gd name="T3" fmla="*/ 82 h 110"/>
                <a:gd name="T4" fmla="*/ 115 w 157"/>
                <a:gd name="T5" fmla="*/ 95 h 110"/>
                <a:gd name="T6" fmla="*/ 149 w 157"/>
                <a:gd name="T7" fmla="*/ 109 h 110"/>
                <a:gd name="T8" fmla="*/ 151 w 157"/>
                <a:gd name="T9" fmla="*/ 109 h 110"/>
                <a:gd name="T10" fmla="*/ 154 w 157"/>
                <a:gd name="T11" fmla="*/ 109 h 110"/>
                <a:gd name="T12" fmla="*/ 146 w 157"/>
                <a:gd name="T13" fmla="*/ 49 h 110"/>
                <a:gd name="T14" fmla="*/ 123 w 157"/>
                <a:gd name="T15" fmla="*/ 9 h 110"/>
                <a:gd name="T16" fmla="*/ 74 w 157"/>
                <a:gd name="T17" fmla="*/ 8 h 110"/>
                <a:gd name="T18" fmla="*/ 4 w 157"/>
                <a:gd name="T19" fmla="*/ 34 h 110"/>
                <a:gd name="T20" fmla="*/ 3 w 157"/>
                <a:gd name="T21" fmla="*/ 4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7" h="110">
                  <a:moveTo>
                    <a:pt x="3" y="42"/>
                  </a:moveTo>
                  <a:cubicBezTo>
                    <a:pt x="23" y="62"/>
                    <a:pt x="49" y="73"/>
                    <a:pt x="74" y="82"/>
                  </a:cubicBezTo>
                  <a:cubicBezTo>
                    <a:pt x="88" y="87"/>
                    <a:pt x="102" y="91"/>
                    <a:pt x="115" y="95"/>
                  </a:cubicBezTo>
                  <a:cubicBezTo>
                    <a:pt x="126" y="100"/>
                    <a:pt x="138" y="107"/>
                    <a:pt x="149" y="109"/>
                  </a:cubicBezTo>
                  <a:cubicBezTo>
                    <a:pt x="150" y="109"/>
                    <a:pt x="150" y="109"/>
                    <a:pt x="151" y="109"/>
                  </a:cubicBezTo>
                  <a:cubicBezTo>
                    <a:pt x="151" y="110"/>
                    <a:pt x="153" y="110"/>
                    <a:pt x="154" y="109"/>
                  </a:cubicBezTo>
                  <a:cubicBezTo>
                    <a:pt x="157" y="89"/>
                    <a:pt x="152" y="69"/>
                    <a:pt x="146" y="49"/>
                  </a:cubicBezTo>
                  <a:cubicBezTo>
                    <a:pt x="141" y="36"/>
                    <a:pt x="137" y="16"/>
                    <a:pt x="123" y="9"/>
                  </a:cubicBezTo>
                  <a:cubicBezTo>
                    <a:pt x="109" y="0"/>
                    <a:pt x="89" y="4"/>
                    <a:pt x="74" y="8"/>
                  </a:cubicBezTo>
                  <a:cubicBezTo>
                    <a:pt x="51" y="13"/>
                    <a:pt x="28" y="24"/>
                    <a:pt x="4" y="34"/>
                  </a:cubicBezTo>
                  <a:cubicBezTo>
                    <a:pt x="1" y="36"/>
                    <a:pt x="0" y="40"/>
                    <a:pt x="3" y="42"/>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338">
              <a:extLst>
                <a:ext uri="{FF2B5EF4-FFF2-40B4-BE49-F238E27FC236}">
                  <a16:creationId xmlns:a16="http://schemas.microsoft.com/office/drawing/2014/main" id="{B86446A2-FD0B-4CEE-B44A-EB035E7CA9CB}"/>
                </a:ext>
              </a:extLst>
            </p:cNvPr>
            <p:cNvSpPr>
              <a:spLocks/>
            </p:cNvSpPr>
            <p:nvPr/>
          </p:nvSpPr>
          <p:spPr bwMode="auto">
            <a:xfrm>
              <a:off x="5983288" y="3400425"/>
              <a:ext cx="296863" cy="153988"/>
            </a:xfrm>
            <a:custGeom>
              <a:avLst/>
              <a:gdLst>
                <a:gd name="T0" fmla="*/ 5 w 194"/>
                <a:gd name="T1" fmla="*/ 36 h 101"/>
                <a:gd name="T2" fmla="*/ 179 w 194"/>
                <a:gd name="T3" fmla="*/ 100 h 101"/>
                <a:gd name="T4" fmla="*/ 182 w 194"/>
                <a:gd name="T5" fmla="*/ 100 h 101"/>
                <a:gd name="T6" fmla="*/ 188 w 194"/>
                <a:gd name="T7" fmla="*/ 98 h 101"/>
                <a:gd name="T8" fmla="*/ 190 w 194"/>
                <a:gd name="T9" fmla="*/ 76 h 101"/>
                <a:gd name="T10" fmla="*/ 132 w 194"/>
                <a:gd name="T11" fmla="*/ 32 h 101"/>
                <a:gd name="T12" fmla="*/ 55 w 194"/>
                <a:gd name="T13" fmla="*/ 7 h 101"/>
                <a:gd name="T14" fmla="*/ 21 w 194"/>
                <a:gd name="T15" fmla="*/ 5 h 101"/>
                <a:gd name="T16" fmla="*/ 2 w 194"/>
                <a:gd name="T17" fmla="*/ 29 h 101"/>
                <a:gd name="T18" fmla="*/ 5 w 194"/>
                <a:gd name="T19" fmla="*/ 3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01">
                  <a:moveTo>
                    <a:pt x="5" y="36"/>
                  </a:moveTo>
                  <a:cubicBezTo>
                    <a:pt x="67" y="48"/>
                    <a:pt x="124" y="72"/>
                    <a:pt x="179" y="100"/>
                  </a:cubicBezTo>
                  <a:cubicBezTo>
                    <a:pt x="180" y="101"/>
                    <a:pt x="181" y="100"/>
                    <a:pt x="182" y="100"/>
                  </a:cubicBezTo>
                  <a:cubicBezTo>
                    <a:pt x="183" y="100"/>
                    <a:pt x="185" y="100"/>
                    <a:pt x="188" y="98"/>
                  </a:cubicBezTo>
                  <a:cubicBezTo>
                    <a:pt x="194" y="93"/>
                    <a:pt x="192" y="83"/>
                    <a:pt x="190" y="76"/>
                  </a:cubicBezTo>
                  <a:cubicBezTo>
                    <a:pt x="182" y="53"/>
                    <a:pt x="152" y="43"/>
                    <a:pt x="132" y="32"/>
                  </a:cubicBezTo>
                  <a:cubicBezTo>
                    <a:pt x="107" y="20"/>
                    <a:pt x="82" y="12"/>
                    <a:pt x="55" y="7"/>
                  </a:cubicBezTo>
                  <a:cubicBezTo>
                    <a:pt x="45" y="5"/>
                    <a:pt x="31" y="0"/>
                    <a:pt x="21" y="5"/>
                  </a:cubicBezTo>
                  <a:cubicBezTo>
                    <a:pt x="12" y="10"/>
                    <a:pt x="6" y="21"/>
                    <a:pt x="2" y="29"/>
                  </a:cubicBezTo>
                  <a:cubicBezTo>
                    <a:pt x="0" y="33"/>
                    <a:pt x="2" y="36"/>
                    <a:pt x="5" y="36"/>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339">
              <a:extLst>
                <a:ext uri="{FF2B5EF4-FFF2-40B4-BE49-F238E27FC236}">
                  <a16:creationId xmlns:a16="http://schemas.microsoft.com/office/drawing/2014/main" id="{05BD2A09-0349-4F60-972F-C1258D20AEE9}"/>
                </a:ext>
              </a:extLst>
            </p:cNvPr>
            <p:cNvSpPr>
              <a:spLocks/>
            </p:cNvSpPr>
            <p:nvPr/>
          </p:nvSpPr>
          <p:spPr bwMode="auto">
            <a:xfrm>
              <a:off x="6238876" y="3494087"/>
              <a:ext cx="22225" cy="47625"/>
            </a:xfrm>
            <a:custGeom>
              <a:avLst/>
              <a:gdLst>
                <a:gd name="T0" fmla="*/ 1 w 14"/>
                <a:gd name="T1" fmla="*/ 29 h 31"/>
                <a:gd name="T2" fmla="*/ 8 w 14"/>
                <a:gd name="T3" fmla="*/ 16 h 31"/>
                <a:gd name="T4" fmla="*/ 11 w 14"/>
                <a:gd name="T5" fmla="*/ 1 h 31"/>
                <a:gd name="T6" fmla="*/ 12 w 14"/>
                <a:gd name="T7" fmla="*/ 1 h 31"/>
                <a:gd name="T8" fmla="*/ 2 w 14"/>
                <a:gd name="T9" fmla="*/ 30 h 31"/>
                <a:gd name="T10" fmla="*/ 1 w 14"/>
                <a:gd name="T11" fmla="*/ 29 h 31"/>
              </a:gdLst>
              <a:ahLst/>
              <a:cxnLst>
                <a:cxn ang="0">
                  <a:pos x="T0" y="T1"/>
                </a:cxn>
                <a:cxn ang="0">
                  <a:pos x="T2" y="T3"/>
                </a:cxn>
                <a:cxn ang="0">
                  <a:pos x="T4" y="T5"/>
                </a:cxn>
                <a:cxn ang="0">
                  <a:pos x="T6" y="T7"/>
                </a:cxn>
                <a:cxn ang="0">
                  <a:pos x="T8" y="T9"/>
                </a:cxn>
                <a:cxn ang="0">
                  <a:pos x="T10" y="T11"/>
                </a:cxn>
              </a:cxnLst>
              <a:rect l="0" t="0" r="r" b="b"/>
              <a:pathLst>
                <a:path w="14" h="31">
                  <a:moveTo>
                    <a:pt x="1" y="29"/>
                  </a:moveTo>
                  <a:cubicBezTo>
                    <a:pt x="3" y="25"/>
                    <a:pt x="6" y="21"/>
                    <a:pt x="8" y="16"/>
                  </a:cubicBezTo>
                  <a:cubicBezTo>
                    <a:pt x="10" y="11"/>
                    <a:pt x="10" y="6"/>
                    <a:pt x="11" y="1"/>
                  </a:cubicBezTo>
                  <a:cubicBezTo>
                    <a:pt x="11" y="0"/>
                    <a:pt x="12" y="0"/>
                    <a:pt x="12" y="1"/>
                  </a:cubicBezTo>
                  <a:cubicBezTo>
                    <a:pt x="14" y="10"/>
                    <a:pt x="10" y="24"/>
                    <a:pt x="2" y="30"/>
                  </a:cubicBezTo>
                  <a:cubicBezTo>
                    <a:pt x="1" y="31"/>
                    <a:pt x="0" y="30"/>
                    <a:pt x="1" y="2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340">
              <a:extLst>
                <a:ext uri="{FF2B5EF4-FFF2-40B4-BE49-F238E27FC236}">
                  <a16:creationId xmlns:a16="http://schemas.microsoft.com/office/drawing/2014/main" id="{C7D06FA1-9D95-49EA-B242-15FA7DB4EE30}"/>
                </a:ext>
              </a:extLst>
            </p:cNvPr>
            <p:cNvSpPr>
              <a:spLocks/>
            </p:cNvSpPr>
            <p:nvPr/>
          </p:nvSpPr>
          <p:spPr bwMode="auto">
            <a:xfrm>
              <a:off x="6219826" y="3484562"/>
              <a:ext cx="20638" cy="46038"/>
            </a:xfrm>
            <a:custGeom>
              <a:avLst/>
              <a:gdLst>
                <a:gd name="T0" fmla="*/ 1 w 14"/>
                <a:gd name="T1" fmla="*/ 28 h 30"/>
                <a:gd name="T2" fmla="*/ 8 w 14"/>
                <a:gd name="T3" fmla="*/ 15 h 30"/>
                <a:gd name="T4" fmla="*/ 11 w 14"/>
                <a:gd name="T5" fmla="*/ 0 h 30"/>
                <a:gd name="T6" fmla="*/ 12 w 14"/>
                <a:gd name="T7" fmla="*/ 0 h 30"/>
                <a:gd name="T8" fmla="*/ 10 w 14"/>
                <a:gd name="T9" fmla="*/ 17 h 30"/>
                <a:gd name="T10" fmla="*/ 2 w 14"/>
                <a:gd name="T11" fmla="*/ 29 h 30"/>
                <a:gd name="T12" fmla="*/ 1 w 14"/>
                <a:gd name="T13" fmla="*/ 28 h 30"/>
              </a:gdLst>
              <a:ahLst/>
              <a:cxnLst>
                <a:cxn ang="0">
                  <a:pos x="T0" y="T1"/>
                </a:cxn>
                <a:cxn ang="0">
                  <a:pos x="T2" y="T3"/>
                </a:cxn>
                <a:cxn ang="0">
                  <a:pos x="T4" y="T5"/>
                </a:cxn>
                <a:cxn ang="0">
                  <a:pos x="T6" y="T7"/>
                </a:cxn>
                <a:cxn ang="0">
                  <a:pos x="T8" y="T9"/>
                </a:cxn>
                <a:cxn ang="0">
                  <a:pos x="T10" y="T11"/>
                </a:cxn>
                <a:cxn ang="0">
                  <a:pos x="T12" y="T13"/>
                </a:cxn>
              </a:cxnLst>
              <a:rect l="0" t="0" r="r" b="b"/>
              <a:pathLst>
                <a:path w="14" h="30">
                  <a:moveTo>
                    <a:pt x="1" y="28"/>
                  </a:moveTo>
                  <a:cubicBezTo>
                    <a:pt x="2" y="24"/>
                    <a:pt x="6" y="20"/>
                    <a:pt x="8" y="15"/>
                  </a:cubicBezTo>
                  <a:cubicBezTo>
                    <a:pt x="10" y="10"/>
                    <a:pt x="10" y="5"/>
                    <a:pt x="11" y="0"/>
                  </a:cubicBezTo>
                  <a:cubicBezTo>
                    <a:pt x="11" y="0"/>
                    <a:pt x="12" y="0"/>
                    <a:pt x="12" y="0"/>
                  </a:cubicBezTo>
                  <a:cubicBezTo>
                    <a:pt x="14" y="6"/>
                    <a:pt x="12" y="12"/>
                    <a:pt x="10" y="17"/>
                  </a:cubicBezTo>
                  <a:cubicBezTo>
                    <a:pt x="8" y="21"/>
                    <a:pt x="6" y="27"/>
                    <a:pt x="2" y="29"/>
                  </a:cubicBezTo>
                  <a:cubicBezTo>
                    <a:pt x="1"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341">
              <a:extLst>
                <a:ext uri="{FF2B5EF4-FFF2-40B4-BE49-F238E27FC236}">
                  <a16:creationId xmlns:a16="http://schemas.microsoft.com/office/drawing/2014/main" id="{6E2FF55C-E61E-444A-B74C-A30D6706B647}"/>
                </a:ext>
              </a:extLst>
            </p:cNvPr>
            <p:cNvSpPr>
              <a:spLocks/>
            </p:cNvSpPr>
            <p:nvPr/>
          </p:nvSpPr>
          <p:spPr bwMode="auto">
            <a:xfrm>
              <a:off x="6197601" y="3471862"/>
              <a:ext cx="23813" cy="42863"/>
            </a:xfrm>
            <a:custGeom>
              <a:avLst/>
              <a:gdLst>
                <a:gd name="T0" fmla="*/ 0 w 15"/>
                <a:gd name="T1" fmla="*/ 27 h 28"/>
                <a:gd name="T2" fmla="*/ 8 w 15"/>
                <a:gd name="T3" fmla="*/ 15 h 28"/>
                <a:gd name="T4" fmla="*/ 14 w 15"/>
                <a:gd name="T5" fmla="*/ 1 h 28"/>
                <a:gd name="T6" fmla="*/ 15 w 15"/>
                <a:gd name="T7" fmla="*/ 1 h 28"/>
                <a:gd name="T8" fmla="*/ 10 w 15"/>
                <a:gd name="T9" fmla="*/ 15 h 28"/>
                <a:gd name="T10" fmla="*/ 1 w 15"/>
                <a:gd name="T11" fmla="*/ 28 h 28"/>
                <a:gd name="T12" fmla="*/ 0 w 15"/>
                <a:gd name="T13" fmla="*/ 27 h 28"/>
              </a:gdLst>
              <a:ahLst/>
              <a:cxnLst>
                <a:cxn ang="0">
                  <a:pos x="T0" y="T1"/>
                </a:cxn>
                <a:cxn ang="0">
                  <a:pos x="T2" y="T3"/>
                </a:cxn>
                <a:cxn ang="0">
                  <a:pos x="T4" y="T5"/>
                </a:cxn>
                <a:cxn ang="0">
                  <a:pos x="T6" y="T7"/>
                </a:cxn>
                <a:cxn ang="0">
                  <a:pos x="T8" y="T9"/>
                </a:cxn>
                <a:cxn ang="0">
                  <a:pos x="T10" y="T11"/>
                </a:cxn>
                <a:cxn ang="0">
                  <a:pos x="T12" y="T13"/>
                </a:cxn>
              </a:cxnLst>
              <a:rect l="0" t="0" r="r" b="b"/>
              <a:pathLst>
                <a:path w="15" h="28">
                  <a:moveTo>
                    <a:pt x="0" y="27"/>
                  </a:moveTo>
                  <a:cubicBezTo>
                    <a:pt x="1" y="23"/>
                    <a:pt x="6" y="19"/>
                    <a:pt x="8" y="15"/>
                  </a:cubicBezTo>
                  <a:cubicBezTo>
                    <a:pt x="10" y="10"/>
                    <a:pt x="11" y="5"/>
                    <a:pt x="14" y="1"/>
                  </a:cubicBezTo>
                  <a:cubicBezTo>
                    <a:pt x="14" y="0"/>
                    <a:pt x="15" y="0"/>
                    <a:pt x="15" y="1"/>
                  </a:cubicBezTo>
                  <a:cubicBezTo>
                    <a:pt x="15" y="6"/>
                    <a:pt x="12" y="11"/>
                    <a:pt x="10" y="15"/>
                  </a:cubicBezTo>
                  <a:cubicBezTo>
                    <a:pt x="8" y="19"/>
                    <a:pt x="5" y="26"/>
                    <a:pt x="1" y="28"/>
                  </a:cubicBezTo>
                  <a:cubicBezTo>
                    <a:pt x="1" y="28"/>
                    <a:pt x="0" y="28"/>
                    <a:pt x="0" y="2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342">
              <a:extLst>
                <a:ext uri="{FF2B5EF4-FFF2-40B4-BE49-F238E27FC236}">
                  <a16:creationId xmlns:a16="http://schemas.microsoft.com/office/drawing/2014/main" id="{EFB26FB0-A4A1-4E8A-A042-F4C00F97A5D2}"/>
                </a:ext>
              </a:extLst>
            </p:cNvPr>
            <p:cNvSpPr>
              <a:spLocks/>
            </p:cNvSpPr>
            <p:nvPr/>
          </p:nvSpPr>
          <p:spPr bwMode="auto">
            <a:xfrm>
              <a:off x="6165851" y="3455987"/>
              <a:ext cx="33338" cy="53975"/>
            </a:xfrm>
            <a:custGeom>
              <a:avLst/>
              <a:gdLst>
                <a:gd name="T0" fmla="*/ 6 w 22"/>
                <a:gd name="T1" fmla="*/ 23 h 36"/>
                <a:gd name="T2" fmla="*/ 11 w 22"/>
                <a:gd name="T3" fmla="*/ 13 h 36"/>
                <a:gd name="T4" fmla="*/ 19 w 22"/>
                <a:gd name="T5" fmla="*/ 1 h 36"/>
                <a:gd name="T6" fmla="*/ 19 w 22"/>
                <a:gd name="T7" fmla="*/ 0 h 36"/>
                <a:gd name="T8" fmla="*/ 15 w 22"/>
                <a:gd name="T9" fmla="*/ 11 h 36"/>
                <a:gd name="T10" fmla="*/ 9 w 22"/>
                <a:gd name="T11" fmla="*/ 23 h 36"/>
                <a:gd name="T12" fmla="*/ 7 w 22"/>
                <a:gd name="T13" fmla="*/ 27 h 36"/>
                <a:gd name="T14" fmla="*/ 6 w 22"/>
                <a:gd name="T15" fmla="*/ 30 h 36"/>
                <a:gd name="T16" fmla="*/ 5 w 22"/>
                <a:gd name="T17" fmla="*/ 33 h 36"/>
                <a:gd name="T18" fmla="*/ 6 w 22"/>
                <a:gd name="T19" fmla="*/ 34 h 36"/>
                <a:gd name="T20" fmla="*/ 6 w 22"/>
                <a:gd name="T21" fmla="*/ 34 h 36"/>
                <a:gd name="T22" fmla="*/ 4 w 22"/>
                <a:gd name="T23" fmla="*/ 36 h 36"/>
                <a:gd name="T24" fmla="*/ 6 w 22"/>
                <a:gd name="T25" fmla="*/ 2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6" y="23"/>
                  </a:moveTo>
                  <a:cubicBezTo>
                    <a:pt x="7" y="19"/>
                    <a:pt x="9" y="16"/>
                    <a:pt x="11" y="13"/>
                  </a:cubicBezTo>
                  <a:cubicBezTo>
                    <a:pt x="12" y="11"/>
                    <a:pt x="19" y="2"/>
                    <a:pt x="19" y="1"/>
                  </a:cubicBezTo>
                  <a:cubicBezTo>
                    <a:pt x="19" y="0"/>
                    <a:pt x="19" y="0"/>
                    <a:pt x="19" y="0"/>
                  </a:cubicBezTo>
                  <a:cubicBezTo>
                    <a:pt x="22" y="3"/>
                    <a:pt x="17" y="8"/>
                    <a:pt x="15" y="11"/>
                  </a:cubicBezTo>
                  <a:cubicBezTo>
                    <a:pt x="13" y="14"/>
                    <a:pt x="11" y="18"/>
                    <a:pt x="9" y="23"/>
                  </a:cubicBezTo>
                  <a:cubicBezTo>
                    <a:pt x="8" y="24"/>
                    <a:pt x="8" y="26"/>
                    <a:pt x="7" y="27"/>
                  </a:cubicBezTo>
                  <a:cubicBezTo>
                    <a:pt x="7" y="28"/>
                    <a:pt x="7" y="29"/>
                    <a:pt x="6" y="30"/>
                  </a:cubicBezTo>
                  <a:cubicBezTo>
                    <a:pt x="6" y="31"/>
                    <a:pt x="6" y="32"/>
                    <a:pt x="5" y="33"/>
                  </a:cubicBezTo>
                  <a:cubicBezTo>
                    <a:pt x="6" y="33"/>
                    <a:pt x="6" y="33"/>
                    <a:pt x="6" y="34"/>
                  </a:cubicBezTo>
                  <a:cubicBezTo>
                    <a:pt x="6" y="34"/>
                    <a:pt x="6" y="34"/>
                    <a:pt x="6" y="34"/>
                  </a:cubicBezTo>
                  <a:cubicBezTo>
                    <a:pt x="6" y="35"/>
                    <a:pt x="5" y="36"/>
                    <a:pt x="4" y="36"/>
                  </a:cubicBezTo>
                  <a:cubicBezTo>
                    <a:pt x="0" y="34"/>
                    <a:pt x="5" y="25"/>
                    <a:pt x="6" y="2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343">
              <a:extLst>
                <a:ext uri="{FF2B5EF4-FFF2-40B4-BE49-F238E27FC236}">
                  <a16:creationId xmlns:a16="http://schemas.microsoft.com/office/drawing/2014/main" id="{20A36E33-BF83-4BC9-98A6-AA7E7D08FC15}"/>
                </a:ext>
              </a:extLst>
            </p:cNvPr>
            <p:cNvSpPr>
              <a:spLocks/>
            </p:cNvSpPr>
            <p:nvPr/>
          </p:nvSpPr>
          <p:spPr bwMode="auto">
            <a:xfrm>
              <a:off x="6140451" y="3446462"/>
              <a:ext cx="28575" cy="49213"/>
            </a:xfrm>
            <a:custGeom>
              <a:avLst/>
              <a:gdLst>
                <a:gd name="T0" fmla="*/ 5 w 18"/>
                <a:gd name="T1" fmla="*/ 16 h 32"/>
                <a:gd name="T2" fmla="*/ 16 w 18"/>
                <a:gd name="T3" fmla="*/ 0 h 32"/>
                <a:gd name="T4" fmla="*/ 17 w 18"/>
                <a:gd name="T5" fmla="*/ 1 h 32"/>
                <a:gd name="T6" fmla="*/ 7 w 18"/>
                <a:gd name="T7" fmla="*/ 18 h 32"/>
                <a:gd name="T8" fmla="*/ 2 w 18"/>
                <a:gd name="T9" fmla="*/ 32 h 32"/>
                <a:gd name="T10" fmla="*/ 0 w 18"/>
                <a:gd name="T11" fmla="*/ 32 h 32"/>
                <a:gd name="T12" fmla="*/ 5 w 18"/>
                <a:gd name="T13" fmla="*/ 16 h 32"/>
              </a:gdLst>
              <a:ahLst/>
              <a:cxnLst>
                <a:cxn ang="0">
                  <a:pos x="T0" y="T1"/>
                </a:cxn>
                <a:cxn ang="0">
                  <a:pos x="T2" y="T3"/>
                </a:cxn>
                <a:cxn ang="0">
                  <a:pos x="T4" y="T5"/>
                </a:cxn>
                <a:cxn ang="0">
                  <a:pos x="T6" y="T7"/>
                </a:cxn>
                <a:cxn ang="0">
                  <a:pos x="T8" y="T9"/>
                </a:cxn>
                <a:cxn ang="0">
                  <a:pos x="T10" y="T11"/>
                </a:cxn>
                <a:cxn ang="0">
                  <a:pos x="T12" y="T13"/>
                </a:cxn>
              </a:cxnLst>
              <a:rect l="0" t="0" r="r" b="b"/>
              <a:pathLst>
                <a:path w="18" h="32">
                  <a:moveTo>
                    <a:pt x="5" y="16"/>
                  </a:moveTo>
                  <a:cubicBezTo>
                    <a:pt x="8" y="10"/>
                    <a:pt x="12" y="5"/>
                    <a:pt x="16" y="0"/>
                  </a:cubicBezTo>
                  <a:cubicBezTo>
                    <a:pt x="17" y="0"/>
                    <a:pt x="18" y="1"/>
                    <a:pt x="17" y="1"/>
                  </a:cubicBezTo>
                  <a:cubicBezTo>
                    <a:pt x="14" y="7"/>
                    <a:pt x="10" y="12"/>
                    <a:pt x="7" y="18"/>
                  </a:cubicBezTo>
                  <a:cubicBezTo>
                    <a:pt x="5" y="22"/>
                    <a:pt x="5" y="28"/>
                    <a:pt x="2" y="32"/>
                  </a:cubicBezTo>
                  <a:cubicBezTo>
                    <a:pt x="2" y="32"/>
                    <a:pt x="1" y="32"/>
                    <a:pt x="0" y="32"/>
                  </a:cubicBezTo>
                  <a:cubicBezTo>
                    <a:pt x="0" y="27"/>
                    <a:pt x="3" y="20"/>
                    <a:pt x="5"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344">
              <a:extLst>
                <a:ext uri="{FF2B5EF4-FFF2-40B4-BE49-F238E27FC236}">
                  <a16:creationId xmlns:a16="http://schemas.microsoft.com/office/drawing/2014/main" id="{8AD1B243-8FB0-4E3C-AF11-11DE7B697EFE}"/>
                </a:ext>
              </a:extLst>
            </p:cNvPr>
            <p:cNvSpPr>
              <a:spLocks/>
            </p:cNvSpPr>
            <p:nvPr/>
          </p:nvSpPr>
          <p:spPr bwMode="auto">
            <a:xfrm>
              <a:off x="6110288" y="3436937"/>
              <a:ext cx="28575" cy="46038"/>
            </a:xfrm>
            <a:custGeom>
              <a:avLst/>
              <a:gdLst>
                <a:gd name="T0" fmla="*/ 1 w 18"/>
                <a:gd name="T1" fmla="*/ 28 h 30"/>
                <a:gd name="T2" fmla="*/ 17 w 18"/>
                <a:gd name="T3" fmla="*/ 0 h 30"/>
                <a:gd name="T4" fmla="*/ 18 w 18"/>
                <a:gd name="T5" fmla="*/ 1 h 30"/>
                <a:gd name="T6" fmla="*/ 8 w 18"/>
                <a:gd name="T7" fmla="*/ 14 h 30"/>
                <a:gd name="T8" fmla="*/ 3 w 18"/>
                <a:gd name="T9" fmla="*/ 29 h 30"/>
                <a:gd name="T10" fmla="*/ 1 w 18"/>
                <a:gd name="T11" fmla="*/ 28 h 30"/>
              </a:gdLst>
              <a:ahLst/>
              <a:cxnLst>
                <a:cxn ang="0">
                  <a:pos x="T0" y="T1"/>
                </a:cxn>
                <a:cxn ang="0">
                  <a:pos x="T2" y="T3"/>
                </a:cxn>
                <a:cxn ang="0">
                  <a:pos x="T4" y="T5"/>
                </a:cxn>
                <a:cxn ang="0">
                  <a:pos x="T6" y="T7"/>
                </a:cxn>
                <a:cxn ang="0">
                  <a:pos x="T8" y="T9"/>
                </a:cxn>
                <a:cxn ang="0">
                  <a:pos x="T10" y="T11"/>
                </a:cxn>
              </a:cxnLst>
              <a:rect l="0" t="0" r="r" b="b"/>
              <a:pathLst>
                <a:path w="18" h="30">
                  <a:moveTo>
                    <a:pt x="1" y="28"/>
                  </a:moveTo>
                  <a:cubicBezTo>
                    <a:pt x="3" y="19"/>
                    <a:pt x="7" y="3"/>
                    <a:pt x="17" y="0"/>
                  </a:cubicBezTo>
                  <a:cubicBezTo>
                    <a:pt x="18" y="1"/>
                    <a:pt x="18" y="1"/>
                    <a:pt x="18" y="1"/>
                  </a:cubicBezTo>
                  <a:cubicBezTo>
                    <a:pt x="15" y="5"/>
                    <a:pt x="11" y="9"/>
                    <a:pt x="8" y="14"/>
                  </a:cubicBezTo>
                  <a:cubicBezTo>
                    <a:pt x="6" y="18"/>
                    <a:pt x="5" y="24"/>
                    <a:pt x="3" y="29"/>
                  </a:cubicBezTo>
                  <a:cubicBezTo>
                    <a:pt x="3" y="30"/>
                    <a:pt x="0" y="29"/>
                    <a:pt x="1" y="2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345">
              <a:extLst>
                <a:ext uri="{FF2B5EF4-FFF2-40B4-BE49-F238E27FC236}">
                  <a16:creationId xmlns:a16="http://schemas.microsoft.com/office/drawing/2014/main" id="{CD384475-1C59-482C-9CB4-BDE24DB80055}"/>
                </a:ext>
              </a:extLst>
            </p:cNvPr>
            <p:cNvSpPr>
              <a:spLocks/>
            </p:cNvSpPr>
            <p:nvPr/>
          </p:nvSpPr>
          <p:spPr bwMode="auto">
            <a:xfrm>
              <a:off x="6084888" y="3425825"/>
              <a:ext cx="30163" cy="49213"/>
            </a:xfrm>
            <a:custGeom>
              <a:avLst/>
              <a:gdLst>
                <a:gd name="T0" fmla="*/ 1 w 20"/>
                <a:gd name="T1" fmla="*/ 30 h 32"/>
                <a:gd name="T2" fmla="*/ 6 w 20"/>
                <a:gd name="T3" fmla="*/ 12 h 32"/>
                <a:gd name="T4" fmla="*/ 19 w 20"/>
                <a:gd name="T5" fmla="*/ 0 h 32"/>
                <a:gd name="T6" fmla="*/ 19 w 20"/>
                <a:gd name="T7" fmla="*/ 1 h 32"/>
                <a:gd name="T8" fmla="*/ 18 w 20"/>
                <a:gd name="T9" fmla="*/ 2 h 32"/>
                <a:gd name="T10" fmla="*/ 18 w 20"/>
                <a:gd name="T11" fmla="*/ 2 h 32"/>
                <a:gd name="T12" fmla="*/ 17 w 20"/>
                <a:gd name="T13" fmla="*/ 3 h 32"/>
                <a:gd name="T14" fmla="*/ 15 w 20"/>
                <a:gd name="T15" fmla="*/ 6 h 32"/>
                <a:gd name="T16" fmla="*/ 9 w 20"/>
                <a:gd name="T17" fmla="*/ 13 h 32"/>
                <a:gd name="T18" fmla="*/ 3 w 20"/>
                <a:gd name="T19" fmla="*/ 30 h 32"/>
                <a:gd name="T20" fmla="*/ 1 w 20"/>
                <a:gd name="T21" fmla="*/ 3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2">
                  <a:moveTo>
                    <a:pt x="1" y="30"/>
                  </a:moveTo>
                  <a:cubicBezTo>
                    <a:pt x="1" y="24"/>
                    <a:pt x="3" y="18"/>
                    <a:pt x="6" y="12"/>
                  </a:cubicBezTo>
                  <a:cubicBezTo>
                    <a:pt x="9" y="8"/>
                    <a:pt x="13" y="2"/>
                    <a:pt x="19" y="0"/>
                  </a:cubicBezTo>
                  <a:cubicBezTo>
                    <a:pt x="19" y="0"/>
                    <a:pt x="20" y="1"/>
                    <a:pt x="19" y="1"/>
                  </a:cubicBezTo>
                  <a:cubicBezTo>
                    <a:pt x="18" y="2"/>
                    <a:pt x="18" y="2"/>
                    <a:pt x="18" y="2"/>
                  </a:cubicBezTo>
                  <a:cubicBezTo>
                    <a:pt x="18" y="2"/>
                    <a:pt x="18" y="2"/>
                    <a:pt x="18" y="2"/>
                  </a:cubicBezTo>
                  <a:cubicBezTo>
                    <a:pt x="18" y="3"/>
                    <a:pt x="18" y="3"/>
                    <a:pt x="17" y="3"/>
                  </a:cubicBezTo>
                  <a:cubicBezTo>
                    <a:pt x="17" y="4"/>
                    <a:pt x="16" y="5"/>
                    <a:pt x="15" y="6"/>
                  </a:cubicBezTo>
                  <a:cubicBezTo>
                    <a:pt x="13" y="8"/>
                    <a:pt x="11" y="10"/>
                    <a:pt x="9" y="13"/>
                  </a:cubicBezTo>
                  <a:cubicBezTo>
                    <a:pt x="6" y="18"/>
                    <a:pt x="4" y="24"/>
                    <a:pt x="3" y="30"/>
                  </a:cubicBezTo>
                  <a:cubicBezTo>
                    <a:pt x="3" y="32"/>
                    <a:pt x="0" y="32"/>
                    <a:pt x="1" y="3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346">
              <a:extLst>
                <a:ext uri="{FF2B5EF4-FFF2-40B4-BE49-F238E27FC236}">
                  <a16:creationId xmlns:a16="http://schemas.microsoft.com/office/drawing/2014/main" id="{772E174C-9374-4A0C-AB19-E8FA02E534A2}"/>
                </a:ext>
              </a:extLst>
            </p:cNvPr>
            <p:cNvSpPr>
              <a:spLocks/>
            </p:cNvSpPr>
            <p:nvPr/>
          </p:nvSpPr>
          <p:spPr bwMode="auto">
            <a:xfrm>
              <a:off x="6053138" y="3416300"/>
              <a:ext cx="30163" cy="50800"/>
            </a:xfrm>
            <a:custGeom>
              <a:avLst/>
              <a:gdLst>
                <a:gd name="T0" fmla="*/ 6 w 19"/>
                <a:gd name="T1" fmla="*/ 14 h 33"/>
                <a:gd name="T2" fmla="*/ 19 w 19"/>
                <a:gd name="T3" fmla="*/ 0 h 33"/>
                <a:gd name="T4" fmla="*/ 19 w 19"/>
                <a:gd name="T5" fmla="*/ 1 h 33"/>
                <a:gd name="T6" fmla="*/ 15 w 19"/>
                <a:gd name="T7" fmla="*/ 6 h 33"/>
                <a:gd name="T8" fmla="*/ 9 w 19"/>
                <a:gd name="T9" fmla="*/ 14 h 33"/>
                <a:gd name="T10" fmla="*/ 5 w 19"/>
                <a:gd name="T11" fmla="*/ 24 h 33"/>
                <a:gd name="T12" fmla="*/ 2 w 19"/>
                <a:gd name="T13" fmla="*/ 32 h 33"/>
                <a:gd name="T14" fmla="*/ 0 w 19"/>
                <a:gd name="T15" fmla="*/ 32 h 33"/>
                <a:gd name="T16" fmla="*/ 6 w 19"/>
                <a:gd name="T17" fmla="*/ 1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33">
                  <a:moveTo>
                    <a:pt x="6" y="14"/>
                  </a:moveTo>
                  <a:cubicBezTo>
                    <a:pt x="9" y="8"/>
                    <a:pt x="13" y="4"/>
                    <a:pt x="19" y="0"/>
                  </a:cubicBezTo>
                  <a:cubicBezTo>
                    <a:pt x="19" y="1"/>
                    <a:pt x="19" y="1"/>
                    <a:pt x="19" y="1"/>
                  </a:cubicBezTo>
                  <a:cubicBezTo>
                    <a:pt x="18" y="3"/>
                    <a:pt x="17" y="4"/>
                    <a:pt x="15" y="6"/>
                  </a:cubicBezTo>
                  <a:cubicBezTo>
                    <a:pt x="12" y="8"/>
                    <a:pt x="10" y="11"/>
                    <a:pt x="9" y="14"/>
                  </a:cubicBezTo>
                  <a:cubicBezTo>
                    <a:pt x="7" y="17"/>
                    <a:pt x="6" y="21"/>
                    <a:pt x="5" y="24"/>
                  </a:cubicBezTo>
                  <a:cubicBezTo>
                    <a:pt x="4" y="27"/>
                    <a:pt x="4" y="30"/>
                    <a:pt x="2" y="32"/>
                  </a:cubicBezTo>
                  <a:cubicBezTo>
                    <a:pt x="2" y="33"/>
                    <a:pt x="0" y="32"/>
                    <a:pt x="0" y="32"/>
                  </a:cubicBezTo>
                  <a:cubicBezTo>
                    <a:pt x="0" y="26"/>
                    <a:pt x="3" y="19"/>
                    <a:pt x="6" y="1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347">
              <a:extLst>
                <a:ext uri="{FF2B5EF4-FFF2-40B4-BE49-F238E27FC236}">
                  <a16:creationId xmlns:a16="http://schemas.microsoft.com/office/drawing/2014/main" id="{6C945193-F6A2-46F6-855C-E745E833C555}"/>
                </a:ext>
              </a:extLst>
            </p:cNvPr>
            <p:cNvSpPr>
              <a:spLocks/>
            </p:cNvSpPr>
            <p:nvPr/>
          </p:nvSpPr>
          <p:spPr bwMode="auto">
            <a:xfrm>
              <a:off x="6021388" y="3414712"/>
              <a:ext cx="33338" cy="46038"/>
            </a:xfrm>
            <a:custGeom>
              <a:avLst/>
              <a:gdLst>
                <a:gd name="T0" fmla="*/ 9 w 22"/>
                <a:gd name="T1" fmla="*/ 11 h 31"/>
                <a:gd name="T2" fmla="*/ 18 w 22"/>
                <a:gd name="T3" fmla="*/ 2 h 31"/>
                <a:gd name="T4" fmla="*/ 22 w 22"/>
                <a:gd name="T5" fmla="*/ 1 h 31"/>
                <a:gd name="T6" fmla="*/ 22 w 22"/>
                <a:gd name="T7" fmla="*/ 2 h 31"/>
                <a:gd name="T8" fmla="*/ 22 w 22"/>
                <a:gd name="T9" fmla="*/ 2 h 31"/>
                <a:gd name="T10" fmla="*/ 21 w 22"/>
                <a:gd name="T11" fmla="*/ 2 h 31"/>
                <a:gd name="T12" fmla="*/ 16 w 22"/>
                <a:gd name="T13" fmla="*/ 7 h 31"/>
                <a:gd name="T14" fmla="*/ 10 w 22"/>
                <a:gd name="T15" fmla="*/ 15 h 31"/>
                <a:gd name="T16" fmla="*/ 6 w 22"/>
                <a:gd name="T17" fmla="*/ 22 h 31"/>
                <a:gd name="T18" fmla="*/ 4 w 22"/>
                <a:gd name="T19" fmla="*/ 30 h 31"/>
                <a:gd name="T20" fmla="*/ 3 w 22"/>
                <a:gd name="T21" fmla="*/ 30 h 31"/>
                <a:gd name="T22" fmla="*/ 9 w 22"/>
                <a:gd name="T23"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31">
                  <a:moveTo>
                    <a:pt x="9" y="11"/>
                  </a:moveTo>
                  <a:cubicBezTo>
                    <a:pt x="12" y="8"/>
                    <a:pt x="15" y="5"/>
                    <a:pt x="18" y="2"/>
                  </a:cubicBezTo>
                  <a:cubicBezTo>
                    <a:pt x="19" y="1"/>
                    <a:pt x="20" y="0"/>
                    <a:pt x="22" y="1"/>
                  </a:cubicBezTo>
                  <a:cubicBezTo>
                    <a:pt x="22" y="2"/>
                    <a:pt x="22" y="2"/>
                    <a:pt x="22" y="2"/>
                  </a:cubicBezTo>
                  <a:cubicBezTo>
                    <a:pt x="22" y="2"/>
                    <a:pt x="22" y="2"/>
                    <a:pt x="22" y="2"/>
                  </a:cubicBezTo>
                  <a:cubicBezTo>
                    <a:pt x="22" y="2"/>
                    <a:pt x="21" y="2"/>
                    <a:pt x="21" y="2"/>
                  </a:cubicBezTo>
                  <a:cubicBezTo>
                    <a:pt x="21" y="3"/>
                    <a:pt x="17" y="7"/>
                    <a:pt x="16" y="7"/>
                  </a:cubicBezTo>
                  <a:cubicBezTo>
                    <a:pt x="14" y="10"/>
                    <a:pt x="12" y="12"/>
                    <a:pt x="10" y="15"/>
                  </a:cubicBezTo>
                  <a:cubicBezTo>
                    <a:pt x="8" y="17"/>
                    <a:pt x="7" y="19"/>
                    <a:pt x="6" y="22"/>
                  </a:cubicBezTo>
                  <a:cubicBezTo>
                    <a:pt x="5" y="25"/>
                    <a:pt x="5" y="28"/>
                    <a:pt x="4" y="30"/>
                  </a:cubicBezTo>
                  <a:cubicBezTo>
                    <a:pt x="4" y="31"/>
                    <a:pt x="3" y="31"/>
                    <a:pt x="3" y="30"/>
                  </a:cubicBezTo>
                  <a:cubicBezTo>
                    <a:pt x="0" y="24"/>
                    <a:pt x="6" y="16"/>
                    <a:pt x="9" y="1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348">
              <a:extLst>
                <a:ext uri="{FF2B5EF4-FFF2-40B4-BE49-F238E27FC236}">
                  <a16:creationId xmlns:a16="http://schemas.microsoft.com/office/drawing/2014/main" id="{E19EBF80-D7DD-4018-8A37-63921EB5847E}"/>
                </a:ext>
              </a:extLst>
            </p:cNvPr>
            <p:cNvSpPr>
              <a:spLocks/>
            </p:cNvSpPr>
            <p:nvPr/>
          </p:nvSpPr>
          <p:spPr bwMode="auto">
            <a:xfrm>
              <a:off x="6005513" y="3413125"/>
              <a:ext cx="26988" cy="41275"/>
            </a:xfrm>
            <a:custGeom>
              <a:avLst/>
              <a:gdLst>
                <a:gd name="T0" fmla="*/ 0 w 18"/>
                <a:gd name="T1" fmla="*/ 26 h 27"/>
                <a:gd name="T2" fmla="*/ 16 w 18"/>
                <a:gd name="T3" fmla="*/ 0 h 27"/>
                <a:gd name="T4" fmla="*/ 17 w 18"/>
                <a:gd name="T5" fmla="*/ 1 h 27"/>
                <a:gd name="T6" fmla="*/ 8 w 18"/>
                <a:gd name="T7" fmla="*/ 12 h 27"/>
                <a:gd name="T8" fmla="*/ 2 w 18"/>
                <a:gd name="T9" fmla="*/ 26 h 27"/>
                <a:gd name="T10" fmla="*/ 0 w 18"/>
                <a:gd name="T11" fmla="*/ 26 h 27"/>
              </a:gdLst>
              <a:ahLst/>
              <a:cxnLst>
                <a:cxn ang="0">
                  <a:pos x="T0" y="T1"/>
                </a:cxn>
                <a:cxn ang="0">
                  <a:pos x="T2" y="T3"/>
                </a:cxn>
                <a:cxn ang="0">
                  <a:pos x="T4" y="T5"/>
                </a:cxn>
                <a:cxn ang="0">
                  <a:pos x="T6" y="T7"/>
                </a:cxn>
                <a:cxn ang="0">
                  <a:pos x="T8" y="T9"/>
                </a:cxn>
                <a:cxn ang="0">
                  <a:pos x="T10" y="T11"/>
                </a:cxn>
              </a:cxnLst>
              <a:rect l="0" t="0" r="r" b="b"/>
              <a:pathLst>
                <a:path w="18" h="27">
                  <a:moveTo>
                    <a:pt x="0" y="26"/>
                  </a:moveTo>
                  <a:cubicBezTo>
                    <a:pt x="1" y="16"/>
                    <a:pt x="8" y="5"/>
                    <a:pt x="16" y="0"/>
                  </a:cubicBezTo>
                  <a:cubicBezTo>
                    <a:pt x="17" y="0"/>
                    <a:pt x="18" y="1"/>
                    <a:pt x="17" y="1"/>
                  </a:cubicBezTo>
                  <a:cubicBezTo>
                    <a:pt x="14" y="5"/>
                    <a:pt x="11" y="8"/>
                    <a:pt x="8" y="12"/>
                  </a:cubicBezTo>
                  <a:cubicBezTo>
                    <a:pt x="5" y="17"/>
                    <a:pt x="4" y="21"/>
                    <a:pt x="2" y="26"/>
                  </a:cubicBezTo>
                  <a:cubicBezTo>
                    <a:pt x="2" y="27"/>
                    <a:pt x="0" y="27"/>
                    <a:pt x="0" y="2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349">
              <a:extLst>
                <a:ext uri="{FF2B5EF4-FFF2-40B4-BE49-F238E27FC236}">
                  <a16:creationId xmlns:a16="http://schemas.microsoft.com/office/drawing/2014/main" id="{27F2060E-B1A2-407A-9A5C-66DA33BDF7E9}"/>
                </a:ext>
              </a:extLst>
            </p:cNvPr>
            <p:cNvSpPr>
              <a:spLocks/>
            </p:cNvSpPr>
            <p:nvPr/>
          </p:nvSpPr>
          <p:spPr bwMode="auto">
            <a:xfrm>
              <a:off x="6065838" y="3400425"/>
              <a:ext cx="185738" cy="77788"/>
            </a:xfrm>
            <a:custGeom>
              <a:avLst/>
              <a:gdLst>
                <a:gd name="T0" fmla="*/ 2 w 121"/>
                <a:gd name="T1" fmla="*/ 0 h 51"/>
                <a:gd name="T2" fmla="*/ 121 w 121"/>
                <a:gd name="T3" fmla="*/ 50 h 51"/>
                <a:gd name="T4" fmla="*/ 120 w 121"/>
                <a:gd name="T5" fmla="*/ 51 h 51"/>
                <a:gd name="T6" fmla="*/ 64 w 121"/>
                <a:gd name="T7" fmla="*/ 19 h 51"/>
                <a:gd name="T8" fmla="*/ 2 w 121"/>
                <a:gd name="T9" fmla="*/ 3 h 51"/>
                <a:gd name="T10" fmla="*/ 2 w 121"/>
                <a:gd name="T11" fmla="*/ 0 h 51"/>
              </a:gdLst>
              <a:ahLst/>
              <a:cxnLst>
                <a:cxn ang="0">
                  <a:pos x="T0" y="T1"/>
                </a:cxn>
                <a:cxn ang="0">
                  <a:pos x="T2" y="T3"/>
                </a:cxn>
                <a:cxn ang="0">
                  <a:pos x="T4" y="T5"/>
                </a:cxn>
                <a:cxn ang="0">
                  <a:pos x="T6" y="T7"/>
                </a:cxn>
                <a:cxn ang="0">
                  <a:pos x="T8" y="T9"/>
                </a:cxn>
                <a:cxn ang="0">
                  <a:pos x="T10" y="T11"/>
                </a:cxn>
              </a:cxnLst>
              <a:rect l="0" t="0" r="r" b="b"/>
              <a:pathLst>
                <a:path w="121" h="51">
                  <a:moveTo>
                    <a:pt x="2" y="0"/>
                  </a:moveTo>
                  <a:cubicBezTo>
                    <a:pt x="46" y="2"/>
                    <a:pt x="90" y="25"/>
                    <a:pt x="121" y="50"/>
                  </a:cubicBezTo>
                  <a:cubicBezTo>
                    <a:pt x="121" y="51"/>
                    <a:pt x="121" y="51"/>
                    <a:pt x="120" y="51"/>
                  </a:cubicBezTo>
                  <a:cubicBezTo>
                    <a:pt x="102" y="41"/>
                    <a:pt x="84" y="28"/>
                    <a:pt x="64" y="19"/>
                  </a:cubicBezTo>
                  <a:cubicBezTo>
                    <a:pt x="45" y="10"/>
                    <a:pt x="24" y="5"/>
                    <a:pt x="2" y="3"/>
                  </a:cubicBezTo>
                  <a:cubicBezTo>
                    <a:pt x="0" y="3"/>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350">
              <a:extLst>
                <a:ext uri="{FF2B5EF4-FFF2-40B4-BE49-F238E27FC236}">
                  <a16:creationId xmlns:a16="http://schemas.microsoft.com/office/drawing/2014/main" id="{B372144D-8BC4-4085-BFAE-EDF480B728B2}"/>
                </a:ext>
              </a:extLst>
            </p:cNvPr>
            <p:cNvSpPr>
              <a:spLocks/>
            </p:cNvSpPr>
            <p:nvPr/>
          </p:nvSpPr>
          <p:spPr bwMode="auto">
            <a:xfrm>
              <a:off x="6100763" y="3386137"/>
              <a:ext cx="147638" cy="73025"/>
            </a:xfrm>
            <a:custGeom>
              <a:avLst/>
              <a:gdLst>
                <a:gd name="T0" fmla="*/ 2 w 96"/>
                <a:gd name="T1" fmla="*/ 0 h 47"/>
                <a:gd name="T2" fmla="*/ 95 w 96"/>
                <a:gd name="T3" fmla="*/ 46 h 47"/>
                <a:gd name="T4" fmla="*/ 94 w 96"/>
                <a:gd name="T5" fmla="*/ 47 h 47"/>
                <a:gd name="T6" fmla="*/ 52 w 96"/>
                <a:gd name="T7" fmla="*/ 19 h 47"/>
                <a:gd name="T8" fmla="*/ 2 w 96"/>
                <a:gd name="T9" fmla="*/ 3 h 47"/>
                <a:gd name="T10" fmla="*/ 2 w 96"/>
                <a:gd name="T11" fmla="*/ 0 h 47"/>
              </a:gdLst>
              <a:ahLst/>
              <a:cxnLst>
                <a:cxn ang="0">
                  <a:pos x="T0" y="T1"/>
                </a:cxn>
                <a:cxn ang="0">
                  <a:pos x="T2" y="T3"/>
                </a:cxn>
                <a:cxn ang="0">
                  <a:pos x="T4" y="T5"/>
                </a:cxn>
                <a:cxn ang="0">
                  <a:pos x="T6" y="T7"/>
                </a:cxn>
                <a:cxn ang="0">
                  <a:pos x="T8" y="T9"/>
                </a:cxn>
                <a:cxn ang="0">
                  <a:pos x="T10" y="T11"/>
                </a:cxn>
              </a:cxnLst>
              <a:rect l="0" t="0" r="r" b="b"/>
              <a:pathLst>
                <a:path w="96" h="47">
                  <a:moveTo>
                    <a:pt x="2" y="0"/>
                  </a:moveTo>
                  <a:cubicBezTo>
                    <a:pt x="36" y="6"/>
                    <a:pt x="73" y="21"/>
                    <a:pt x="95" y="46"/>
                  </a:cubicBezTo>
                  <a:cubicBezTo>
                    <a:pt x="96" y="46"/>
                    <a:pt x="95" y="47"/>
                    <a:pt x="94" y="47"/>
                  </a:cubicBezTo>
                  <a:cubicBezTo>
                    <a:pt x="81" y="37"/>
                    <a:pt x="68" y="27"/>
                    <a:pt x="52" y="19"/>
                  </a:cubicBezTo>
                  <a:cubicBezTo>
                    <a:pt x="37" y="11"/>
                    <a:pt x="20" y="6"/>
                    <a:pt x="2"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351">
              <a:extLst>
                <a:ext uri="{FF2B5EF4-FFF2-40B4-BE49-F238E27FC236}">
                  <a16:creationId xmlns:a16="http://schemas.microsoft.com/office/drawing/2014/main" id="{1BC7B03A-CCAE-4906-AABF-32FFF804628A}"/>
                </a:ext>
              </a:extLst>
            </p:cNvPr>
            <p:cNvSpPr>
              <a:spLocks/>
            </p:cNvSpPr>
            <p:nvPr/>
          </p:nvSpPr>
          <p:spPr bwMode="auto">
            <a:xfrm>
              <a:off x="6135688" y="3375025"/>
              <a:ext cx="104775" cy="55563"/>
            </a:xfrm>
            <a:custGeom>
              <a:avLst/>
              <a:gdLst>
                <a:gd name="T0" fmla="*/ 2 w 69"/>
                <a:gd name="T1" fmla="*/ 0 h 36"/>
                <a:gd name="T2" fmla="*/ 69 w 69"/>
                <a:gd name="T3" fmla="*/ 35 h 36"/>
                <a:gd name="T4" fmla="*/ 69 w 69"/>
                <a:gd name="T5" fmla="*/ 36 h 36"/>
                <a:gd name="T6" fmla="*/ 69 w 69"/>
                <a:gd name="T7" fmla="*/ 36 h 36"/>
                <a:gd name="T8" fmla="*/ 69 w 69"/>
                <a:gd name="T9" fmla="*/ 36 h 36"/>
                <a:gd name="T10" fmla="*/ 68 w 69"/>
                <a:gd name="T11" fmla="*/ 36 h 36"/>
                <a:gd name="T12" fmla="*/ 68 w 69"/>
                <a:gd name="T13" fmla="*/ 36 h 36"/>
                <a:gd name="T14" fmla="*/ 68 w 69"/>
                <a:gd name="T15" fmla="*/ 36 h 36"/>
                <a:gd name="T16" fmla="*/ 68 w 69"/>
                <a:gd name="T17" fmla="*/ 36 h 36"/>
                <a:gd name="T18" fmla="*/ 59 w 69"/>
                <a:gd name="T19" fmla="*/ 28 h 36"/>
                <a:gd name="T20" fmla="*/ 40 w 69"/>
                <a:gd name="T21" fmla="*/ 17 h 36"/>
                <a:gd name="T22" fmla="*/ 1 w 69"/>
                <a:gd name="T23" fmla="*/ 3 h 36"/>
                <a:gd name="T24" fmla="*/ 2 w 69"/>
                <a:gd name="T2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9" h="36">
                  <a:moveTo>
                    <a:pt x="2" y="0"/>
                  </a:moveTo>
                  <a:cubicBezTo>
                    <a:pt x="25" y="7"/>
                    <a:pt x="54" y="16"/>
                    <a:pt x="69" y="35"/>
                  </a:cubicBezTo>
                  <a:cubicBezTo>
                    <a:pt x="69" y="35"/>
                    <a:pt x="69" y="35"/>
                    <a:pt x="69" y="36"/>
                  </a:cubicBezTo>
                  <a:cubicBezTo>
                    <a:pt x="69" y="36"/>
                    <a:pt x="69" y="36"/>
                    <a:pt x="69" y="36"/>
                  </a:cubicBezTo>
                  <a:cubicBezTo>
                    <a:pt x="69" y="36"/>
                    <a:pt x="69" y="36"/>
                    <a:pt x="69" y="36"/>
                  </a:cubicBezTo>
                  <a:cubicBezTo>
                    <a:pt x="68" y="36"/>
                    <a:pt x="68" y="36"/>
                    <a:pt x="68" y="36"/>
                  </a:cubicBezTo>
                  <a:cubicBezTo>
                    <a:pt x="68" y="36"/>
                    <a:pt x="68" y="36"/>
                    <a:pt x="68" y="36"/>
                  </a:cubicBezTo>
                  <a:cubicBezTo>
                    <a:pt x="68" y="36"/>
                    <a:pt x="68" y="36"/>
                    <a:pt x="68" y="36"/>
                  </a:cubicBezTo>
                  <a:cubicBezTo>
                    <a:pt x="68" y="36"/>
                    <a:pt x="68" y="36"/>
                    <a:pt x="68" y="36"/>
                  </a:cubicBezTo>
                  <a:cubicBezTo>
                    <a:pt x="67" y="34"/>
                    <a:pt x="61" y="29"/>
                    <a:pt x="59" y="28"/>
                  </a:cubicBezTo>
                  <a:cubicBezTo>
                    <a:pt x="53" y="23"/>
                    <a:pt x="46" y="20"/>
                    <a:pt x="40" y="17"/>
                  </a:cubicBezTo>
                  <a:cubicBezTo>
                    <a:pt x="27" y="11"/>
                    <a:pt x="15" y="7"/>
                    <a:pt x="1" y="3"/>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352">
              <a:extLst>
                <a:ext uri="{FF2B5EF4-FFF2-40B4-BE49-F238E27FC236}">
                  <a16:creationId xmlns:a16="http://schemas.microsoft.com/office/drawing/2014/main" id="{69421120-B470-44E5-A55B-C126C121E3EE}"/>
                </a:ext>
              </a:extLst>
            </p:cNvPr>
            <p:cNvSpPr>
              <a:spLocks/>
            </p:cNvSpPr>
            <p:nvPr/>
          </p:nvSpPr>
          <p:spPr bwMode="auto">
            <a:xfrm>
              <a:off x="6159501" y="3370262"/>
              <a:ext cx="71438" cy="33338"/>
            </a:xfrm>
            <a:custGeom>
              <a:avLst/>
              <a:gdLst>
                <a:gd name="T0" fmla="*/ 1 w 47"/>
                <a:gd name="T1" fmla="*/ 2 h 22"/>
                <a:gd name="T2" fmla="*/ 46 w 47"/>
                <a:gd name="T3" fmla="*/ 21 h 22"/>
                <a:gd name="T4" fmla="*/ 46 w 47"/>
                <a:gd name="T5" fmla="*/ 22 h 22"/>
                <a:gd name="T6" fmla="*/ 28 w 47"/>
                <a:gd name="T7" fmla="*/ 11 h 22"/>
                <a:gd name="T8" fmla="*/ 1 w 47"/>
                <a:gd name="T9" fmla="*/ 3 h 22"/>
                <a:gd name="T10" fmla="*/ 1 w 47"/>
                <a:gd name="T11" fmla="*/ 2 h 22"/>
              </a:gdLst>
              <a:ahLst/>
              <a:cxnLst>
                <a:cxn ang="0">
                  <a:pos x="T0" y="T1"/>
                </a:cxn>
                <a:cxn ang="0">
                  <a:pos x="T2" y="T3"/>
                </a:cxn>
                <a:cxn ang="0">
                  <a:pos x="T4" y="T5"/>
                </a:cxn>
                <a:cxn ang="0">
                  <a:pos x="T6" y="T7"/>
                </a:cxn>
                <a:cxn ang="0">
                  <a:pos x="T8" y="T9"/>
                </a:cxn>
                <a:cxn ang="0">
                  <a:pos x="T10" y="T11"/>
                </a:cxn>
              </a:cxnLst>
              <a:rect l="0" t="0" r="r" b="b"/>
              <a:pathLst>
                <a:path w="47" h="22">
                  <a:moveTo>
                    <a:pt x="1" y="2"/>
                  </a:moveTo>
                  <a:cubicBezTo>
                    <a:pt x="18" y="0"/>
                    <a:pt x="33" y="12"/>
                    <a:pt x="46" y="21"/>
                  </a:cubicBezTo>
                  <a:cubicBezTo>
                    <a:pt x="47" y="21"/>
                    <a:pt x="47" y="22"/>
                    <a:pt x="46" y="22"/>
                  </a:cubicBezTo>
                  <a:cubicBezTo>
                    <a:pt x="40" y="21"/>
                    <a:pt x="34" y="14"/>
                    <a:pt x="28" y="11"/>
                  </a:cubicBezTo>
                  <a:cubicBezTo>
                    <a:pt x="19" y="7"/>
                    <a:pt x="10" y="6"/>
                    <a:pt x="1" y="3"/>
                  </a:cubicBezTo>
                  <a:cubicBezTo>
                    <a:pt x="0" y="3"/>
                    <a:pt x="0" y="2"/>
                    <a:pt x="1"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353">
              <a:extLst>
                <a:ext uri="{FF2B5EF4-FFF2-40B4-BE49-F238E27FC236}">
                  <a16:creationId xmlns:a16="http://schemas.microsoft.com/office/drawing/2014/main" id="{5342440B-0C57-4129-A3D5-DB6CB4A6FDBF}"/>
                </a:ext>
              </a:extLst>
            </p:cNvPr>
            <p:cNvSpPr>
              <a:spLocks/>
            </p:cNvSpPr>
            <p:nvPr/>
          </p:nvSpPr>
          <p:spPr bwMode="auto">
            <a:xfrm>
              <a:off x="6181726" y="3367087"/>
              <a:ext cx="41275" cy="19050"/>
            </a:xfrm>
            <a:custGeom>
              <a:avLst/>
              <a:gdLst>
                <a:gd name="T0" fmla="*/ 1 w 27"/>
                <a:gd name="T1" fmla="*/ 0 h 13"/>
                <a:gd name="T2" fmla="*/ 27 w 27"/>
                <a:gd name="T3" fmla="*/ 12 h 13"/>
                <a:gd name="T4" fmla="*/ 26 w 27"/>
                <a:gd name="T5" fmla="*/ 13 h 13"/>
                <a:gd name="T6" fmla="*/ 14 w 27"/>
                <a:gd name="T7" fmla="*/ 6 h 13"/>
                <a:gd name="T8" fmla="*/ 1 w 27"/>
                <a:gd name="T9" fmla="*/ 2 h 13"/>
                <a:gd name="T10" fmla="*/ 1 w 27"/>
                <a:gd name="T11" fmla="*/ 0 h 13"/>
              </a:gdLst>
              <a:ahLst/>
              <a:cxnLst>
                <a:cxn ang="0">
                  <a:pos x="T0" y="T1"/>
                </a:cxn>
                <a:cxn ang="0">
                  <a:pos x="T2" y="T3"/>
                </a:cxn>
                <a:cxn ang="0">
                  <a:pos x="T4" y="T5"/>
                </a:cxn>
                <a:cxn ang="0">
                  <a:pos x="T6" y="T7"/>
                </a:cxn>
                <a:cxn ang="0">
                  <a:pos x="T8" y="T9"/>
                </a:cxn>
                <a:cxn ang="0">
                  <a:pos x="T10" y="T11"/>
                </a:cxn>
              </a:cxnLst>
              <a:rect l="0" t="0" r="r" b="b"/>
              <a:pathLst>
                <a:path w="27" h="13">
                  <a:moveTo>
                    <a:pt x="1" y="0"/>
                  </a:moveTo>
                  <a:cubicBezTo>
                    <a:pt x="10" y="1"/>
                    <a:pt x="21" y="5"/>
                    <a:pt x="27" y="12"/>
                  </a:cubicBezTo>
                  <a:cubicBezTo>
                    <a:pt x="27" y="13"/>
                    <a:pt x="26" y="13"/>
                    <a:pt x="26" y="13"/>
                  </a:cubicBezTo>
                  <a:cubicBezTo>
                    <a:pt x="22" y="11"/>
                    <a:pt x="18" y="8"/>
                    <a:pt x="14" y="6"/>
                  </a:cubicBezTo>
                  <a:cubicBezTo>
                    <a:pt x="10" y="4"/>
                    <a:pt x="6" y="3"/>
                    <a:pt x="1" y="2"/>
                  </a:cubicBezTo>
                  <a:cubicBezTo>
                    <a:pt x="0" y="2"/>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354">
              <a:extLst>
                <a:ext uri="{FF2B5EF4-FFF2-40B4-BE49-F238E27FC236}">
                  <a16:creationId xmlns:a16="http://schemas.microsoft.com/office/drawing/2014/main" id="{7E211CDC-BC71-43D7-AEDA-59BCCBDF00A5}"/>
                </a:ext>
              </a:extLst>
            </p:cNvPr>
            <p:cNvSpPr>
              <a:spLocks/>
            </p:cNvSpPr>
            <p:nvPr/>
          </p:nvSpPr>
          <p:spPr bwMode="auto">
            <a:xfrm>
              <a:off x="6102351" y="3860800"/>
              <a:ext cx="42863" cy="7938"/>
            </a:xfrm>
            <a:custGeom>
              <a:avLst/>
              <a:gdLst>
                <a:gd name="T0" fmla="*/ 2 w 28"/>
                <a:gd name="T1" fmla="*/ 1 h 5"/>
                <a:gd name="T2" fmla="*/ 27 w 28"/>
                <a:gd name="T3" fmla="*/ 2 h 5"/>
                <a:gd name="T4" fmla="*/ 27 w 28"/>
                <a:gd name="T5" fmla="*/ 3 h 5"/>
                <a:gd name="T6" fmla="*/ 1 w 28"/>
                <a:gd name="T7" fmla="*/ 2 h 5"/>
                <a:gd name="T8" fmla="*/ 2 w 28"/>
                <a:gd name="T9" fmla="*/ 1 h 5"/>
              </a:gdLst>
              <a:ahLst/>
              <a:cxnLst>
                <a:cxn ang="0">
                  <a:pos x="T0" y="T1"/>
                </a:cxn>
                <a:cxn ang="0">
                  <a:pos x="T2" y="T3"/>
                </a:cxn>
                <a:cxn ang="0">
                  <a:pos x="T4" y="T5"/>
                </a:cxn>
                <a:cxn ang="0">
                  <a:pos x="T6" y="T7"/>
                </a:cxn>
                <a:cxn ang="0">
                  <a:pos x="T8" y="T9"/>
                </a:cxn>
              </a:cxnLst>
              <a:rect l="0" t="0" r="r" b="b"/>
              <a:pathLst>
                <a:path w="28" h="5">
                  <a:moveTo>
                    <a:pt x="2" y="1"/>
                  </a:moveTo>
                  <a:cubicBezTo>
                    <a:pt x="9" y="4"/>
                    <a:pt x="19" y="2"/>
                    <a:pt x="27" y="2"/>
                  </a:cubicBezTo>
                  <a:cubicBezTo>
                    <a:pt x="28" y="2"/>
                    <a:pt x="28" y="3"/>
                    <a:pt x="27" y="3"/>
                  </a:cubicBezTo>
                  <a:cubicBezTo>
                    <a:pt x="18" y="4"/>
                    <a:pt x="9" y="5"/>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355">
              <a:extLst>
                <a:ext uri="{FF2B5EF4-FFF2-40B4-BE49-F238E27FC236}">
                  <a16:creationId xmlns:a16="http://schemas.microsoft.com/office/drawing/2014/main" id="{63697E7A-85D7-46C6-AF9C-6F659051EF3E}"/>
                </a:ext>
              </a:extLst>
            </p:cNvPr>
            <p:cNvSpPr>
              <a:spLocks noEditPoints="1"/>
            </p:cNvSpPr>
            <p:nvPr/>
          </p:nvSpPr>
          <p:spPr bwMode="auto">
            <a:xfrm>
              <a:off x="6111876" y="3819525"/>
              <a:ext cx="33338" cy="39688"/>
            </a:xfrm>
            <a:custGeom>
              <a:avLst/>
              <a:gdLst>
                <a:gd name="T0" fmla="*/ 2 w 22"/>
                <a:gd name="T1" fmla="*/ 20 h 26"/>
                <a:gd name="T2" fmla="*/ 18 w 22"/>
                <a:gd name="T3" fmla="*/ 24 h 26"/>
                <a:gd name="T4" fmla="*/ 19 w 22"/>
                <a:gd name="T5" fmla="*/ 24 h 26"/>
                <a:gd name="T6" fmla="*/ 22 w 22"/>
                <a:gd name="T7" fmla="*/ 17 h 26"/>
                <a:gd name="T8" fmla="*/ 20 w 22"/>
                <a:gd name="T9" fmla="*/ 4 h 26"/>
                <a:gd name="T10" fmla="*/ 15 w 22"/>
                <a:gd name="T11" fmla="*/ 2 h 26"/>
                <a:gd name="T12" fmla="*/ 3 w 22"/>
                <a:gd name="T13" fmla="*/ 2 h 26"/>
                <a:gd name="T14" fmla="*/ 0 w 22"/>
                <a:gd name="T15" fmla="*/ 8 h 26"/>
                <a:gd name="T16" fmla="*/ 2 w 22"/>
                <a:gd name="T17" fmla="*/ 20 h 26"/>
                <a:gd name="T18" fmla="*/ 5 w 22"/>
                <a:gd name="T19" fmla="*/ 3 h 26"/>
                <a:gd name="T20" fmla="*/ 12 w 22"/>
                <a:gd name="T21" fmla="*/ 3 h 26"/>
                <a:gd name="T22" fmla="*/ 20 w 22"/>
                <a:gd name="T23" fmla="*/ 7 h 26"/>
                <a:gd name="T24" fmla="*/ 18 w 22"/>
                <a:gd name="T25" fmla="*/ 23 h 26"/>
                <a:gd name="T26" fmla="*/ 18 w 22"/>
                <a:gd name="T27" fmla="*/ 23 h 26"/>
                <a:gd name="T28" fmla="*/ 3 w 22"/>
                <a:gd name="T29" fmla="*/ 17 h 26"/>
                <a:gd name="T30" fmla="*/ 5 w 22"/>
                <a:gd name="T31"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26">
                  <a:moveTo>
                    <a:pt x="2" y="20"/>
                  </a:moveTo>
                  <a:cubicBezTo>
                    <a:pt x="5" y="26"/>
                    <a:pt x="13" y="26"/>
                    <a:pt x="18" y="24"/>
                  </a:cubicBezTo>
                  <a:cubicBezTo>
                    <a:pt x="18" y="24"/>
                    <a:pt x="19" y="25"/>
                    <a:pt x="19" y="24"/>
                  </a:cubicBezTo>
                  <a:cubicBezTo>
                    <a:pt x="22" y="23"/>
                    <a:pt x="22" y="20"/>
                    <a:pt x="22" y="17"/>
                  </a:cubicBezTo>
                  <a:cubicBezTo>
                    <a:pt x="22" y="13"/>
                    <a:pt x="22" y="8"/>
                    <a:pt x="20" y="4"/>
                  </a:cubicBezTo>
                  <a:cubicBezTo>
                    <a:pt x="19" y="2"/>
                    <a:pt x="17" y="2"/>
                    <a:pt x="15" y="2"/>
                  </a:cubicBezTo>
                  <a:cubicBezTo>
                    <a:pt x="12" y="1"/>
                    <a:pt x="6" y="0"/>
                    <a:pt x="3" y="2"/>
                  </a:cubicBezTo>
                  <a:cubicBezTo>
                    <a:pt x="1" y="3"/>
                    <a:pt x="1" y="6"/>
                    <a:pt x="0" y="8"/>
                  </a:cubicBezTo>
                  <a:cubicBezTo>
                    <a:pt x="0" y="12"/>
                    <a:pt x="1" y="17"/>
                    <a:pt x="2" y="20"/>
                  </a:cubicBezTo>
                  <a:close/>
                  <a:moveTo>
                    <a:pt x="5" y="3"/>
                  </a:moveTo>
                  <a:cubicBezTo>
                    <a:pt x="6" y="2"/>
                    <a:pt x="10" y="3"/>
                    <a:pt x="12" y="3"/>
                  </a:cubicBezTo>
                  <a:cubicBezTo>
                    <a:pt x="15" y="3"/>
                    <a:pt x="18" y="4"/>
                    <a:pt x="20" y="7"/>
                  </a:cubicBezTo>
                  <a:cubicBezTo>
                    <a:pt x="21" y="10"/>
                    <a:pt x="21" y="21"/>
                    <a:pt x="18" y="23"/>
                  </a:cubicBezTo>
                  <a:cubicBezTo>
                    <a:pt x="18" y="23"/>
                    <a:pt x="18" y="23"/>
                    <a:pt x="18" y="23"/>
                  </a:cubicBezTo>
                  <a:cubicBezTo>
                    <a:pt x="12" y="23"/>
                    <a:pt x="5" y="24"/>
                    <a:pt x="3" y="17"/>
                  </a:cubicBezTo>
                  <a:cubicBezTo>
                    <a:pt x="2" y="14"/>
                    <a:pt x="1" y="5"/>
                    <a:pt x="5"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356">
              <a:extLst>
                <a:ext uri="{FF2B5EF4-FFF2-40B4-BE49-F238E27FC236}">
                  <a16:creationId xmlns:a16="http://schemas.microsoft.com/office/drawing/2014/main" id="{F1DF680F-A540-40C4-8A20-9EEA5C24EDBA}"/>
                </a:ext>
              </a:extLst>
            </p:cNvPr>
            <p:cNvSpPr>
              <a:spLocks/>
            </p:cNvSpPr>
            <p:nvPr/>
          </p:nvSpPr>
          <p:spPr bwMode="auto">
            <a:xfrm>
              <a:off x="6113463" y="3835400"/>
              <a:ext cx="30163" cy="4763"/>
            </a:xfrm>
            <a:custGeom>
              <a:avLst/>
              <a:gdLst>
                <a:gd name="T0" fmla="*/ 1 w 20"/>
                <a:gd name="T1" fmla="*/ 0 h 3"/>
                <a:gd name="T2" fmla="*/ 20 w 20"/>
                <a:gd name="T3" fmla="*/ 0 h 3"/>
                <a:gd name="T4" fmla="*/ 20 w 20"/>
                <a:gd name="T5" fmla="*/ 0 h 3"/>
                <a:gd name="T6" fmla="*/ 14 w 20"/>
                <a:gd name="T7" fmla="*/ 2 h 3"/>
                <a:gd name="T8" fmla="*/ 1 w 20"/>
                <a:gd name="T9" fmla="*/ 1 h 3"/>
                <a:gd name="T10" fmla="*/ 1 w 20"/>
                <a:gd name="T11" fmla="*/ 0 h 3"/>
              </a:gdLst>
              <a:ahLst/>
              <a:cxnLst>
                <a:cxn ang="0">
                  <a:pos x="T0" y="T1"/>
                </a:cxn>
                <a:cxn ang="0">
                  <a:pos x="T2" y="T3"/>
                </a:cxn>
                <a:cxn ang="0">
                  <a:pos x="T4" y="T5"/>
                </a:cxn>
                <a:cxn ang="0">
                  <a:pos x="T6" y="T7"/>
                </a:cxn>
                <a:cxn ang="0">
                  <a:pos x="T8" y="T9"/>
                </a:cxn>
                <a:cxn ang="0">
                  <a:pos x="T10" y="T11"/>
                </a:cxn>
              </a:cxnLst>
              <a:rect l="0" t="0" r="r" b="b"/>
              <a:pathLst>
                <a:path w="20" h="3">
                  <a:moveTo>
                    <a:pt x="1" y="0"/>
                  </a:moveTo>
                  <a:cubicBezTo>
                    <a:pt x="7" y="0"/>
                    <a:pt x="14" y="2"/>
                    <a:pt x="20" y="0"/>
                  </a:cubicBezTo>
                  <a:cubicBezTo>
                    <a:pt x="20" y="0"/>
                    <a:pt x="20" y="0"/>
                    <a:pt x="20" y="0"/>
                  </a:cubicBezTo>
                  <a:cubicBezTo>
                    <a:pt x="19" y="3"/>
                    <a:pt x="16" y="2"/>
                    <a:pt x="14" y="2"/>
                  </a:cubicBezTo>
                  <a:cubicBezTo>
                    <a:pt x="9" y="2"/>
                    <a:pt x="5" y="2"/>
                    <a:pt x="1" y="1"/>
                  </a:cubicBezTo>
                  <a:cubicBezTo>
                    <a:pt x="0" y="1"/>
                    <a:pt x="0"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357">
              <a:extLst>
                <a:ext uri="{FF2B5EF4-FFF2-40B4-BE49-F238E27FC236}">
                  <a16:creationId xmlns:a16="http://schemas.microsoft.com/office/drawing/2014/main" id="{6303668F-01B6-4AB3-A71D-E5AB4823E8F9}"/>
                </a:ext>
              </a:extLst>
            </p:cNvPr>
            <p:cNvSpPr>
              <a:spLocks/>
            </p:cNvSpPr>
            <p:nvPr/>
          </p:nvSpPr>
          <p:spPr bwMode="auto">
            <a:xfrm>
              <a:off x="6126163" y="3836987"/>
              <a:ext cx="12700" cy="11113"/>
            </a:xfrm>
            <a:custGeom>
              <a:avLst/>
              <a:gdLst>
                <a:gd name="T0" fmla="*/ 1 w 8"/>
                <a:gd name="T1" fmla="*/ 0 h 7"/>
                <a:gd name="T2" fmla="*/ 2 w 8"/>
                <a:gd name="T3" fmla="*/ 1 h 7"/>
                <a:gd name="T4" fmla="*/ 4 w 8"/>
                <a:gd name="T5" fmla="*/ 5 h 7"/>
                <a:gd name="T6" fmla="*/ 5 w 8"/>
                <a:gd name="T7" fmla="*/ 5 h 7"/>
                <a:gd name="T8" fmla="*/ 6 w 8"/>
                <a:gd name="T9" fmla="*/ 4 h 7"/>
                <a:gd name="T10" fmla="*/ 6 w 8"/>
                <a:gd name="T11" fmla="*/ 1 h 7"/>
                <a:gd name="T12" fmla="*/ 7 w 8"/>
                <a:gd name="T13" fmla="*/ 1 h 7"/>
                <a:gd name="T14" fmla="*/ 7 w 8"/>
                <a:gd name="T15" fmla="*/ 5 h 7"/>
                <a:gd name="T16" fmla="*/ 4 w 8"/>
                <a:gd name="T17" fmla="*/ 6 h 7"/>
                <a:gd name="T18" fmla="*/ 1 w 8"/>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7">
                  <a:moveTo>
                    <a:pt x="1" y="0"/>
                  </a:moveTo>
                  <a:cubicBezTo>
                    <a:pt x="1" y="0"/>
                    <a:pt x="2" y="0"/>
                    <a:pt x="2" y="1"/>
                  </a:cubicBezTo>
                  <a:cubicBezTo>
                    <a:pt x="2" y="2"/>
                    <a:pt x="2" y="4"/>
                    <a:pt x="4" y="5"/>
                  </a:cubicBezTo>
                  <a:cubicBezTo>
                    <a:pt x="5" y="5"/>
                    <a:pt x="5" y="5"/>
                    <a:pt x="5" y="5"/>
                  </a:cubicBezTo>
                  <a:cubicBezTo>
                    <a:pt x="6" y="5"/>
                    <a:pt x="6" y="4"/>
                    <a:pt x="6" y="4"/>
                  </a:cubicBezTo>
                  <a:cubicBezTo>
                    <a:pt x="6" y="3"/>
                    <a:pt x="6" y="2"/>
                    <a:pt x="6" y="1"/>
                  </a:cubicBezTo>
                  <a:cubicBezTo>
                    <a:pt x="7" y="1"/>
                    <a:pt x="7" y="1"/>
                    <a:pt x="7" y="1"/>
                  </a:cubicBezTo>
                  <a:cubicBezTo>
                    <a:pt x="8" y="2"/>
                    <a:pt x="7" y="4"/>
                    <a:pt x="7" y="5"/>
                  </a:cubicBezTo>
                  <a:cubicBezTo>
                    <a:pt x="6" y="7"/>
                    <a:pt x="5" y="7"/>
                    <a:pt x="4" y="6"/>
                  </a:cubicBezTo>
                  <a:cubicBezTo>
                    <a:pt x="2" y="6"/>
                    <a:pt x="0" y="3"/>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358">
              <a:extLst>
                <a:ext uri="{FF2B5EF4-FFF2-40B4-BE49-F238E27FC236}">
                  <a16:creationId xmlns:a16="http://schemas.microsoft.com/office/drawing/2014/main" id="{AC72C629-676B-496C-9B93-FEABCD40227D}"/>
                </a:ext>
              </a:extLst>
            </p:cNvPr>
            <p:cNvSpPr>
              <a:spLocks/>
            </p:cNvSpPr>
            <p:nvPr/>
          </p:nvSpPr>
          <p:spPr bwMode="auto">
            <a:xfrm>
              <a:off x="6067426" y="3797300"/>
              <a:ext cx="14288" cy="11113"/>
            </a:xfrm>
            <a:custGeom>
              <a:avLst/>
              <a:gdLst>
                <a:gd name="T0" fmla="*/ 0 w 9"/>
                <a:gd name="T1" fmla="*/ 0 h 8"/>
                <a:gd name="T2" fmla="*/ 5 w 9"/>
                <a:gd name="T3" fmla="*/ 2 h 8"/>
                <a:gd name="T4" fmla="*/ 9 w 9"/>
                <a:gd name="T5" fmla="*/ 6 h 8"/>
                <a:gd name="T6" fmla="*/ 7 w 9"/>
                <a:gd name="T7" fmla="*/ 7 h 8"/>
                <a:gd name="T8" fmla="*/ 4 w 9"/>
                <a:gd name="T9" fmla="*/ 4 h 8"/>
                <a:gd name="T10" fmla="*/ 1 w 9"/>
                <a:gd name="T11" fmla="*/ 2 h 8"/>
                <a:gd name="T12" fmla="*/ 0 w 9"/>
                <a:gd name="T13" fmla="*/ 1 h 8"/>
                <a:gd name="T14" fmla="*/ 0 w 9"/>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8">
                  <a:moveTo>
                    <a:pt x="0" y="0"/>
                  </a:moveTo>
                  <a:cubicBezTo>
                    <a:pt x="2" y="0"/>
                    <a:pt x="4" y="1"/>
                    <a:pt x="5" y="2"/>
                  </a:cubicBezTo>
                  <a:cubicBezTo>
                    <a:pt x="6" y="3"/>
                    <a:pt x="7" y="5"/>
                    <a:pt x="9" y="6"/>
                  </a:cubicBezTo>
                  <a:cubicBezTo>
                    <a:pt x="9" y="7"/>
                    <a:pt x="8" y="8"/>
                    <a:pt x="7" y="7"/>
                  </a:cubicBezTo>
                  <a:cubicBezTo>
                    <a:pt x="6" y="6"/>
                    <a:pt x="5" y="5"/>
                    <a:pt x="4" y="4"/>
                  </a:cubicBezTo>
                  <a:cubicBezTo>
                    <a:pt x="3" y="3"/>
                    <a:pt x="2" y="3"/>
                    <a:pt x="1" y="2"/>
                  </a:cubicBezTo>
                  <a:cubicBezTo>
                    <a:pt x="1" y="2"/>
                    <a:pt x="0" y="1"/>
                    <a:pt x="0" y="1"/>
                  </a:cubicBez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359">
              <a:extLst>
                <a:ext uri="{FF2B5EF4-FFF2-40B4-BE49-F238E27FC236}">
                  <a16:creationId xmlns:a16="http://schemas.microsoft.com/office/drawing/2014/main" id="{58738954-4C42-4C1F-9E27-223537B12701}"/>
                </a:ext>
              </a:extLst>
            </p:cNvPr>
            <p:cNvSpPr>
              <a:spLocks/>
            </p:cNvSpPr>
            <p:nvPr/>
          </p:nvSpPr>
          <p:spPr bwMode="auto">
            <a:xfrm>
              <a:off x="6007101" y="3632200"/>
              <a:ext cx="169863" cy="61913"/>
            </a:xfrm>
            <a:custGeom>
              <a:avLst/>
              <a:gdLst>
                <a:gd name="T0" fmla="*/ 6 w 111"/>
                <a:gd name="T1" fmla="*/ 29 h 41"/>
                <a:gd name="T2" fmla="*/ 38 w 111"/>
                <a:gd name="T3" fmla="*/ 39 h 41"/>
                <a:gd name="T4" fmla="*/ 82 w 111"/>
                <a:gd name="T5" fmla="*/ 41 h 41"/>
                <a:gd name="T6" fmla="*/ 104 w 111"/>
                <a:gd name="T7" fmla="*/ 35 h 41"/>
                <a:gd name="T8" fmla="*/ 105 w 111"/>
                <a:gd name="T9" fmla="*/ 35 h 41"/>
                <a:gd name="T10" fmla="*/ 105 w 111"/>
                <a:gd name="T11" fmla="*/ 34 h 41"/>
                <a:gd name="T12" fmla="*/ 108 w 111"/>
                <a:gd name="T13" fmla="*/ 32 h 41"/>
                <a:gd name="T14" fmla="*/ 108 w 111"/>
                <a:gd name="T15" fmla="*/ 30 h 41"/>
                <a:gd name="T16" fmla="*/ 110 w 111"/>
                <a:gd name="T17" fmla="*/ 12 h 41"/>
                <a:gd name="T18" fmla="*/ 109 w 111"/>
                <a:gd name="T19" fmla="*/ 11 h 41"/>
                <a:gd name="T20" fmla="*/ 10 w 111"/>
                <a:gd name="T21" fmla="*/ 0 h 41"/>
                <a:gd name="T22" fmla="*/ 8 w 111"/>
                <a:gd name="T23" fmla="*/ 2 h 41"/>
                <a:gd name="T24" fmla="*/ 6 w 111"/>
                <a:gd name="T25"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41">
                  <a:moveTo>
                    <a:pt x="6" y="29"/>
                  </a:moveTo>
                  <a:cubicBezTo>
                    <a:pt x="12" y="36"/>
                    <a:pt x="29" y="38"/>
                    <a:pt x="38" y="39"/>
                  </a:cubicBezTo>
                  <a:cubicBezTo>
                    <a:pt x="52" y="41"/>
                    <a:pt x="67" y="41"/>
                    <a:pt x="82" y="41"/>
                  </a:cubicBezTo>
                  <a:cubicBezTo>
                    <a:pt x="90" y="41"/>
                    <a:pt x="98" y="40"/>
                    <a:pt x="104" y="35"/>
                  </a:cubicBezTo>
                  <a:cubicBezTo>
                    <a:pt x="104" y="35"/>
                    <a:pt x="105" y="35"/>
                    <a:pt x="105" y="35"/>
                  </a:cubicBezTo>
                  <a:cubicBezTo>
                    <a:pt x="105" y="34"/>
                    <a:pt x="105" y="34"/>
                    <a:pt x="105" y="34"/>
                  </a:cubicBezTo>
                  <a:cubicBezTo>
                    <a:pt x="106" y="34"/>
                    <a:pt x="107" y="33"/>
                    <a:pt x="108" y="32"/>
                  </a:cubicBezTo>
                  <a:cubicBezTo>
                    <a:pt x="108" y="31"/>
                    <a:pt x="108" y="30"/>
                    <a:pt x="108" y="30"/>
                  </a:cubicBezTo>
                  <a:cubicBezTo>
                    <a:pt x="110" y="24"/>
                    <a:pt x="111" y="18"/>
                    <a:pt x="110" y="12"/>
                  </a:cubicBezTo>
                  <a:cubicBezTo>
                    <a:pt x="110" y="11"/>
                    <a:pt x="109" y="11"/>
                    <a:pt x="109" y="11"/>
                  </a:cubicBezTo>
                  <a:cubicBezTo>
                    <a:pt x="76" y="8"/>
                    <a:pt x="42" y="7"/>
                    <a:pt x="10" y="0"/>
                  </a:cubicBezTo>
                  <a:cubicBezTo>
                    <a:pt x="9" y="0"/>
                    <a:pt x="8" y="1"/>
                    <a:pt x="8" y="2"/>
                  </a:cubicBezTo>
                  <a:cubicBezTo>
                    <a:pt x="5" y="9"/>
                    <a:pt x="0" y="22"/>
                    <a:pt x="6" y="29"/>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360">
              <a:extLst>
                <a:ext uri="{FF2B5EF4-FFF2-40B4-BE49-F238E27FC236}">
                  <a16:creationId xmlns:a16="http://schemas.microsoft.com/office/drawing/2014/main" id="{349C0E5C-0608-45B4-9632-B22598F7DCD3}"/>
                </a:ext>
              </a:extLst>
            </p:cNvPr>
            <p:cNvSpPr>
              <a:spLocks/>
            </p:cNvSpPr>
            <p:nvPr/>
          </p:nvSpPr>
          <p:spPr bwMode="auto">
            <a:xfrm>
              <a:off x="6045201" y="3659187"/>
              <a:ext cx="50800" cy="85725"/>
            </a:xfrm>
            <a:custGeom>
              <a:avLst/>
              <a:gdLst>
                <a:gd name="T0" fmla="*/ 2 w 34"/>
                <a:gd name="T1" fmla="*/ 37 h 56"/>
                <a:gd name="T2" fmla="*/ 5 w 34"/>
                <a:gd name="T3" fmla="*/ 13 h 56"/>
                <a:gd name="T4" fmla="*/ 9 w 34"/>
                <a:gd name="T5" fmla="*/ 14 h 56"/>
                <a:gd name="T6" fmla="*/ 9 w 34"/>
                <a:gd name="T7" fmla="*/ 14 h 56"/>
                <a:gd name="T8" fmla="*/ 13 w 34"/>
                <a:gd name="T9" fmla="*/ 15 h 56"/>
                <a:gd name="T10" fmla="*/ 14 w 34"/>
                <a:gd name="T11" fmla="*/ 15 h 56"/>
                <a:gd name="T12" fmla="*/ 20 w 34"/>
                <a:gd name="T13" fmla="*/ 14 h 56"/>
                <a:gd name="T14" fmla="*/ 23 w 34"/>
                <a:gd name="T15" fmla="*/ 16 h 56"/>
                <a:gd name="T16" fmla="*/ 25 w 34"/>
                <a:gd name="T17" fmla="*/ 17 h 56"/>
                <a:gd name="T18" fmla="*/ 26 w 34"/>
                <a:gd name="T19" fmla="*/ 18 h 56"/>
                <a:gd name="T20" fmla="*/ 31 w 34"/>
                <a:gd name="T21" fmla="*/ 3 h 56"/>
                <a:gd name="T22" fmla="*/ 32 w 34"/>
                <a:gd name="T23" fmla="*/ 1 h 56"/>
                <a:gd name="T24" fmla="*/ 34 w 34"/>
                <a:gd name="T25" fmla="*/ 3 h 56"/>
                <a:gd name="T26" fmla="*/ 30 w 34"/>
                <a:gd name="T27" fmla="*/ 14 h 56"/>
                <a:gd name="T28" fmla="*/ 28 w 34"/>
                <a:gd name="T29" fmla="*/ 28 h 56"/>
                <a:gd name="T30" fmla="*/ 24 w 34"/>
                <a:gd name="T31" fmla="*/ 53 h 56"/>
                <a:gd name="T32" fmla="*/ 3 w 34"/>
                <a:gd name="T33" fmla="*/ 51 h 56"/>
                <a:gd name="T34" fmla="*/ 2 w 34"/>
                <a:gd name="T35"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56">
                  <a:moveTo>
                    <a:pt x="2" y="37"/>
                  </a:moveTo>
                  <a:cubicBezTo>
                    <a:pt x="2" y="29"/>
                    <a:pt x="3" y="21"/>
                    <a:pt x="5" y="13"/>
                  </a:cubicBezTo>
                  <a:cubicBezTo>
                    <a:pt x="5" y="11"/>
                    <a:pt x="9" y="11"/>
                    <a:pt x="9" y="14"/>
                  </a:cubicBezTo>
                  <a:cubicBezTo>
                    <a:pt x="9" y="14"/>
                    <a:pt x="9" y="14"/>
                    <a:pt x="9" y="14"/>
                  </a:cubicBezTo>
                  <a:cubicBezTo>
                    <a:pt x="10" y="13"/>
                    <a:pt x="13" y="13"/>
                    <a:pt x="13" y="15"/>
                  </a:cubicBezTo>
                  <a:cubicBezTo>
                    <a:pt x="13" y="15"/>
                    <a:pt x="14" y="15"/>
                    <a:pt x="14" y="15"/>
                  </a:cubicBezTo>
                  <a:cubicBezTo>
                    <a:pt x="15" y="13"/>
                    <a:pt x="18" y="13"/>
                    <a:pt x="20" y="14"/>
                  </a:cubicBezTo>
                  <a:cubicBezTo>
                    <a:pt x="21" y="14"/>
                    <a:pt x="23" y="15"/>
                    <a:pt x="23" y="16"/>
                  </a:cubicBezTo>
                  <a:cubicBezTo>
                    <a:pt x="24" y="17"/>
                    <a:pt x="24" y="17"/>
                    <a:pt x="25" y="17"/>
                  </a:cubicBezTo>
                  <a:cubicBezTo>
                    <a:pt x="25" y="17"/>
                    <a:pt x="26" y="18"/>
                    <a:pt x="26" y="18"/>
                  </a:cubicBezTo>
                  <a:cubicBezTo>
                    <a:pt x="28" y="13"/>
                    <a:pt x="31" y="3"/>
                    <a:pt x="31" y="3"/>
                  </a:cubicBezTo>
                  <a:cubicBezTo>
                    <a:pt x="30" y="2"/>
                    <a:pt x="31" y="0"/>
                    <a:pt x="32" y="1"/>
                  </a:cubicBezTo>
                  <a:cubicBezTo>
                    <a:pt x="34" y="2"/>
                    <a:pt x="33" y="2"/>
                    <a:pt x="34" y="3"/>
                  </a:cubicBezTo>
                  <a:cubicBezTo>
                    <a:pt x="34" y="6"/>
                    <a:pt x="31" y="12"/>
                    <a:pt x="30" y="14"/>
                  </a:cubicBezTo>
                  <a:cubicBezTo>
                    <a:pt x="29" y="19"/>
                    <a:pt x="28" y="24"/>
                    <a:pt x="28" y="28"/>
                  </a:cubicBezTo>
                  <a:cubicBezTo>
                    <a:pt x="28" y="35"/>
                    <a:pt x="31" y="49"/>
                    <a:pt x="24" y="53"/>
                  </a:cubicBezTo>
                  <a:cubicBezTo>
                    <a:pt x="20" y="56"/>
                    <a:pt x="6" y="56"/>
                    <a:pt x="3" y="51"/>
                  </a:cubicBezTo>
                  <a:cubicBezTo>
                    <a:pt x="0" y="47"/>
                    <a:pt x="2" y="42"/>
                    <a:pt x="2" y="37"/>
                  </a:cubicBezTo>
                  <a:close/>
                </a:path>
              </a:pathLst>
            </a:custGeom>
            <a:solidFill>
              <a:srgbClr val="F1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7" name="Freeform 361">
              <a:extLst>
                <a:ext uri="{FF2B5EF4-FFF2-40B4-BE49-F238E27FC236}">
                  <a16:creationId xmlns:a16="http://schemas.microsoft.com/office/drawing/2014/main" id="{F2EB95D5-83E5-493C-8214-824D7BC49D6D}"/>
                </a:ext>
              </a:extLst>
            </p:cNvPr>
            <p:cNvSpPr>
              <a:spLocks/>
            </p:cNvSpPr>
            <p:nvPr/>
          </p:nvSpPr>
          <p:spPr bwMode="auto">
            <a:xfrm>
              <a:off x="6088063" y="3640137"/>
              <a:ext cx="11113" cy="57150"/>
            </a:xfrm>
            <a:custGeom>
              <a:avLst/>
              <a:gdLst>
                <a:gd name="T0" fmla="*/ 1 w 8"/>
                <a:gd name="T1" fmla="*/ 18 h 37"/>
                <a:gd name="T2" fmla="*/ 6 w 8"/>
                <a:gd name="T3" fmla="*/ 1 h 37"/>
                <a:gd name="T4" fmla="*/ 7 w 8"/>
                <a:gd name="T5" fmla="*/ 2 h 37"/>
                <a:gd name="T6" fmla="*/ 2 w 8"/>
                <a:gd name="T7" fmla="*/ 21 h 37"/>
                <a:gd name="T8" fmla="*/ 2 w 8"/>
                <a:gd name="T9" fmla="*/ 36 h 37"/>
                <a:gd name="T10" fmla="*/ 0 w 8"/>
                <a:gd name="T11" fmla="*/ 36 h 37"/>
                <a:gd name="T12" fmla="*/ 1 w 8"/>
                <a:gd name="T13" fmla="*/ 18 h 37"/>
              </a:gdLst>
              <a:ahLst/>
              <a:cxnLst>
                <a:cxn ang="0">
                  <a:pos x="T0" y="T1"/>
                </a:cxn>
                <a:cxn ang="0">
                  <a:pos x="T2" y="T3"/>
                </a:cxn>
                <a:cxn ang="0">
                  <a:pos x="T4" y="T5"/>
                </a:cxn>
                <a:cxn ang="0">
                  <a:pos x="T6" y="T7"/>
                </a:cxn>
                <a:cxn ang="0">
                  <a:pos x="T8" y="T9"/>
                </a:cxn>
                <a:cxn ang="0">
                  <a:pos x="T10" y="T11"/>
                </a:cxn>
                <a:cxn ang="0">
                  <a:pos x="T12" y="T13"/>
                </a:cxn>
              </a:cxnLst>
              <a:rect l="0" t="0" r="r" b="b"/>
              <a:pathLst>
                <a:path w="8" h="37">
                  <a:moveTo>
                    <a:pt x="1" y="18"/>
                  </a:moveTo>
                  <a:cubicBezTo>
                    <a:pt x="1" y="12"/>
                    <a:pt x="3" y="6"/>
                    <a:pt x="6" y="1"/>
                  </a:cubicBezTo>
                  <a:cubicBezTo>
                    <a:pt x="6" y="0"/>
                    <a:pt x="8" y="1"/>
                    <a:pt x="7" y="2"/>
                  </a:cubicBezTo>
                  <a:cubicBezTo>
                    <a:pt x="5" y="8"/>
                    <a:pt x="3" y="15"/>
                    <a:pt x="2" y="21"/>
                  </a:cubicBezTo>
                  <a:cubicBezTo>
                    <a:pt x="2" y="26"/>
                    <a:pt x="3" y="31"/>
                    <a:pt x="2" y="36"/>
                  </a:cubicBezTo>
                  <a:cubicBezTo>
                    <a:pt x="2" y="37"/>
                    <a:pt x="0" y="37"/>
                    <a:pt x="0" y="36"/>
                  </a:cubicBezTo>
                  <a:cubicBezTo>
                    <a:pt x="1" y="30"/>
                    <a:pt x="0" y="24"/>
                    <a:pt x="1" y="1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8" name="Freeform 362">
              <a:extLst>
                <a:ext uri="{FF2B5EF4-FFF2-40B4-BE49-F238E27FC236}">
                  <a16:creationId xmlns:a16="http://schemas.microsoft.com/office/drawing/2014/main" id="{D45CE452-B034-4BAB-B1CF-B03A0F8D05F1}"/>
                </a:ext>
              </a:extLst>
            </p:cNvPr>
            <p:cNvSpPr>
              <a:spLocks/>
            </p:cNvSpPr>
            <p:nvPr/>
          </p:nvSpPr>
          <p:spPr bwMode="auto">
            <a:xfrm>
              <a:off x="6046788" y="3635375"/>
              <a:ext cx="9525" cy="55563"/>
            </a:xfrm>
            <a:custGeom>
              <a:avLst/>
              <a:gdLst>
                <a:gd name="T0" fmla="*/ 6 w 7"/>
                <a:gd name="T1" fmla="*/ 1 h 36"/>
                <a:gd name="T2" fmla="*/ 7 w 7"/>
                <a:gd name="T3" fmla="*/ 1 h 36"/>
                <a:gd name="T4" fmla="*/ 2 w 7"/>
                <a:gd name="T5" fmla="*/ 35 h 36"/>
                <a:gd name="T6" fmla="*/ 0 w 7"/>
                <a:gd name="T7" fmla="*/ 35 h 36"/>
                <a:gd name="T8" fmla="*/ 6 w 7"/>
                <a:gd name="T9" fmla="*/ 1 h 36"/>
              </a:gdLst>
              <a:ahLst/>
              <a:cxnLst>
                <a:cxn ang="0">
                  <a:pos x="T0" y="T1"/>
                </a:cxn>
                <a:cxn ang="0">
                  <a:pos x="T2" y="T3"/>
                </a:cxn>
                <a:cxn ang="0">
                  <a:pos x="T4" y="T5"/>
                </a:cxn>
                <a:cxn ang="0">
                  <a:pos x="T6" y="T7"/>
                </a:cxn>
                <a:cxn ang="0">
                  <a:pos x="T8" y="T9"/>
                </a:cxn>
              </a:cxnLst>
              <a:rect l="0" t="0" r="r" b="b"/>
              <a:pathLst>
                <a:path w="7" h="36">
                  <a:moveTo>
                    <a:pt x="6" y="1"/>
                  </a:moveTo>
                  <a:cubicBezTo>
                    <a:pt x="7" y="0"/>
                    <a:pt x="7" y="1"/>
                    <a:pt x="7" y="1"/>
                  </a:cubicBezTo>
                  <a:cubicBezTo>
                    <a:pt x="6" y="13"/>
                    <a:pt x="2" y="23"/>
                    <a:pt x="2" y="35"/>
                  </a:cubicBezTo>
                  <a:cubicBezTo>
                    <a:pt x="2" y="36"/>
                    <a:pt x="0" y="36"/>
                    <a:pt x="0" y="35"/>
                  </a:cubicBezTo>
                  <a:cubicBezTo>
                    <a:pt x="0" y="24"/>
                    <a:pt x="1" y="11"/>
                    <a:pt x="6"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9" name="Freeform 363">
              <a:extLst>
                <a:ext uri="{FF2B5EF4-FFF2-40B4-BE49-F238E27FC236}">
                  <a16:creationId xmlns:a16="http://schemas.microsoft.com/office/drawing/2014/main" id="{75C5C67E-1A7D-4C2C-81FC-BAB89B0ED497}"/>
                </a:ext>
              </a:extLst>
            </p:cNvPr>
            <p:cNvSpPr>
              <a:spLocks/>
            </p:cNvSpPr>
            <p:nvPr/>
          </p:nvSpPr>
          <p:spPr bwMode="auto">
            <a:xfrm>
              <a:off x="6075363" y="3738562"/>
              <a:ext cx="7938" cy="17463"/>
            </a:xfrm>
            <a:custGeom>
              <a:avLst/>
              <a:gdLst>
                <a:gd name="T0" fmla="*/ 1 w 5"/>
                <a:gd name="T1" fmla="*/ 5 h 11"/>
                <a:gd name="T2" fmla="*/ 3 w 5"/>
                <a:gd name="T3" fmla="*/ 0 h 11"/>
                <a:gd name="T4" fmla="*/ 4 w 5"/>
                <a:gd name="T5" fmla="*/ 1 h 11"/>
                <a:gd name="T6" fmla="*/ 4 w 5"/>
                <a:gd name="T7" fmla="*/ 5 h 11"/>
                <a:gd name="T8" fmla="*/ 3 w 5"/>
                <a:gd name="T9" fmla="*/ 11 h 11"/>
                <a:gd name="T10" fmla="*/ 1 w 5"/>
                <a:gd name="T11" fmla="*/ 11 h 11"/>
                <a:gd name="T12" fmla="*/ 1 w 5"/>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1" y="5"/>
                  </a:moveTo>
                  <a:cubicBezTo>
                    <a:pt x="1" y="4"/>
                    <a:pt x="2" y="1"/>
                    <a:pt x="3" y="0"/>
                  </a:cubicBezTo>
                  <a:cubicBezTo>
                    <a:pt x="4" y="1"/>
                    <a:pt x="4" y="1"/>
                    <a:pt x="4" y="1"/>
                  </a:cubicBezTo>
                  <a:cubicBezTo>
                    <a:pt x="5" y="2"/>
                    <a:pt x="4" y="4"/>
                    <a:pt x="4" y="5"/>
                  </a:cubicBezTo>
                  <a:cubicBezTo>
                    <a:pt x="3" y="7"/>
                    <a:pt x="4" y="9"/>
                    <a:pt x="3" y="11"/>
                  </a:cubicBezTo>
                  <a:cubicBezTo>
                    <a:pt x="2" y="11"/>
                    <a:pt x="2" y="11"/>
                    <a:pt x="1" y="11"/>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0" name="Freeform 364">
              <a:extLst>
                <a:ext uri="{FF2B5EF4-FFF2-40B4-BE49-F238E27FC236}">
                  <a16:creationId xmlns:a16="http://schemas.microsoft.com/office/drawing/2014/main" id="{F771922A-4DEF-4D69-9BD6-B9B1B049C020}"/>
                </a:ext>
              </a:extLst>
            </p:cNvPr>
            <p:cNvSpPr>
              <a:spLocks/>
            </p:cNvSpPr>
            <p:nvPr/>
          </p:nvSpPr>
          <p:spPr bwMode="auto">
            <a:xfrm>
              <a:off x="6069013" y="3740150"/>
              <a:ext cx="4763" cy="19050"/>
            </a:xfrm>
            <a:custGeom>
              <a:avLst/>
              <a:gdLst>
                <a:gd name="T0" fmla="*/ 0 w 3"/>
                <a:gd name="T1" fmla="*/ 6 h 12"/>
                <a:gd name="T2" fmla="*/ 2 w 3"/>
                <a:gd name="T3" fmla="*/ 1 h 12"/>
                <a:gd name="T4" fmla="*/ 3 w 3"/>
                <a:gd name="T5" fmla="*/ 0 h 12"/>
                <a:gd name="T6" fmla="*/ 3 w 3"/>
                <a:gd name="T7" fmla="*/ 1 h 12"/>
                <a:gd name="T8" fmla="*/ 3 w 3"/>
                <a:gd name="T9" fmla="*/ 2 h 12"/>
                <a:gd name="T10" fmla="*/ 3 w 3"/>
                <a:gd name="T11" fmla="*/ 2 h 12"/>
                <a:gd name="T12" fmla="*/ 2 w 3"/>
                <a:gd name="T13" fmla="*/ 7 h 12"/>
                <a:gd name="T14" fmla="*/ 1 w 3"/>
                <a:gd name="T15" fmla="*/ 12 h 12"/>
                <a:gd name="T16" fmla="*/ 0 w 3"/>
                <a:gd name="T17" fmla="*/ 12 h 12"/>
                <a:gd name="T18" fmla="*/ 0 w 3"/>
                <a:gd name="T1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2">
                  <a:moveTo>
                    <a:pt x="0" y="6"/>
                  </a:moveTo>
                  <a:cubicBezTo>
                    <a:pt x="0" y="4"/>
                    <a:pt x="1" y="2"/>
                    <a:pt x="2" y="1"/>
                  </a:cubicBezTo>
                  <a:cubicBezTo>
                    <a:pt x="2" y="0"/>
                    <a:pt x="3" y="0"/>
                    <a:pt x="3" y="0"/>
                  </a:cubicBezTo>
                  <a:cubicBezTo>
                    <a:pt x="3" y="1"/>
                    <a:pt x="3" y="1"/>
                    <a:pt x="3" y="1"/>
                  </a:cubicBezTo>
                  <a:cubicBezTo>
                    <a:pt x="3" y="2"/>
                    <a:pt x="3" y="2"/>
                    <a:pt x="3" y="2"/>
                  </a:cubicBezTo>
                  <a:cubicBezTo>
                    <a:pt x="3" y="2"/>
                    <a:pt x="3" y="2"/>
                    <a:pt x="3" y="2"/>
                  </a:cubicBezTo>
                  <a:cubicBezTo>
                    <a:pt x="3" y="3"/>
                    <a:pt x="3" y="5"/>
                    <a:pt x="2" y="7"/>
                  </a:cubicBezTo>
                  <a:cubicBezTo>
                    <a:pt x="2" y="8"/>
                    <a:pt x="2" y="10"/>
                    <a:pt x="1" y="12"/>
                  </a:cubicBezTo>
                  <a:cubicBezTo>
                    <a:pt x="1" y="12"/>
                    <a:pt x="1" y="12"/>
                    <a:pt x="0" y="12"/>
                  </a:cubicBezTo>
                  <a:cubicBezTo>
                    <a:pt x="0" y="10"/>
                    <a:pt x="0" y="8"/>
                    <a:pt x="0"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1" name="Freeform 365">
              <a:extLst>
                <a:ext uri="{FF2B5EF4-FFF2-40B4-BE49-F238E27FC236}">
                  <a16:creationId xmlns:a16="http://schemas.microsoft.com/office/drawing/2014/main" id="{CC88A786-269B-4044-96CD-078C305D32A8}"/>
                </a:ext>
              </a:extLst>
            </p:cNvPr>
            <p:cNvSpPr>
              <a:spLocks/>
            </p:cNvSpPr>
            <p:nvPr/>
          </p:nvSpPr>
          <p:spPr bwMode="auto">
            <a:xfrm>
              <a:off x="6061076" y="3740150"/>
              <a:ext cx="6350" cy="15875"/>
            </a:xfrm>
            <a:custGeom>
              <a:avLst/>
              <a:gdLst>
                <a:gd name="T0" fmla="*/ 1 w 4"/>
                <a:gd name="T1" fmla="*/ 5 h 10"/>
                <a:gd name="T2" fmla="*/ 2 w 4"/>
                <a:gd name="T3" fmla="*/ 1 h 10"/>
                <a:gd name="T4" fmla="*/ 4 w 4"/>
                <a:gd name="T5" fmla="*/ 1 h 10"/>
                <a:gd name="T6" fmla="*/ 3 w 4"/>
                <a:gd name="T7" fmla="*/ 6 h 10"/>
                <a:gd name="T8" fmla="*/ 2 w 4"/>
                <a:gd name="T9" fmla="*/ 10 h 10"/>
                <a:gd name="T10" fmla="*/ 0 w 4"/>
                <a:gd name="T11" fmla="*/ 9 h 10"/>
                <a:gd name="T12" fmla="*/ 1 w 4"/>
                <a:gd name="T13" fmla="*/ 5 h 10"/>
              </a:gdLst>
              <a:ahLst/>
              <a:cxnLst>
                <a:cxn ang="0">
                  <a:pos x="T0" y="T1"/>
                </a:cxn>
                <a:cxn ang="0">
                  <a:pos x="T2" y="T3"/>
                </a:cxn>
                <a:cxn ang="0">
                  <a:pos x="T4" y="T5"/>
                </a:cxn>
                <a:cxn ang="0">
                  <a:pos x="T6" y="T7"/>
                </a:cxn>
                <a:cxn ang="0">
                  <a:pos x="T8" y="T9"/>
                </a:cxn>
                <a:cxn ang="0">
                  <a:pos x="T10" y="T11"/>
                </a:cxn>
                <a:cxn ang="0">
                  <a:pos x="T12" y="T13"/>
                </a:cxn>
              </a:cxnLst>
              <a:rect l="0" t="0" r="r" b="b"/>
              <a:pathLst>
                <a:path w="4" h="10">
                  <a:moveTo>
                    <a:pt x="1" y="5"/>
                  </a:moveTo>
                  <a:cubicBezTo>
                    <a:pt x="1" y="4"/>
                    <a:pt x="2" y="2"/>
                    <a:pt x="2" y="1"/>
                  </a:cubicBezTo>
                  <a:cubicBezTo>
                    <a:pt x="2" y="0"/>
                    <a:pt x="4" y="0"/>
                    <a:pt x="4" y="1"/>
                  </a:cubicBezTo>
                  <a:cubicBezTo>
                    <a:pt x="4" y="3"/>
                    <a:pt x="3" y="4"/>
                    <a:pt x="3" y="6"/>
                  </a:cubicBezTo>
                  <a:cubicBezTo>
                    <a:pt x="3" y="7"/>
                    <a:pt x="3" y="9"/>
                    <a:pt x="2" y="10"/>
                  </a:cubicBezTo>
                  <a:cubicBezTo>
                    <a:pt x="1" y="10"/>
                    <a:pt x="1" y="10"/>
                    <a:pt x="0" y="9"/>
                  </a:cubicBezTo>
                  <a:cubicBezTo>
                    <a:pt x="0" y="8"/>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2" name="Freeform 366">
              <a:extLst>
                <a:ext uri="{FF2B5EF4-FFF2-40B4-BE49-F238E27FC236}">
                  <a16:creationId xmlns:a16="http://schemas.microsoft.com/office/drawing/2014/main" id="{F8858156-57AB-4065-8BC0-5081FE649AA5}"/>
                </a:ext>
              </a:extLst>
            </p:cNvPr>
            <p:cNvSpPr>
              <a:spLocks/>
            </p:cNvSpPr>
            <p:nvPr/>
          </p:nvSpPr>
          <p:spPr bwMode="auto">
            <a:xfrm>
              <a:off x="6053138" y="3740150"/>
              <a:ext cx="4763" cy="17463"/>
            </a:xfrm>
            <a:custGeom>
              <a:avLst/>
              <a:gdLst>
                <a:gd name="T0" fmla="*/ 1 w 4"/>
                <a:gd name="T1" fmla="*/ 5 h 11"/>
                <a:gd name="T2" fmla="*/ 3 w 4"/>
                <a:gd name="T3" fmla="*/ 0 h 11"/>
                <a:gd name="T4" fmla="*/ 4 w 4"/>
                <a:gd name="T5" fmla="*/ 1 h 11"/>
                <a:gd name="T6" fmla="*/ 3 w 4"/>
                <a:gd name="T7" fmla="*/ 5 h 11"/>
                <a:gd name="T8" fmla="*/ 2 w 4"/>
                <a:gd name="T9" fmla="*/ 10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1" y="3"/>
                    <a:pt x="2" y="1"/>
                    <a:pt x="3" y="0"/>
                  </a:cubicBezTo>
                  <a:cubicBezTo>
                    <a:pt x="3" y="0"/>
                    <a:pt x="4" y="0"/>
                    <a:pt x="4" y="1"/>
                  </a:cubicBezTo>
                  <a:cubicBezTo>
                    <a:pt x="4" y="2"/>
                    <a:pt x="3" y="4"/>
                    <a:pt x="3" y="5"/>
                  </a:cubicBezTo>
                  <a:cubicBezTo>
                    <a:pt x="3" y="7"/>
                    <a:pt x="3" y="9"/>
                    <a:pt x="2" y="10"/>
                  </a:cubicBezTo>
                  <a:cubicBezTo>
                    <a:pt x="1" y="11"/>
                    <a:pt x="1" y="11"/>
                    <a:pt x="0" y="10"/>
                  </a:cubicBezTo>
                  <a:cubicBezTo>
                    <a:pt x="0" y="8"/>
                    <a:pt x="0"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3" name="Freeform 367">
              <a:extLst>
                <a:ext uri="{FF2B5EF4-FFF2-40B4-BE49-F238E27FC236}">
                  <a16:creationId xmlns:a16="http://schemas.microsoft.com/office/drawing/2014/main" id="{BD66DEF1-C3C9-4725-9C8C-4072FDE556F9}"/>
                </a:ext>
              </a:extLst>
            </p:cNvPr>
            <p:cNvSpPr>
              <a:spLocks/>
            </p:cNvSpPr>
            <p:nvPr/>
          </p:nvSpPr>
          <p:spPr bwMode="auto">
            <a:xfrm>
              <a:off x="6045201" y="3735387"/>
              <a:ext cx="6350" cy="17463"/>
            </a:xfrm>
            <a:custGeom>
              <a:avLst/>
              <a:gdLst>
                <a:gd name="T0" fmla="*/ 1 w 4"/>
                <a:gd name="T1" fmla="*/ 5 h 11"/>
                <a:gd name="T2" fmla="*/ 3 w 4"/>
                <a:gd name="T3" fmla="*/ 0 h 11"/>
                <a:gd name="T4" fmla="*/ 4 w 4"/>
                <a:gd name="T5" fmla="*/ 1 h 11"/>
                <a:gd name="T6" fmla="*/ 3 w 4"/>
                <a:gd name="T7" fmla="*/ 6 h 11"/>
                <a:gd name="T8" fmla="*/ 2 w 4"/>
                <a:gd name="T9" fmla="*/ 11 h 11"/>
                <a:gd name="T10" fmla="*/ 0 w 4"/>
                <a:gd name="T11" fmla="*/ 10 h 11"/>
                <a:gd name="T12" fmla="*/ 1 w 4"/>
                <a:gd name="T13" fmla="*/ 5 h 11"/>
              </a:gdLst>
              <a:ahLst/>
              <a:cxnLst>
                <a:cxn ang="0">
                  <a:pos x="T0" y="T1"/>
                </a:cxn>
                <a:cxn ang="0">
                  <a:pos x="T2" y="T3"/>
                </a:cxn>
                <a:cxn ang="0">
                  <a:pos x="T4" y="T5"/>
                </a:cxn>
                <a:cxn ang="0">
                  <a:pos x="T6" y="T7"/>
                </a:cxn>
                <a:cxn ang="0">
                  <a:pos x="T8" y="T9"/>
                </a:cxn>
                <a:cxn ang="0">
                  <a:pos x="T10" y="T11"/>
                </a:cxn>
                <a:cxn ang="0">
                  <a:pos x="T12" y="T13"/>
                </a:cxn>
              </a:cxnLst>
              <a:rect l="0" t="0" r="r" b="b"/>
              <a:pathLst>
                <a:path w="4" h="11">
                  <a:moveTo>
                    <a:pt x="1" y="5"/>
                  </a:moveTo>
                  <a:cubicBezTo>
                    <a:pt x="2" y="3"/>
                    <a:pt x="2" y="2"/>
                    <a:pt x="3" y="0"/>
                  </a:cubicBezTo>
                  <a:cubicBezTo>
                    <a:pt x="3" y="0"/>
                    <a:pt x="4" y="0"/>
                    <a:pt x="4" y="1"/>
                  </a:cubicBezTo>
                  <a:cubicBezTo>
                    <a:pt x="4" y="3"/>
                    <a:pt x="4" y="4"/>
                    <a:pt x="3" y="6"/>
                  </a:cubicBezTo>
                  <a:cubicBezTo>
                    <a:pt x="3" y="8"/>
                    <a:pt x="3" y="9"/>
                    <a:pt x="2" y="11"/>
                  </a:cubicBezTo>
                  <a:cubicBezTo>
                    <a:pt x="1" y="11"/>
                    <a:pt x="0" y="11"/>
                    <a:pt x="0" y="10"/>
                  </a:cubicBezTo>
                  <a:cubicBezTo>
                    <a:pt x="0" y="9"/>
                    <a:pt x="1" y="7"/>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4" name="Freeform 368">
              <a:extLst>
                <a:ext uri="{FF2B5EF4-FFF2-40B4-BE49-F238E27FC236}">
                  <a16:creationId xmlns:a16="http://schemas.microsoft.com/office/drawing/2014/main" id="{66BD1BA6-3969-441A-9EAC-3C7CDB63F920}"/>
                </a:ext>
              </a:extLst>
            </p:cNvPr>
            <p:cNvSpPr>
              <a:spLocks/>
            </p:cNvSpPr>
            <p:nvPr/>
          </p:nvSpPr>
          <p:spPr bwMode="auto">
            <a:xfrm>
              <a:off x="6110288" y="3511550"/>
              <a:ext cx="22225" cy="12700"/>
            </a:xfrm>
            <a:custGeom>
              <a:avLst/>
              <a:gdLst>
                <a:gd name="T0" fmla="*/ 4 w 14"/>
                <a:gd name="T1" fmla="*/ 2 h 8"/>
                <a:gd name="T2" fmla="*/ 7 w 14"/>
                <a:gd name="T3" fmla="*/ 3 h 8"/>
                <a:gd name="T4" fmla="*/ 10 w 14"/>
                <a:gd name="T5" fmla="*/ 4 h 8"/>
                <a:gd name="T6" fmla="*/ 14 w 14"/>
                <a:gd name="T7" fmla="*/ 7 h 8"/>
                <a:gd name="T8" fmla="*/ 14 w 14"/>
                <a:gd name="T9" fmla="*/ 8 h 8"/>
                <a:gd name="T10" fmla="*/ 10 w 14"/>
                <a:gd name="T11" fmla="*/ 7 h 8"/>
                <a:gd name="T12" fmla="*/ 3 w 14"/>
                <a:gd name="T13" fmla="*/ 6 h 8"/>
                <a:gd name="T14" fmla="*/ 4 w 14"/>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8">
                  <a:moveTo>
                    <a:pt x="4" y="2"/>
                  </a:moveTo>
                  <a:cubicBezTo>
                    <a:pt x="5" y="3"/>
                    <a:pt x="6" y="3"/>
                    <a:pt x="7" y="3"/>
                  </a:cubicBezTo>
                  <a:cubicBezTo>
                    <a:pt x="8" y="3"/>
                    <a:pt x="9" y="4"/>
                    <a:pt x="10" y="4"/>
                  </a:cubicBezTo>
                  <a:cubicBezTo>
                    <a:pt x="11" y="5"/>
                    <a:pt x="14" y="5"/>
                    <a:pt x="14" y="7"/>
                  </a:cubicBezTo>
                  <a:cubicBezTo>
                    <a:pt x="14" y="7"/>
                    <a:pt x="14" y="8"/>
                    <a:pt x="14" y="8"/>
                  </a:cubicBezTo>
                  <a:cubicBezTo>
                    <a:pt x="12" y="8"/>
                    <a:pt x="11" y="8"/>
                    <a:pt x="10" y="7"/>
                  </a:cubicBezTo>
                  <a:cubicBezTo>
                    <a:pt x="8" y="6"/>
                    <a:pt x="5" y="5"/>
                    <a:pt x="3" y="6"/>
                  </a:cubicBezTo>
                  <a:cubicBezTo>
                    <a:pt x="0" y="6"/>
                    <a:pt x="1"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5" name="Freeform 369">
              <a:extLst>
                <a:ext uri="{FF2B5EF4-FFF2-40B4-BE49-F238E27FC236}">
                  <a16:creationId xmlns:a16="http://schemas.microsoft.com/office/drawing/2014/main" id="{51819D77-1B01-4B40-A9B0-1FFF7A1444B6}"/>
                </a:ext>
              </a:extLst>
            </p:cNvPr>
            <p:cNvSpPr>
              <a:spLocks/>
            </p:cNvSpPr>
            <p:nvPr/>
          </p:nvSpPr>
          <p:spPr bwMode="auto">
            <a:xfrm>
              <a:off x="5999163" y="3498850"/>
              <a:ext cx="19050" cy="6350"/>
            </a:xfrm>
            <a:custGeom>
              <a:avLst/>
              <a:gdLst>
                <a:gd name="T0" fmla="*/ 2 w 13"/>
                <a:gd name="T1" fmla="*/ 1 h 5"/>
                <a:gd name="T2" fmla="*/ 11 w 13"/>
                <a:gd name="T3" fmla="*/ 0 h 5"/>
                <a:gd name="T4" fmla="*/ 11 w 13"/>
                <a:gd name="T5" fmla="*/ 3 h 5"/>
                <a:gd name="T6" fmla="*/ 3 w 13"/>
                <a:gd name="T7" fmla="*/ 5 h 5"/>
                <a:gd name="T8" fmla="*/ 2 w 13"/>
                <a:gd name="T9" fmla="*/ 1 h 5"/>
              </a:gdLst>
              <a:ahLst/>
              <a:cxnLst>
                <a:cxn ang="0">
                  <a:pos x="T0" y="T1"/>
                </a:cxn>
                <a:cxn ang="0">
                  <a:pos x="T2" y="T3"/>
                </a:cxn>
                <a:cxn ang="0">
                  <a:pos x="T4" y="T5"/>
                </a:cxn>
                <a:cxn ang="0">
                  <a:pos x="T6" y="T7"/>
                </a:cxn>
                <a:cxn ang="0">
                  <a:pos x="T8" y="T9"/>
                </a:cxn>
              </a:cxnLst>
              <a:rect l="0" t="0" r="r" b="b"/>
              <a:pathLst>
                <a:path w="13" h="5">
                  <a:moveTo>
                    <a:pt x="2" y="1"/>
                  </a:moveTo>
                  <a:cubicBezTo>
                    <a:pt x="5" y="1"/>
                    <a:pt x="8" y="0"/>
                    <a:pt x="11" y="0"/>
                  </a:cubicBezTo>
                  <a:cubicBezTo>
                    <a:pt x="12" y="0"/>
                    <a:pt x="13" y="2"/>
                    <a:pt x="11" y="3"/>
                  </a:cubicBezTo>
                  <a:cubicBezTo>
                    <a:pt x="9" y="4"/>
                    <a:pt x="6" y="4"/>
                    <a:pt x="3" y="5"/>
                  </a:cubicBezTo>
                  <a:cubicBezTo>
                    <a:pt x="0" y="5"/>
                    <a:pt x="0" y="2"/>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6" name="Freeform 370">
              <a:extLst>
                <a:ext uri="{FF2B5EF4-FFF2-40B4-BE49-F238E27FC236}">
                  <a16:creationId xmlns:a16="http://schemas.microsoft.com/office/drawing/2014/main" id="{A8088A71-0643-49F0-A857-A00C253B2C6E}"/>
                </a:ext>
              </a:extLst>
            </p:cNvPr>
            <p:cNvSpPr>
              <a:spLocks/>
            </p:cNvSpPr>
            <p:nvPr/>
          </p:nvSpPr>
          <p:spPr bwMode="auto">
            <a:xfrm>
              <a:off x="6140451" y="3687762"/>
              <a:ext cx="53975" cy="111125"/>
            </a:xfrm>
            <a:custGeom>
              <a:avLst/>
              <a:gdLst>
                <a:gd name="T0" fmla="*/ 2 w 36"/>
                <a:gd name="T1" fmla="*/ 15 h 72"/>
                <a:gd name="T2" fmla="*/ 15 w 36"/>
                <a:gd name="T3" fmla="*/ 1 h 72"/>
                <a:gd name="T4" fmla="*/ 31 w 36"/>
                <a:gd name="T5" fmla="*/ 44 h 72"/>
                <a:gd name="T6" fmla="*/ 20 w 36"/>
                <a:gd name="T7" fmla="*/ 71 h 72"/>
                <a:gd name="T8" fmla="*/ 5 w 36"/>
                <a:gd name="T9" fmla="*/ 43 h 72"/>
                <a:gd name="T10" fmla="*/ 3 w 36"/>
                <a:gd name="T11" fmla="*/ 28 h 72"/>
                <a:gd name="T12" fmla="*/ 2 w 36"/>
                <a:gd name="T13" fmla="*/ 15 h 72"/>
              </a:gdLst>
              <a:ahLst/>
              <a:cxnLst>
                <a:cxn ang="0">
                  <a:pos x="T0" y="T1"/>
                </a:cxn>
                <a:cxn ang="0">
                  <a:pos x="T2" y="T3"/>
                </a:cxn>
                <a:cxn ang="0">
                  <a:pos x="T4" y="T5"/>
                </a:cxn>
                <a:cxn ang="0">
                  <a:pos x="T6" y="T7"/>
                </a:cxn>
                <a:cxn ang="0">
                  <a:pos x="T8" y="T9"/>
                </a:cxn>
                <a:cxn ang="0">
                  <a:pos x="T10" y="T11"/>
                </a:cxn>
                <a:cxn ang="0">
                  <a:pos x="T12" y="T13"/>
                </a:cxn>
              </a:cxnLst>
              <a:rect l="0" t="0" r="r" b="b"/>
              <a:pathLst>
                <a:path w="36" h="72">
                  <a:moveTo>
                    <a:pt x="2" y="15"/>
                  </a:moveTo>
                  <a:cubicBezTo>
                    <a:pt x="3" y="10"/>
                    <a:pt x="14" y="0"/>
                    <a:pt x="15" y="1"/>
                  </a:cubicBezTo>
                  <a:cubicBezTo>
                    <a:pt x="27" y="14"/>
                    <a:pt x="29" y="27"/>
                    <a:pt x="31" y="44"/>
                  </a:cubicBezTo>
                  <a:cubicBezTo>
                    <a:pt x="32" y="59"/>
                    <a:pt x="36" y="70"/>
                    <a:pt x="20" y="71"/>
                  </a:cubicBezTo>
                  <a:cubicBezTo>
                    <a:pt x="2" y="72"/>
                    <a:pt x="7" y="57"/>
                    <a:pt x="5" y="43"/>
                  </a:cubicBezTo>
                  <a:cubicBezTo>
                    <a:pt x="5" y="36"/>
                    <a:pt x="4" y="35"/>
                    <a:pt x="3" y="28"/>
                  </a:cubicBezTo>
                  <a:cubicBezTo>
                    <a:pt x="3" y="25"/>
                    <a:pt x="0" y="19"/>
                    <a:pt x="2" y="15"/>
                  </a:cubicBezTo>
                  <a:close/>
                </a:path>
              </a:pathLst>
            </a:custGeom>
            <a:solidFill>
              <a:srgbClr val="81B6A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7" name="Freeform 371">
              <a:extLst>
                <a:ext uri="{FF2B5EF4-FFF2-40B4-BE49-F238E27FC236}">
                  <a16:creationId xmlns:a16="http://schemas.microsoft.com/office/drawing/2014/main" id="{9C8BF55C-B826-450F-8C07-AF2DEBE1FF77}"/>
                </a:ext>
              </a:extLst>
            </p:cNvPr>
            <p:cNvSpPr>
              <a:spLocks/>
            </p:cNvSpPr>
            <p:nvPr/>
          </p:nvSpPr>
          <p:spPr bwMode="auto">
            <a:xfrm>
              <a:off x="6148388" y="3784600"/>
              <a:ext cx="50800" cy="55563"/>
            </a:xfrm>
            <a:custGeom>
              <a:avLst/>
              <a:gdLst>
                <a:gd name="T0" fmla="*/ 4 w 33"/>
                <a:gd name="T1" fmla="*/ 8 h 36"/>
                <a:gd name="T2" fmla="*/ 4 w 33"/>
                <a:gd name="T3" fmla="*/ 4 h 36"/>
                <a:gd name="T4" fmla="*/ 13 w 33"/>
                <a:gd name="T5" fmla="*/ 2 h 36"/>
                <a:gd name="T6" fmla="*/ 26 w 33"/>
                <a:gd name="T7" fmla="*/ 2 h 36"/>
                <a:gd name="T8" fmla="*/ 31 w 33"/>
                <a:gd name="T9" fmla="*/ 13 h 36"/>
                <a:gd name="T10" fmla="*/ 25 w 33"/>
                <a:gd name="T11" fmla="*/ 34 h 36"/>
                <a:gd name="T12" fmla="*/ 13 w 33"/>
                <a:gd name="T13" fmla="*/ 25 h 36"/>
                <a:gd name="T14" fmla="*/ 5 w 33"/>
                <a:gd name="T15" fmla="*/ 25 h 36"/>
                <a:gd name="T16" fmla="*/ 4 w 33"/>
                <a:gd name="T17" fmla="*/ 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6">
                  <a:moveTo>
                    <a:pt x="4" y="8"/>
                  </a:moveTo>
                  <a:cubicBezTo>
                    <a:pt x="4" y="7"/>
                    <a:pt x="4" y="6"/>
                    <a:pt x="4" y="4"/>
                  </a:cubicBezTo>
                  <a:cubicBezTo>
                    <a:pt x="6" y="2"/>
                    <a:pt x="10" y="2"/>
                    <a:pt x="13" y="2"/>
                  </a:cubicBezTo>
                  <a:cubicBezTo>
                    <a:pt x="16" y="1"/>
                    <a:pt x="23" y="0"/>
                    <a:pt x="26" y="2"/>
                  </a:cubicBezTo>
                  <a:cubicBezTo>
                    <a:pt x="29" y="4"/>
                    <a:pt x="30" y="10"/>
                    <a:pt x="31" y="13"/>
                  </a:cubicBezTo>
                  <a:cubicBezTo>
                    <a:pt x="32" y="20"/>
                    <a:pt x="33" y="32"/>
                    <a:pt x="25" y="34"/>
                  </a:cubicBezTo>
                  <a:cubicBezTo>
                    <a:pt x="18" y="36"/>
                    <a:pt x="15" y="30"/>
                    <a:pt x="13" y="25"/>
                  </a:cubicBezTo>
                  <a:cubicBezTo>
                    <a:pt x="11" y="27"/>
                    <a:pt x="8" y="28"/>
                    <a:pt x="5" y="25"/>
                  </a:cubicBezTo>
                  <a:cubicBezTo>
                    <a:pt x="0" y="22"/>
                    <a:pt x="3" y="14"/>
                    <a:pt x="4" y="8"/>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8" name="Freeform 372">
              <a:extLst>
                <a:ext uri="{FF2B5EF4-FFF2-40B4-BE49-F238E27FC236}">
                  <a16:creationId xmlns:a16="http://schemas.microsoft.com/office/drawing/2014/main" id="{EC6DD3D9-3190-476B-A443-47A25B77BB96}"/>
                </a:ext>
              </a:extLst>
            </p:cNvPr>
            <p:cNvSpPr>
              <a:spLocks/>
            </p:cNvSpPr>
            <p:nvPr/>
          </p:nvSpPr>
          <p:spPr bwMode="auto">
            <a:xfrm>
              <a:off x="6138863" y="3700462"/>
              <a:ext cx="15875" cy="74613"/>
            </a:xfrm>
            <a:custGeom>
              <a:avLst/>
              <a:gdLst>
                <a:gd name="T0" fmla="*/ 9 w 11"/>
                <a:gd name="T1" fmla="*/ 1 h 49"/>
                <a:gd name="T2" fmla="*/ 10 w 11"/>
                <a:gd name="T3" fmla="*/ 2 h 49"/>
                <a:gd name="T4" fmla="*/ 7 w 11"/>
                <a:gd name="T5" fmla="*/ 28 h 49"/>
                <a:gd name="T6" fmla="*/ 6 w 11"/>
                <a:gd name="T7" fmla="*/ 49 h 49"/>
                <a:gd name="T8" fmla="*/ 5 w 11"/>
                <a:gd name="T9" fmla="*/ 49 h 49"/>
                <a:gd name="T10" fmla="*/ 3 w 11"/>
                <a:gd name="T11" fmla="*/ 18 h 49"/>
                <a:gd name="T12" fmla="*/ 9 w 11"/>
                <a:gd name="T13" fmla="*/ 1 h 49"/>
              </a:gdLst>
              <a:ahLst/>
              <a:cxnLst>
                <a:cxn ang="0">
                  <a:pos x="T0" y="T1"/>
                </a:cxn>
                <a:cxn ang="0">
                  <a:pos x="T2" y="T3"/>
                </a:cxn>
                <a:cxn ang="0">
                  <a:pos x="T4" y="T5"/>
                </a:cxn>
                <a:cxn ang="0">
                  <a:pos x="T6" y="T7"/>
                </a:cxn>
                <a:cxn ang="0">
                  <a:pos x="T8" y="T9"/>
                </a:cxn>
                <a:cxn ang="0">
                  <a:pos x="T10" y="T11"/>
                </a:cxn>
                <a:cxn ang="0">
                  <a:pos x="T12" y="T13"/>
                </a:cxn>
              </a:cxnLst>
              <a:rect l="0" t="0" r="r" b="b"/>
              <a:pathLst>
                <a:path w="11" h="49">
                  <a:moveTo>
                    <a:pt x="9" y="1"/>
                  </a:moveTo>
                  <a:cubicBezTo>
                    <a:pt x="10" y="0"/>
                    <a:pt x="11" y="1"/>
                    <a:pt x="10" y="2"/>
                  </a:cubicBezTo>
                  <a:cubicBezTo>
                    <a:pt x="0" y="10"/>
                    <a:pt x="6" y="18"/>
                    <a:pt x="7" y="28"/>
                  </a:cubicBezTo>
                  <a:cubicBezTo>
                    <a:pt x="8" y="35"/>
                    <a:pt x="8" y="42"/>
                    <a:pt x="6" y="49"/>
                  </a:cubicBezTo>
                  <a:cubicBezTo>
                    <a:pt x="6" y="49"/>
                    <a:pt x="5" y="49"/>
                    <a:pt x="5" y="49"/>
                  </a:cubicBezTo>
                  <a:cubicBezTo>
                    <a:pt x="7" y="36"/>
                    <a:pt x="5" y="31"/>
                    <a:pt x="3" y="18"/>
                  </a:cubicBezTo>
                  <a:cubicBezTo>
                    <a:pt x="2" y="11"/>
                    <a:pt x="3" y="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9" name="Freeform 373">
              <a:extLst>
                <a:ext uri="{FF2B5EF4-FFF2-40B4-BE49-F238E27FC236}">
                  <a16:creationId xmlns:a16="http://schemas.microsoft.com/office/drawing/2014/main" id="{2AC9E89E-5E9A-421D-B76F-334E89648D6E}"/>
                </a:ext>
              </a:extLst>
            </p:cNvPr>
            <p:cNvSpPr>
              <a:spLocks/>
            </p:cNvSpPr>
            <p:nvPr/>
          </p:nvSpPr>
          <p:spPr bwMode="auto">
            <a:xfrm>
              <a:off x="6153151" y="3790950"/>
              <a:ext cx="38100" cy="9525"/>
            </a:xfrm>
            <a:custGeom>
              <a:avLst/>
              <a:gdLst>
                <a:gd name="T0" fmla="*/ 1 w 25"/>
                <a:gd name="T1" fmla="*/ 3 h 6"/>
                <a:gd name="T2" fmla="*/ 24 w 25"/>
                <a:gd name="T3" fmla="*/ 1 h 6"/>
                <a:gd name="T4" fmla="*/ 24 w 25"/>
                <a:gd name="T5" fmla="*/ 3 h 6"/>
                <a:gd name="T6" fmla="*/ 2 w 25"/>
                <a:gd name="T7" fmla="*/ 5 h 6"/>
                <a:gd name="T8" fmla="*/ 1 w 25"/>
                <a:gd name="T9" fmla="*/ 3 h 6"/>
              </a:gdLst>
              <a:ahLst/>
              <a:cxnLst>
                <a:cxn ang="0">
                  <a:pos x="T0" y="T1"/>
                </a:cxn>
                <a:cxn ang="0">
                  <a:pos x="T2" y="T3"/>
                </a:cxn>
                <a:cxn ang="0">
                  <a:pos x="T4" y="T5"/>
                </a:cxn>
                <a:cxn ang="0">
                  <a:pos x="T6" y="T7"/>
                </a:cxn>
                <a:cxn ang="0">
                  <a:pos x="T8" y="T9"/>
                </a:cxn>
              </a:cxnLst>
              <a:rect l="0" t="0" r="r" b="b"/>
              <a:pathLst>
                <a:path w="25" h="6">
                  <a:moveTo>
                    <a:pt x="1" y="3"/>
                  </a:moveTo>
                  <a:cubicBezTo>
                    <a:pt x="8" y="0"/>
                    <a:pt x="17" y="0"/>
                    <a:pt x="24" y="1"/>
                  </a:cubicBezTo>
                  <a:cubicBezTo>
                    <a:pt x="25" y="1"/>
                    <a:pt x="25" y="3"/>
                    <a:pt x="24" y="3"/>
                  </a:cubicBezTo>
                  <a:cubicBezTo>
                    <a:pt x="17" y="3"/>
                    <a:pt x="9" y="2"/>
                    <a:pt x="2" y="5"/>
                  </a:cubicBezTo>
                  <a:cubicBezTo>
                    <a:pt x="1" y="6"/>
                    <a:pt x="0" y="4"/>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0" name="Freeform 374">
              <a:extLst>
                <a:ext uri="{FF2B5EF4-FFF2-40B4-BE49-F238E27FC236}">
                  <a16:creationId xmlns:a16="http://schemas.microsoft.com/office/drawing/2014/main" id="{8252318D-2860-4DFB-8C29-6F0F3E06218E}"/>
                </a:ext>
              </a:extLst>
            </p:cNvPr>
            <p:cNvSpPr>
              <a:spLocks/>
            </p:cNvSpPr>
            <p:nvPr/>
          </p:nvSpPr>
          <p:spPr bwMode="auto">
            <a:xfrm>
              <a:off x="6165851" y="3803650"/>
              <a:ext cx="9525" cy="20638"/>
            </a:xfrm>
            <a:custGeom>
              <a:avLst/>
              <a:gdLst>
                <a:gd name="T0" fmla="*/ 1 w 6"/>
                <a:gd name="T1" fmla="*/ 12 h 14"/>
                <a:gd name="T2" fmla="*/ 4 w 6"/>
                <a:gd name="T3" fmla="*/ 7 h 14"/>
                <a:gd name="T4" fmla="*/ 4 w 6"/>
                <a:gd name="T5" fmla="*/ 1 h 14"/>
                <a:gd name="T6" fmla="*/ 6 w 6"/>
                <a:gd name="T7" fmla="*/ 1 h 14"/>
                <a:gd name="T8" fmla="*/ 1 w 6"/>
                <a:gd name="T9" fmla="*/ 13 h 14"/>
                <a:gd name="T10" fmla="*/ 1 w 6"/>
                <a:gd name="T11" fmla="*/ 12 h 14"/>
              </a:gdLst>
              <a:ahLst/>
              <a:cxnLst>
                <a:cxn ang="0">
                  <a:pos x="T0" y="T1"/>
                </a:cxn>
                <a:cxn ang="0">
                  <a:pos x="T2" y="T3"/>
                </a:cxn>
                <a:cxn ang="0">
                  <a:pos x="T4" y="T5"/>
                </a:cxn>
                <a:cxn ang="0">
                  <a:pos x="T6" y="T7"/>
                </a:cxn>
                <a:cxn ang="0">
                  <a:pos x="T8" y="T9"/>
                </a:cxn>
                <a:cxn ang="0">
                  <a:pos x="T10" y="T11"/>
                </a:cxn>
              </a:cxnLst>
              <a:rect l="0" t="0" r="r" b="b"/>
              <a:pathLst>
                <a:path w="6" h="14">
                  <a:moveTo>
                    <a:pt x="1" y="12"/>
                  </a:moveTo>
                  <a:cubicBezTo>
                    <a:pt x="2" y="11"/>
                    <a:pt x="3" y="9"/>
                    <a:pt x="4" y="7"/>
                  </a:cubicBezTo>
                  <a:cubicBezTo>
                    <a:pt x="4" y="5"/>
                    <a:pt x="4" y="3"/>
                    <a:pt x="4" y="1"/>
                  </a:cubicBezTo>
                  <a:cubicBezTo>
                    <a:pt x="4" y="0"/>
                    <a:pt x="5" y="0"/>
                    <a:pt x="6" y="1"/>
                  </a:cubicBezTo>
                  <a:cubicBezTo>
                    <a:pt x="6" y="5"/>
                    <a:pt x="5" y="11"/>
                    <a:pt x="1" y="13"/>
                  </a:cubicBezTo>
                  <a:cubicBezTo>
                    <a:pt x="1" y="14"/>
                    <a:pt x="0" y="13"/>
                    <a:pt x="1"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1" name="Freeform 375">
              <a:extLst>
                <a:ext uri="{FF2B5EF4-FFF2-40B4-BE49-F238E27FC236}">
                  <a16:creationId xmlns:a16="http://schemas.microsoft.com/office/drawing/2014/main" id="{EA8A7651-86EB-4B20-8869-0CEEE7B844E4}"/>
                </a:ext>
              </a:extLst>
            </p:cNvPr>
            <p:cNvSpPr>
              <a:spLocks/>
            </p:cNvSpPr>
            <p:nvPr/>
          </p:nvSpPr>
          <p:spPr bwMode="auto">
            <a:xfrm>
              <a:off x="6149976" y="3773487"/>
              <a:ext cx="36513" cy="6350"/>
            </a:xfrm>
            <a:custGeom>
              <a:avLst/>
              <a:gdLst>
                <a:gd name="T0" fmla="*/ 0 w 24"/>
                <a:gd name="T1" fmla="*/ 3 h 4"/>
                <a:gd name="T2" fmla="*/ 11 w 24"/>
                <a:gd name="T3" fmla="*/ 1 h 4"/>
                <a:gd name="T4" fmla="*/ 24 w 24"/>
                <a:gd name="T5" fmla="*/ 3 h 4"/>
                <a:gd name="T6" fmla="*/ 24 w 24"/>
                <a:gd name="T7" fmla="*/ 3 h 4"/>
                <a:gd name="T8" fmla="*/ 1 w 24"/>
                <a:gd name="T9" fmla="*/ 4 h 4"/>
                <a:gd name="T10" fmla="*/ 0 w 24"/>
                <a:gd name="T11" fmla="*/ 3 h 4"/>
              </a:gdLst>
              <a:ahLst/>
              <a:cxnLst>
                <a:cxn ang="0">
                  <a:pos x="T0" y="T1"/>
                </a:cxn>
                <a:cxn ang="0">
                  <a:pos x="T2" y="T3"/>
                </a:cxn>
                <a:cxn ang="0">
                  <a:pos x="T4" y="T5"/>
                </a:cxn>
                <a:cxn ang="0">
                  <a:pos x="T6" y="T7"/>
                </a:cxn>
                <a:cxn ang="0">
                  <a:pos x="T8" y="T9"/>
                </a:cxn>
                <a:cxn ang="0">
                  <a:pos x="T10" y="T11"/>
                </a:cxn>
              </a:cxnLst>
              <a:rect l="0" t="0" r="r" b="b"/>
              <a:pathLst>
                <a:path w="24" h="4">
                  <a:moveTo>
                    <a:pt x="0" y="3"/>
                  </a:moveTo>
                  <a:cubicBezTo>
                    <a:pt x="2" y="0"/>
                    <a:pt x="8" y="1"/>
                    <a:pt x="11" y="1"/>
                  </a:cubicBezTo>
                  <a:cubicBezTo>
                    <a:pt x="14" y="1"/>
                    <a:pt x="22" y="0"/>
                    <a:pt x="24" y="3"/>
                  </a:cubicBezTo>
                  <a:cubicBezTo>
                    <a:pt x="24" y="3"/>
                    <a:pt x="24" y="3"/>
                    <a:pt x="24" y="3"/>
                  </a:cubicBezTo>
                  <a:cubicBezTo>
                    <a:pt x="16" y="2"/>
                    <a:pt x="9" y="3"/>
                    <a:pt x="1" y="4"/>
                  </a:cubicBezTo>
                  <a:cubicBezTo>
                    <a:pt x="0" y="4"/>
                    <a:pt x="0" y="4"/>
                    <a:pt x="0"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2" name="Freeform 376">
              <a:extLst>
                <a:ext uri="{FF2B5EF4-FFF2-40B4-BE49-F238E27FC236}">
                  <a16:creationId xmlns:a16="http://schemas.microsoft.com/office/drawing/2014/main" id="{0863ED58-B8C3-4C61-B3D8-3B86AC1BFDEE}"/>
                </a:ext>
              </a:extLst>
            </p:cNvPr>
            <p:cNvSpPr>
              <a:spLocks/>
            </p:cNvSpPr>
            <p:nvPr/>
          </p:nvSpPr>
          <p:spPr bwMode="auto">
            <a:xfrm>
              <a:off x="5921376" y="3617912"/>
              <a:ext cx="68263" cy="52388"/>
            </a:xfrm>
            <a:custGeom>
              <a:avLst/>
              <a:gdLst>
                <a:gd name="T0" fmla="*/ 2 w 44"/>
                <a:gd name="T1" fmla="*/ 17 h 34"/>
                <a:gd name="T2" fmla="*/ 10 w 44"/>
                <a:gd name="T3" fmla="*/ 24 h 34"/>
                <a:gd name="T4" fmla="*/ 18 w 44"/>
                <a:gd name="T5" fmla="*/ 31 h 34"/>
                <a:gd name="T6" fmla="*/ 34 w 44"/>
                <a:gd name="T7" fmla="*/ 31 h 34"/>
                <a:gd name="T8" fmla="*/ 42 w 44"/>
                <a:gd name="T9" fmla="*/ 20 h 34"/>
                <a:gd name="T10" fmla="*/ 39 w 44"/>
                <a:gd name="T11" fmla="*/ 8 h 34"/>
                <a:gd name="T12" fmla="*/ 31 w 44"/>
                <a:gd name="T13" fmla="*/ 12 h 34"/>
                <a:gd name="T14" fmla="*/ 3 w 44"/>
                <a:gd name="T15" fmla="*/ 7 h 34"/>
                <a:gd name="T16" fmla="*/ 2 w 44"/>
                <a:gd name="T17"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34">
                  <a:moveTo>
                    <a:pt x="2" y="17"/>
                  </a:moveTo>
                  <a:cubicBezTo>
                    <a:pt x="4" y="19"/>
                    <a:pt x="8" y="22"/>
                    <a:pt x="10" y="24"/>
                  </a:cubicBezTo>
                  <a:cubicBezTo>
                    <a:pt x="13" y="27"/>
                    <a:pt x="15" y="29"/>
                    <a:pt x="18" y="31"/>
                  </a:cubicBezTo>
                  <a:cubicBezTo>
                    <a:pt x="22" y="34"/>
                    <a:pt x="29" y="33"/>
                    <a:pt x="34" y="31"/>
                  </a:cubicBezTo>
                  <a:cubicBezTo>
                    <a:pt x="40" y="29"/>
                    <a:pt x="41" y="25"/>
                    <a:pt x="42" y="20"/>
                  </a:cubicBezTo>
                  <a:cubicBezTo>
                    <a:pt x="43" y="16"/>
                    <a:pt x="44" y="10"/>
                    <a:pt x="39" y="8"/>
                  </a:cubicBezTo>
                  <a:cubicBezTo>
                    <a:pt x="35" y="6"/>
                    <a:pt x="32" y="9"/>
                    <a:pt x="31" y="12"/>
                  </a:cubicBezTo>
                  <a:cubicBezTo>
                    <a:pt x="24" y="6"/>
                    <a:pt x="11" y="0"/>
                    <a:pt x="3" y="7"/>
                  </a:cubicBezTo>
                  <a:cubicBezTo>
                    <a:pt x="0" y="9"/>
                    <a:pt x="0" y="13"/>
                    <a:pt x="2" y="17"/>
                  </a:cubicBezTo>
                  <a:close/>
                </a:path>
              </a:pathLst>
            </a:custGeom>
            <a:solidFill>
              <a:srgbClr val="B6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3" name="Freeform 377">
              <a:extLst>
                <a:ext uri="{FF2B5EF4-FFF2-40B4-BE49-F238E27FC236}">
                  <a16:creationId xmlns:a16="http://schemas.microsoft.com/office/drawing/2014/main" id="{A52F398C-8700-4F1F-BB20-6E03809FD1B3}"/>
                </a:ext>
              </a:extLst>
            </p:cNvPr>
            <p:cNvSpPr>
              <a:spLocks/>
            </p:cNvSpPr>
            <p:nvPr/>
          </p:nvSpPr>
          <p:spPr bwMode="auto">
            <a:xfrm>
              <a:off x="5953126" y="3633787"/>
              <a:ext cx="17463" cy="12700"/>
            </a:xfrm>
            <a:custGeom>
              <a:avLst/>
              <a:gdLst>
                <a:gd name="T0" fmla="*/ 3 w 12"/>
                <a:gd name="T1" fmla="*/ 3 h 8"/>
                <a:gd name="T2" fmla="*/ 10 w 12"/>
                <a:gd name="T3" fmla="*/ 1 h 8"/>
                <a:gd name="T4" fmla="*/ 11 w 12"/>
                <a:gd name="T5" fmla="*/ 1 h 8"/>
                <a:gd name="T6" fmla="*/ 11 w 12"/>
                <a:gd name="T7" fmla="*/ 1 h 8"/>
                <a:gd name="T8" fmla="*/ 11 w 12"/>
                <a:gd name="T9" fmla="*/ 1 h 8"/>
                <a:gd name="T10" fmla="*/ 11 w 12"/>
                <a:gd name="T11" fmla="*/ 3 h 8"/>
                <a:gd name="T12" fmla="*/ 5 w 12"/>
                <a:gd name="T13" fmla="*/ 4 h 8"/>
                <a:gd name="T14" fmla="*/ 3 w 12"/>
                <a:gd name="T15" fmla="*/ 8 h 8"/>
                <a:gd name="T16" fmla="*/ 2 w 12"/>
                <a:gd name="T17" fmla="*/ 8 h 8"/>
                <a:gd name="T18" fmla="*/ 3 w 12"/>
                <a:gd name="T1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8">
                  <a:moveTo>
                    <a:pt x="3" y="3"/>
                  </a:moveTo>
                  <a:cubicBezTo>
                    <a:pt x="5" y="1"/>
                    <a:pt x="8" y="0"/>
                    <a:pt x="10" y="1"/>
                  </a:cubicBezTo>
                  <a:cubicBezTo>
                    <a:pt x="11" y="1"/>
                    <a:pt x="11" y="1"/>
                    <a:pt x="11" y="1"/>
                  </a:cubicBezTo>
                  <a:cubicBezTo>
                    <a:pt x="11" y="1"/>
                    <a:pt x="11" y="1"/>
                    <a:pt x="11" y="1"/>
                  </a:cubicBezTo>
                  <a:cubicBezTo>
                    <a:pt x="11" y="1"/>
                    <a:pt x="11" y="1"/>
                    <a:pt x="11" y="1"/>
                  </a:cubicBezTo>
                  <a:cubicBezTo>
                    <a:pt x="11" y="1"/>
                    <a:pt x="12" y="2"/>
                    <a:pt x="11" y="3"/>
                  </a:cubicBezTo>
                  <a:cubicBezTo>
                    <a:pt x="9" y="3"/>
                    <a:pt x="7" y="3"/>
                    <a:pt x="5" y="4"/>
                  </a:cubicBezTo>
                  <a:cubicBezTo>
                    <a:pt x="4" y="5"/>
                    <a:pt x="3" y="6"/>
                    <a:pt x="3" y="8"/>
                  </a:cubicBezTo>
                  <a:cubicBezTo>
                    <a:pt x="2" y="8"/>
                    <a:pt x="2" y="8"/>
                    <a:pt x="2" y="8"/>
                  </a:cubicBezTo>
                  <a:cubicBezTo>
                    <a:pt x="0" y="7"/>
                    <a:pt x="1" y="4"/>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4" name="Freeform 378">
              <a:extLst>
                <a:ext uri="{FF2B5EF4-FFF2-40B4-BE49-F238E27FC236}">
                  <a16:creationId xmlns:a16="http://schemas.microsoft.com/office/drawing/2014/main" id="{D2AE43EA-EEE6-4FA8-81D3-76B0ECC1818F}"/>
                </a:ext>
              </a:extLst>
            </p:cNvPr>
            <p:cNvSpPr>
              <a:spLocks/>
            </p:cNvSpPr>
            <p:nvPr/>
          </p:nvSpPr>
          <p:spPr bwMode="auto">
            <a:xfrm>
              <a:off x="5949951" y="3651250"/>
              <a:ext cx="33338" cy="15875"/>
            </a:xfrm>
            <a:custGeom>
              <a:avLst/>
              <a:gdLst>
                <a:gd name="T0" fmla="*/ 1 w 22"/>
                <a:gd name="T1" fmla="*/ 5 h 10"/>
                <a:gd name="T2" fmla="*/ 13 w 22"/>
                <a:gd name="T3" fmla="*/ 6 h 10"/>
                <a:gd name="T4" fmla="*/ 22 w 22"/>
                <a:gd name="T5" fmla="*/ 0 h 10"/>
                <a:gd name="T6" fmla="*/ 22 w 22"/>
                <a:gd name="T7" fmla="*/ 1 h 10"/>
                <a:gd name="T8" fmla="*/ 1 w 22"/>
                <a:gd name="T9" fmla="*/ 6 h 10"/>
                <a:gd name="T10" fmla="*/ 1 w 22"/>
                <a:gd name="T11" fmla="*/ 5 h 10"/>
              </a:gdLst>
              <a:ahLst/>
              <a:cxnLst>
                <a:cxn ang="0">
                  <a:pos x="T0" y="T1"/>
                </a:cxn>
                <a:cxn ang="0">
                  <a:pos x="T2" y="T3"/>
                </a:cxn>
                <a:cxn ang="0">
                  <a:pos x="T4" y="T5"/>
                </a:cxn>
                <a:cxn ang="0">
                  <a:pos x="T6" y="T7"/>
                </a:cxn>
                <a:cxn ang="0">
                  <a:pos x="T8" y="T9"/>
                </a:cxn>
                <a:cxn ang="0">
                  <a:pos x="T10" y="T11"/>
                </a:cxn>
              </a:cxnLst>
              <a:rect l="0" t="0" r="r" b="b"/>
              <a:pathLst>
                <a:path w="22" h="10">
                  <a:moveTo>
                    <a:pt x="1" y="5"/>
                  </a:moveTo>
                  <a:cubicBezTo>
                    <a:pt x="5" y="5"/>
                    <a:pt x="9" y="6"/>
                    <a:pt x="13" y="6"/>
                  </a:cubicBezTo>
                  <a:cubicBezTo>
                    <a:pt x="16" y="5"/>
                    <a:pt x="19" y="3"/>
                    <a:pt x="22" y="0"/>
                  </a:cubicBezTo>
                  <a:cubicBezTo>
                    <a:pt x="22" y="1"/>
                    <a:pt x="22" y="1"/>
                    <a:pt x="22" y="1"/>
                  </a:cubicBezTo>
                  <a:cubicBezTo>
                    <a:pt x="19" y="8"/>
                    <a:pt x="7" y="10"/>
                    <a:pt x="1" y="6"/>
                  </a:cubicBezTo>
                  <a:cubicBezTo>
                    <a:pt x="0" y="6"/>
                    <a:pt x="1"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5" name="Freeform 379">
              <a:extLst>
                <a:ext uri="{FF2B5EF4-FFF2-40B4-BE49-F238E27FC236}">
                  <a16:creationId xmlns:a16="http://schemas.microsoft.com/office/drawing/2014/main" id="{77D15280-8D07-4CC7-8F70-38AE1E3C58DF}"/>
                </a:ext>
              </a:extLst>
            </p:cNvPr>
            <p:cNvSpPr>
              <a:spLocks/>
            </p:cNvSpPr>
            <p:nvPr/>
          </p:nvSpPr>
          <p:spPr bwMode="auto">
            <a:xfrm>
              <a:off x="5926138" y="3627437"/>
              <a:ext cx="23813" cy="30163"/>
            </a:xfrm>
            <a:custGeom>
              <a:avLst/>
              <a:gdLst>
                <a:gd name="T0" fmla="*/ 1 w 15"/>
                <a:gd name="T1" fmla="*/ 1 h 20"/>
                <a:gd name="T2" fmla="*/ 11 w 15"/>
                <a:gd name="T3" fmla="*/ 17 h 20"/>
                <a:gd name="T4" fmla="*/ 13 w 15"/>
                <a:gd name="T5" fmla="*/ 20 h 20"/>
                <a:gd name="T6" fmla="*/ 12 w 15"/>
                <a:gd name="T7" fmla="*/ 20 h 20"/>
                <a:gd name="T8" fmla="*/ 12 w 15"/>
                <a:gd name="T9" fmla="*/ 20 h 20"/>
                <a:gd name="T10" fmla="*/ 12 w 15"/>
                <a:gd name="T11" fmla="*/ 19 h 20"/>
                <a:gd name="T12" fmla="*/ 12 w 15"/>
                <a:gd name="T13" fmla="*/ 19 h 20"/>
                <a:gd name="T14" fmla="*/ 4 w 15"/>
                <a:gd name="T15" fmla="*/ 12 h 20"/>
                <a:gd name="T16" fmla="*/ 0 w 15"/>
                <a:gd name="T17" fmla="*/ 1 h 20"/>
                <a:gd name="T18" fmla="*/ 1 w 15"/>
                <a:gd name="T19" fmla="*/ 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20">
                  <a:moveTo>
                    <a:pt x="1" y="1"/>
                  </a:moveTo>
                  <a:cubicBezTo>
                    <a:pt x="2" y="8"/>
                    <a:pt x="6" y="13"/>
                    <a:pt x="11" y="17"/>
                  </a:cubicBezTo>
                  <a:cubicBezTo>
                    <a:pt x="13" y="18"/>
                    <a:pt x="15" y="19"/>
                    <a:pt x="13" y="20"/>
                  </a:cubicBezTo>
                  <a:cubicBezTo>
                    <a:pt x="12" y="20"/>
                    <a:pt x="12" y="20"/>
                    <a:pt x="12" y="20"/>
                  </a:cubicBezTo>
                  <a:cubicBezTo>
                    <a:pt x="12" y="20"/>
                    <a:pt x="12" y="20"/>
                    <a:pt x="12" y="20"/>
                  </a:cubicBezTo>
                  <a:cubicBezTo>
                    <a:pt x="12" y="19"/>
                    <a:pt x="12" y="19"/>
                    <a:pt x="12" y="19"/>
                  </a:cubicBezTo>
                  <a:cubicBezTo>
                    <a:pt x="12" y="19"/>
                    <a:pt x="12" y="19"/>
                    <a:pt x="12" y="19"/>
                  </a:cubicBezTo>
                  <a:cubicBezTo>
                    <a:pt x="10" y="18"/>
                    <a:pt x="4" y="12"/>
                    <a:pt x="4" y="12"/>
                  </a:cubicBezTo>
                  <a:cubicBezTo>
                    <a:pt x="1" y="9"/>
                    <a:pt x="0" y="5"/>
                    <a:pt x="0" y="1"/>
                  </a:cubicBezTo>
                  <a:cubicBezTo>
                    <a:pt x="0" y="0"/>
                    <a:pt x="1" y="0"/>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6" name="Freeform 380">
              <a:extLst>
                <a:ext uri="{FF2B5EF4-FFF2-40B4-BE49-F238E27FC236}">
                  <a16:creationId xmlns:a16="http://schemas.microsoft.com/office/drawing/2014/main" id="{52DC571D-EBEB-4538-ACB0-B43857AE63E6}"/>
                </a:ext>
              </a:extLst>
            </p:cNvPr>
            <p:cNvSpPr>
              <a:spLocks/>
            </p:cNvSpPr>
            <p:nvPr/>
          </p:nvSpPr>
          <p:spPr bwMode="auto">
            <a:xfrm>
              <a:off x="5953126" y="3670300"/>
              <a:ext cx="36513" cy="15875"/>
            </a:xfrm>
            <a:custGeom>
              <a:avLst/>
              <a:gdLst>
                <a:gd name="T0" fmla="*/ 1 w 24"/>
                <a:gd name="T1" fmla="*/ 8 h 11"/>
                <a:gd name="T2" fmla="*/ 14 w 24"/>
                <a:gd name="T3" fmla="*/ 7 h 11"/>
                <a:gd name="T4" fmla="*/ 24 w 24"/>
                <a:gd name="T5" fmla="*/ 0 h 11"/>
                <a:gd name="T6" fmla="*/ 24 w 24"/>
                <a:gd name="T7" fmla="*/ 0 h 11"/>
                <a:gd name="T8" fmla="*/ 1 w 24"/>
                <a:gd name="T9" fmla="*/ 10 h 11"/>
                <a:gd name="T10" fmla="*/ 1 w 24"/>
                <a:gd name="T11" fmla="*/ 8 h 11"/>
              </a:gdLst>
              <a:ahLst/>
              <a:cxnLst>
                <a:cxn ang="0">
                  <a:pos x="T0" y="T1"/>
                </a:cxn>
                <a:cxn ang="0">
                  <a:pos x="T2" y="T3"/>
                </a:cxn>
                <a:cxn ang="0">
                  <a:pos x="T4" y="T5"/>
                </a:cxn>
                <a:cxn ang="0">
                  <a:pos x="T6" y="T7"/>
                </a:cxn>
                <a:cxn ang="0">
                  <a:pos x="T8" y="T9"/>
                </a:cxn>
                <a:cxn ang="0">
                  <a:pos x="T10" y="T11"/>
                </a:cxn>
              </a:cxnLst>
              <a:rect l="0" t="0" r="r" b="b"/>
              <a:pathLst>
                <a:path w="24" h="11">
                  <a:moveTo>
                    <a:pt x="1" y="8"/>
                  </a:moveTo>
                  <a:cubicBezTo>
                    <a:pt x="6" y="9"/>
                    <a:pt x="10" y="8"/>
                    <a:pt x="14" y="7"/>
                  </a:cubicBezTo>
                  <a:cubicBezTo>
                    <a:pt x="18" y="5"/>
                    <a:pt x="21" y="2"/>
                    <a:pt x="24" y="0"/>
                  </a:cubicBezTo>
                  <a:cubicBezTo>
                    <a:pt x="24" y="0"/>
                    <a:pt x="24" y="0"/>
                    <a:pt x="24" y="0"/>
                  </a:cubicBezTo>
                  <a:cubicBezTo>
                    <a:pt x="22" y="9"/>
                    <a:pt x="8" y="11"/>
                    <a:pt x="1" y="10"/>
                  </a:cubicBezTo>
                  <a:cubicBezTo>
                    <a:pt x="0" y="9"/>
                    <a:pt x="0" y="8"/>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7" name="Freeform 381">
              <a:extLst>
                <a:ext uri="{FF2B5EF4-FFF2-40B4-BE49-F238E27FC236}">
                  <a16:creationId xmlns:a16="http://schemas.microsoft.com/office/drawing/2014/main" id="{ED8DCCBF-97C3-42DA-ADD5-A47B2C19CA65}"/>
                </a:ext>
              </a:extLst>
            </p:cNvPr>
            <p:cNvSpPr>
              <a:spLocks/>
            </p:cNvSpPr>
            <p:nvPr/>
          </p:nvSpPr>
          <p:spPr bwMode="auto">
            <a:xfrm>
              <a:off x="6019801" y="3687762"/>
              <a:ext cx="9525" cy="34925"/>
            </a:xfrm>
            <a:custGeom>
              <a:avLst/>
              <a:gdLst>
                <a:gd name="T0" fmla="*/ 2 w 6"/>
                <a:gd name="T1" fmla="*/ 13 h 23"/>
                <a:gd name="T2" fmla="*/ 5 w 6"/>
                <a:gd name="T3" fmla="*/ 1 h 23"/>
                <a:gd name="T4" fmla="*/ 6 w 6"/>
                <a:gd name="T5" fmla="*/ 1 h 23"/>
                <a:gd name="T6" fmla="*/ 4 w 6"/>
                <a:gd name="T7" fmla="*/ 14 h 23"/>
                <a:gd name="T8" fmla="*/ 2 w 6"/>
                <a:gd name="T9" fmla="*/ 23 h 23"/>
                <a:gd name="T10" fmla="*/ 2 w 6"/>
                <a:gd name="T11" fmla="*/ 23 h 23"/>
                <a:gd name="T12" fmla="*/ 2 w 6"/>
                <a:gd name="T13" fmla="*/ 13 h 23"/>
              </a:gdLst>
              <a:ahLst/>
              <a:cxnLst>
                <a:cxn ang="0">
                  <a:pos x="T0" y="T1"/>
                </a:cxn>
                <a:cxn ang="0">
                  <a:pos x="T2" y="T3"/>
                </a:cxn>
                <a:cxn ang="0">
                  <a:pos x="T4" y="T5"/>
                </a:cxn>
                <a:cxn ang="0">
                  <a:pos x="T6" y="T7"/>
                </a:cxn>
                <a:cxn ang="0">
                  <a:pos x="T8" y="T9"/>
                </a:cxn>
                <a:cxn ang="0">
                  <a:pos x="T10" y="T11"/>
                </a:cxn>
                <a:cxn ang="0">
                  <a:pos x="T12" y="T13"/>
                </a:cxn>
              </a:cxnLst>
              <a:rect l="0" t="0" r="r" b="b"/>
              <a:pathLst>
                <a:path w="6" h="23">
                  <a:moveTo>
                    <a:pt x="2" y="13"/>
                  </a:moveTo>
                  <a:cubicBezTo>
                    <a:pt x="3" y="9"/>
                    <a:pt x="3" y="5"/>
                    <a:pt x="5" y="1"/>
                  </a:cubicBezTo>
                  <a:cubicBezTo>
                    <a:pt x="5" y="0"/>
                    <a:pt x="6" y="1"/>
                    <a:pt x="6" y="1"/>
                  </a:cubicBezTo>
                  <a:cubicBezTo>
                    <a:pt x="5" y="6"/>
                    <a:pt x="4" y="10"/>
                    <a:pt x="4" y="14"/>
                  </a:cubicBezTo>
                  <a:cubicBezTo>
                    <a:pt x="3" y="17"/>
                    <a:pt x="3" y="20"/>
                    <a:pt x="2" y="23"/>
                  </a:cubicBezTo>
                  <a:cubicBezTo>
                    <a:pt x="2" y="23"/>
                    <a:pt x="2" y="23"/>
                    <a:pt x="2" y="23"/>
                  </a:cubicBezTo>
                  <a:cubicBezTo>
                    <a:pt x="0" y="20"/>
                    <a:pt x="1" y="16"/>
                    <a:pt x="2"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8" name="Freeform 382">
              <a:extLst>
                <a:ext uri="{FF2B5EF4-FFF2-40B4-BE49-F238E27FC236}">
                  <a16:creationId xmlns:a16="http://schemas.microsoft.com/office/drawing/2014/main" id="{9C21DB47-704C-42E4-BCE7-920AE1A5E16F}"/>
                </a:ext>
              </a:extLst>
            </p:cNvPr>
            <p:cNvSpPr>
              <a:spLocks noEditPoints="1"/>
            </p:cNvSpPr>
            <p:nvPr/>
          </p:nvSpPr>
          <p:spPr bwMode="auto">
            <a:xfrm>
              <a:off x="6094413" y="3746500"/>
              <a:ext cx="41275" cy="17463"/>
            </a:xfrm>
            <a:custGeom>
              <a:avLst/>
              <a:gdLst>
                <a:gd name="T0" fmla="*/ 0 w 27"/>
                <a:gd name="T1" fmla="*/ 4 h 12"/>
                <a:gd name="T2" fmla="*/ 1 w 27"/>
                <a:gd name="T3" fmla="*/ 4 h 12"/>
                <a:gd name="T4" fmla="*/ 26 w 27"/>
                <a:gd name="T5" fmla="*/ 12 h 12"/>
                <a:gd name="T6" fmla="*/ 27 w 27"/>
                <a:gd name="T7" fmla="*/ 11 h 12"/>
                <a:gd name="T8" fmla="*/ 27 w 27"/>
                <a:gd name="T9" fmla="*/ 7 h 12"/>
                <a:gd name="T10" fmla="*/ 25 w 27"/>
                <a:gd name="T11" fmla="*/ 7 h 12"/>
                <a:gd name="T12" fmla="*/ 25 w 27"/>
                <a:gd name="T13" fmla="*/ 7 h 12"/>
                <a:gd name="T14" fmla="*/ 14 w 27"/>
                <a:gd name="T15" fmla="*/ 4 h 12"/>
                <a:gd name="T16" fmla="*/ 9 w 27"/>
                <a:gd name="T17" fmla="*/ 2 h 12"/>
                <a:gd name="T18" fmla="*/ 3 w 27"/>
                <a:gd name="T19" fmla="*/ 0 h 12"/>
                <a:gd name="T20" fmla="*/ 0 w 27"/>
                <a:gd name="T21" fmla="*/ 4 h 12"/>
                <a:gd name="T22" fmla="*/ 4 w 27"/>
                <a:gd name="T23" fmla="*/ 1 h 12"/>
                <a:gd name="T24" fmla="*/ 7 w 27"/>
                <a:gd name="T25" fmla="*/ 3 h 12"/>
                <a:gd name="T26" fmla="*/ 12 w 27"/>
                <a:gd name="T27" fmla="*/ 4 h 12"/>
                <a:gd name="T28" fmla="*/ 25 w 27"/>
                <a:gd name="T29" fmla="*/ 8 h 12"/>
                <a:gd name="T30" fmla="*/ 20 w 27"/>
                <a:gd name="T31" fmla="*/ 9 h 12"/>
                <a:gd name="T32" fmla="*/ 13 w 27"/>
                <a:gd name="T33" fmla="*/ 7 h 12"/>
                <a:gd name="T34" fmla="*/ 6 w 27"/>
                <a:gd name="T35" fmla="*/ 5 h 12"/>
                <a:gd name="T36" fmla="*/ 2 w 27"/>
                <a:gd name="T37" fmla="*/ 3 h 12"/>
                <a:gd name="T38" fmla="*/ 4 w 27"/>
                <a:gd name="T39"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12">
                  <a:moveTo>
                    <a:pt x="0" y="4"/>
                  </a:moveTo>
                  <a:cubicBezTo>
                    <a:pt x="1" y="4"/>
                    <a:pt x="1" y="4"/>
                    <a:pt x="1" y="4"/>
                  </a:cubicBezTo>
                  <a:cubicBezTo>
                    <a:pt x="10" y="6"/>
                    <a:pt x="17" y="11"/>
                    <a:pt x="26" y="12"/>
                  </a:cubicBezTo>
                  <a:cubicBezTo>
                    <a:pt x="27" y="12"/>
                    <a:pt x="27" y="11"/>
                    <a:pt x="27" y="11"/>
                  </a:cubicBezTo>
                  <a:cubicBezTo>
                    <a:pt x="27" y="10"/>
                    <a:pt x="27" y="9"/>
                    <a:pt x="27" y="7"/>
                  </a:cubicBezTo>
                  <a:cubicBezTo>
                    <a:pt x="27" y="6"/>
                    <a:pt x="26" y="6"/>
                    <a:pt x="25" y="7"/>
                  </a:cubicBezTo>
                  <a:cubicBezTo>
                    <a:pt x="25" y="7"/>
                    <a:pt x="25" y="7"/>
                    <a:pt x="25" y="7"/>
                  </a:cubicBezTo>
                  <a:cubicBezTo>
                    <a:pt x="22" y="6"/>
                    <a:pt x="18" y="5"/>
                    <a:pt x="14" y="4"/>
                  </a:cubicBezTo>
                  <a:cubicBezTo>
                    <a:pt x="12" y="3"/>
                    <a:pt x="11" y="3"/>
                    <a:pt x="9" y="2"/>
                  </a:cubicBezTo>
                  <a:cubicBezTo>
                    <a:pt x="7" y="2"/>
                    <a:pt x="5" y="0"/>
                    <a:pt x="3" y="0"/>
                  </a:cubicBezTo>
                  <a:cubicBezTo>
                    <a:pt x="1" y="0"/>
                    <a:pt x="0" y="2"/>
                    <a:pt x="0" y="4"/>
                  </a:cubicBezTo>
                  <a:close/>
                  <a:moveTo>
                    <a:pt x="4" y="1"/>
                  </a:moveTo>
                  <a:cubicBezTo>
                    <a:pt x="5" y="2"/>
                    <a:pt x="6" y="2"/>
                    <a:pt x="7" y="3"/>
                  </a:cubicBezTo>
                  <a:cubicBezTo>
                    <a:pt x="9" y="3"/>
                    <a:pt x="10" y="4"/>
                    <a:pt x="12" y="4"/>
                  </a:cubicBezTo>
                  <a:cubicBezTo>
                    <a:pt x="16" y="6"/>
                    <a:pt x="21" y="7"/>
                    <a:pt x="25" y="8"/>
                  </a:cubicBezTo>
                  <a:cubicBezTo>
                    <a:pt x="25" y="11"/>
                    <a:pt x="22" y="10"/>
                    <a:pt x="20" y="9"/>
                  </a:cubicBezTo>
                  <a:cubicBezTo>
                    <a:pt x="18" y="9"/>
                    <a:pt x="16" y="8"/>
                    <a:pt x="13" y="7"/>
                  </a:cubicBezTo>
                  <a:cubicBezTo>
                    <a:pt x="11" y="6"/>
                    <a:pt x="9" y="5"/>
                    <a:pt x="6" y="5"/>
                  </a:cubicBezTo>
                  <a:cubicBezTo>
                    <a:pt x="5" y="4"/>
                    <a:pt x="3" y="4"/>
                    <a:pt x="2" y="3"/>
                  </a:cubicBezTo>
                  <a:cubicBezTo>
                    <a:pt x="0" y="3"/>
                    <a:pt x="1" y="2"/>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9" name="Freeform 383">
              <a:extLst>
                <a:ext uri="{FF2B5EF4-FFF2-40B4-BE49-F238E27FC236}">
                  <a16:creationId xmlns:a16="http://schemas.microsoft.com/office/drawing/2014/main" id="{D8BF04ED-1DE9-447C-ABA3-D27D8B16F9FE}"/>
                </a:ext>
              </a:extLst>
            </p:cNvPr>
            <p:cNvSpPr>
              <a:spLocks noEditPoints="1"/>
            </p:cNvSpPr>
            <p:nvPr/>
          </p:nvSpPr>
          <p:spPr bwMode="auto">
            <a:xfrm>
              <a:off x="6019801" y="3740150"/>
              <a:ext cx="20638" cy="14288"/>
            </a:xfrm>
            <a:custGeom>
              <a:avLst/>
              <a:gdLst>
                <a:gd name="T0" fmla="*/ 0 w 13"/>
                <a:gd name="T1" fmla="*/ 4 h 9"/>
                <a:gd name="T2" fmla="*/ 1 w 13"/>
                <a:gd name="T3" fmla="*/ 8 h 9"/>
                <a:gd name="T4" fmla="*/ 2 w 13"/>
                <a:gd name="T5" fmla="*/ 9 h 9"/>
                <a:gd name="T6" fmla="*/ 13 w 13"/>
                <a:gd name="T7" fmla="*/ 6 h 9"/>
                <a:gd name="T8" fmla="*/ 13 w 13"/>
                <a:gd name="T9" fmla="*/ 5 h 9"/>
                <a:gd name="T10" fmla="*/ 11 w 13"/>
                <a:gd name="T11" fmla="*/ 1 h 9"/>
                <a:gd name="T12" fmla="*/ 9 w 13"/>
                <a:gd name="T13" fmla="*/ 1 h 9"/>
                <a:gd name="T14" fmla="*/ 0 w 13"/>
                <a:gd name="T15" fmla="*/ 3 h 9"/>
                <a:gd name="T16" fmla="*/ 0 w 13"/>
                <a:gd name="T17" fmla="*/ 4 h 9"/>
                <a:gd name="T18" fmla="*/ 11 w 13"/>
                <a:gd name="T19" fmla="*/ 5 h 9"/>
                <a:gd name="T20" fmla="*/ 2 w 13"/>
                <a:gd name="T21" fmla="*/ 7 h 9"/>
                <a:gd name="T22" fmla="*/ 2 w 13"/>
                <a:gd name="T23" fmla="*/ 5 h 9"/>
                <a:gd name="T24" fmla="*/ 10 w 13"/>
                <a:gd name="T25" fmla="*/ 2 h 9"/>
                <a:gd name="T26" fmla="*/ 11 w 13"/>
                <a:gd name="T27"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 h="9">
                  <a:moveTo>
                    <a:pt x="0" y="4"/>
                  </a:moveTo>
                  <a:cubicBezTo>
                    <a:pt x="0" y="6"/>
                    <a:pt x="0" y="7"/>
                    <a:pt x="1" y="8"/>
                  </a:cubicBezTo>
                  <a:cubicBezTo>
                    <a:pt x="1" y="9"/>
                    <a:pt x="1" y="9"/>
                    <a:pt x="2" y="9"/>
                  </a:cubicBezTo>
                  <a:cubicBezTo>
                    <a:pt x="5" y="9"/>
                    <a:pt x="9" y="8"/>
                    <a:pt x="13" y="6"/>
                  </a:cubicBezTo>
                  <a:cubicBezTo>
                    <a:pt x="13" y="6"/>
                    <a:pt x="13" y="5"/>
                    <a:pt x="13" y="5"/>
                  </a:cubicBezTo>
                  <a:cubicBezTo>
                    <a:pt x="12" y="4"/>
                    <a:pt x="11" y="2"/>
                    <a:pt x="11" y="1"/>
                  </a:cubicBezTo>
                  <a:cubicBezTo>
                    <a:pt x="11" y="0"/>
                    <a:pt x="9" y="0"/>
                    <a:pt x="9" y="1"/>
                  </a:cubicBezTo>
                  <a:cubicBezTo>
                    <a:pt x="6" y="1"/>
                    <a:pt x="3" y="2"/>
                    <a:pt x="0" y="3"/>
                  </a:cubicBezTo>
                  <a:cubicBezTo>
                    <a:pt x="0" y="3"/>
                    <a:pt x="0" y="4"/>
                    <a:pt x="0" y="4"/>
                  </a:cubicBezTo>
                  <a:close/>
                  <a:moveTo>
                    <a:pt x="11" y="5"/>
                  </a:moveTo>
                  <a:cubicBezTo>
                    <a:pt x="8" y="6"/>
                    <a:pt x="5" y="7"/>
                    <a:pt x="2" y="7"/>
                  </a:cubicBezTo>
                  <a:cubicBezTo>
                    <a:pt x="2" y="6"/>
                    <a:pt x="2" y="5"/>
                    <a:pt x="2" y="5"/>
                  </a:cubicBezTo>
                  <a:cubicBezTo>
                    <a:pt x="4" y="4"/>
                    <a:pt x="7" y="3"/>
                    <a:pt x="10" y="2"/>
                  </a:cubicBezTo>
                  <a:cubicBezTo>
                    <a:pt x="10" y="3"/>
                    <a:pt x="10" y="4"/>
                    <a:pt x="1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0" name="Freeform 384">
              <a:extLst>
                <a:ext uri="{FF2B5EF4-FFF2-40B4-BE49-F238E27FC236}">
                  <a16:creationId xmlns:a16="http://schemas.microsoft.com/office/drawing/2014/main" id="{DE855CFC-6783-4C3E-A49D-77D9AE943534}"/>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1" name="Freeform 385">
              <a:extLst>
                <a:ext uri="{FF2B5EF4-FFF2-40B4-BE49-F238E27FC236}">
                  <a16:creationId xmlns:a16="http://schemas.microsoft.com/office/drawing/2014/main" id="{28E01891-1A67-472C-86D9-98F88F664362}"/>
                </a:ext>
              </a:extLst>
            </p:cNvPr>
            <p:cNvSpPr>
              <a:spLocks/>
            </p:cNvSpPr>
            <p:nvPr/>
          </p:nvSpPr>
          <p:spPr bwMode="auto">
            <a:xfrm>
              <a:off x="6196013" y="3578225"/>
              <a:ext cx="0" cy="0"/>
            </a:xfrm>
            <a:custGeom>
              <a:avLst/>
              <a:gdLst/>
              <a:ahLst/>
              <a:cxnLst>
                <a:cxn ang="0">
                  <a:pos x="0" y="0"/>
                </a:cxn>
                <a:cxn ang="0">
                  <a:pos x="0" y="0"/>
                </a:cxn>
                <a:cxn ang="0">
                  <a:pos x="0" y="0"/>
                </a:cxn>
              </a:cxnLst>
              <a:rect l="0" t="0" r="r" b="b"/>
              <a:pathLst>
                <a:path>
                  <a:moveTo>
                    <a:pt x="0" y="0"/>
                  </a:move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2" name="Freeform 386">
              <a:extLst>
                <a:ext uri="{FF2B5EF4-FFF2-40B4-BE49-F238E27FC236}">
                  <a16:creationId xmlns:a16="http://schemas.microsoft.com/office/drawing/2014/main" id="{32A55451-3218-4A64-B1E0-C0859F246269}"/>
                </a:ext>
              </a:extLst>
            </p:cNvPr>
            <p:cNvSpPr>
              <a:spLocks/>
            </p:cNvSpPr>
            <p:nvPr/>
          </p:nvSpPr>
          <p:spPr bwMode="auto">
            <a:xfrm>
              <a:off x="6194426" y="3549650"/>
              <a:ext cx="6350" cy="33338"/>
            </a:xfrm>
            <a:custGeom>
              <a:avLst/>
              <a:gdLst>
                <a:gd name="T0" fmla="*/ 1 w 4"/>
                <a:gd name="T1" fmla="*/ 10 h 21"/>
                <a:gd name="T2" fmla="*/ 4 w 4"/>
                <a:gd name="T3" fmla="*/ 0 h 21"/>
                <a:gd name="T4" fmla="*/ 4 w 4"/>
                <a:gd name="T5" fmla="*/ 1 h 21"/>
                <a:gd name="T6" fmla="*/ 2 w 4"/>
                <a:gd name="T7" fmla="*/ 11 h 21"/>
                <a:gd name="T8" fmla="*/ 2 w 4"/>
                <a:gd name="T9" fmla="*/ 20 h 21"/>
                <a:gd name="T10" fmla="*/ 1 w 4"/>
                <a:gd name="T11" fmla="*/ 20 h 21"/>
                <a:gd name="T12" fmla="*/ 1 w 4"/>
                <a:gd name="T13" fmla="*/ 19 h 21"/>
                <a:gd name="T14" fmla="*/ 1 w 4"/>
                <a:gd name="T15" fmla="*/ 19 h 21"/>
                <a:gd name="T16" fmla="*/ 0 w 4"/>
                <a:gd name="T17" fmla="*/ 17 h 21"/>
                <a:gd name="T18" fmla="*/ 1 w 4"/>
                <a:gd name="T19" fmla="*/ 1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1">
                  <a:moveTo>
                    <a:pt x="1" y="10"/>
                  </a:moveTo>
                  <a:cubicBezTo>
                    <a:pt x="1" y="7"/>
                    <a:pt x="2" y="3"/>
                    <a:pt x="4" y="0"/>
                  </a:cubicBezTo>
                  <a:cubicBezTo>
                    <a:pt x="4" y="1"/>
                    <a:pt x="4" y="1"/>
                    <a:pt x="4" y="1"/>
                  </a:cubicBezTo>
                  <a:cubicBezTo>
                    <a:pt x="3" y="4"/>
                    <a:pt x="2" y="7"/>
                    <a:pt x="2" y="11"/>
                  </a:cubicBezTo>
                  <a:cubicBezTo>
                    <a:pt x="1" y="14"/>
                    <a:pt x="2" y="17"/>
                    <a:pt x="2" y="20"/>
                  </a:cubicBezTo>
                  <a:cubicBezTo>
                    <a:pt x="2" y="21"/>
                    <a:pt x="1" y="21"/>
                    <a:pt x="1" y="20"/>
                  </a:cubicBezTo>
                  <a:cubicBezTo>
                    <a:pt x="1" y="20"/>
                    <a:pt x="1" y="20"/>
                    <a:pt x="1" y="19"/>
                  </a:cubicBezTo>
                  <a:cubicBezTo>
                    <a:pt x="1" y="19"/>
                    <a:pt x="1" y="19"/>
                    <a:pt x="1" y="19"/>
                  </a:cubicBezTo>
                  <a:cubicBezTo>
                    <a:pt x="0" y="17"/>
                    <a:pt x="0" y="17"/>
                    <a:pt x="0" y="17"/>
                  </a:cubicBezTo>
                  <a:cubicBezTo>
                    <a:pt x="0" y="15"/>
                    <a:pt x="0" y="13"/>
                    <a:pt x="1" y="1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3" name="Freeform 387">
              <a:extLst>
                <a:ext uri="{FF2B5EF4-FFF2-40B4-BE49-F238E27FC236}">
                  <a16:creationId xmlns:a16="http://schemas.microsoft.com/office/drawing/2014/main" id="{75D5E2BC-B071-44A6-B410-BB7374E39CFA}"/>
                </a:ext>
              </a:extLst>
            </p:cNvPr>
            <p:cNvSpPr>
              <a:spLocks/>
            </p:cNvSpPr>
            <p:nvPr/>
          </p:nvSpPr>
          <p:spPr bwMode="auto">
            <a:xfrm>
              <a:off x="6207126" y="3552825"/>
              <a:ext cx="6350" cy="28575"/>
            </a:xfrm>
            <a:custGeom>
              <a:avLst/>
              <a:gdLst>
                <a:gd name="T0" fmla="*/ 1 w 4"/>
                <a:gd name="T1" fmla="*/ 8 h 18"/>
                <a:gd name="T2" fmla="*/ 2 w 4"/>
                <a:gd name="T3" fmla="*/ 0 h 18"/>
                <a:gd name="T4" fmla="*/ 2 w 4"/>
                <a:gd name="T5" fmla="*/ 0 h 18"/>
                <a:gd name="T6" fmla="*/ 0 w 4"/>
                <a:gd name="T7" fmla="*/ 18 h 18"/>
                <a:gd name="T8" fmla="*/ 0 w 4"/>
                <a:gd name="T9" fmla="*/ 18 h 18"/>
                <a:gd name="T10" fmla="*/ 1 w 4"/>
                <a:gd name="T11" fmla="*/ 8 h 18"/>
              </a:gdLst>
              <a:ahLst/>
              <a:cxnLst>
                <a:cxn ang="0">
                  <a:pos x="T0" y="T1"/>
                </a:cxn>
                <a:cxn ang="0">
                  <a:pos x="T2" y="T3"/>
                </a:cxn>
                <a:cxn ang="0">
                  <a:pos x="T4" y="T5"/>
                </a:cxn>
                <a:cxn ang="0">
                  <a:pos x="T6" y="T7"/>
                </a:cxn>
                <a:cxn ang="0">
                  <a:pos x="T8" y="T9"/>
                </a:cxn>
                <a:cxn ang="0">
                  <a:pos x="T10" y="T11"/>
                </a:cxn>
              </a:cxnLst>
              <a:rect l="0" t="0" r="r" b="b"/>
              <a:pathLst>
                <a:path w="4" h="18">
                  <a:moveTo>
                    <a:pt x="1" y="8"/>
                  </a:moveTo>
                  <a:cubicBezTo>
                    <a:pt x="2" y="5"/>
                    <a:pt x="1" y="2"/>
                    <a:pt x="2" y="0"/>
                  </a:cubicBezTo>
                  <a:cubicBezTo>
                    <a:pt x="2" y="0"/>
                    <a:pt x="2" y="0"/>
                    <a:pt x="2" y="0"/>
                  </a:cubicBezTo>
                  <a:cubicBezTo>
                    <a:pt x="4" y="5"/>
                    <a:pt x="2" y="13"/>
                    <a:pt x="0" y="18"/>
                  </a:cubicBezTo>
                  <a:cubicBezTo>
                    <a:pt x="0" y="18"/>
                    <a:pt x="0" y="18"/>
                    <a:pt x="0" y="18"/>
                  </a:cubicBezTo>
                  <a:cubicBezTo>
                    <a:pt x="0" y="15"/>
                    <a:pt x="1" y="11"/>
                    <a:pt x="1"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4" name="Freeform 388">
              <a:extLst>
                <a:ext uri="{FF2B5EF4-FFF2-40B4-BE49-F238E27FC236}">
                  <a16:creationId xmlns:a16="http://schemas.microsoft.com/office/drawing/2014/main" id="{9A94C43A-8849-4CE9-AE09-D2982F436C21}"/>
                </a:ext>
              </a:extLst>
            </p:cNvPr>
            <p:cNvSpPr>
              <a:spLocks/>
            </p:cNvSpPr>
            <p:nvPr/>
          </p:nvSpPr>
          <p:spPr bwMode="auto">
            <a:xfrm>
              <a:off x="6216651" y="3546475"/>
              <a:ext cx="7938" cy="25400"/>
            </a:xfrm>
            <a:custGeom>
              <a:avLst/>
              <a:gdLst>
                <a:gd name="T0" fmla="*/ 3 w 5"/>
                <a:gd name="T1" fmla="*/ 9 h 17"/>
                <a:gd name="T2" fmla="*/ 4 w 5"/>
                <a:gd name="T3" fmla="*/ 1 h 17"/>
                <a:gd name="T4" fmla="*/ 4 w 5"/>
                <a:gd name="T5" fmla="*/ 1 h 17"/>
                <a:gd name="T6" fmla="*/ 4 w 5"/>
                <a:gd name="T7" fmla="*/ 10 h 17"/>
                <a:gd name="T8" fmla="*/ 0 w 5"/>
                <a:gd name="T9" fmla="*/ 17 h 17"/>
                <a:gd name="T10" fmla="*/ 0 w 5"/>
                <a:gd name="T11" fmla="*/ 17 h 17"/>
                <a:gd name="T12" fmla="*/ 3 w 5"/>
                <a:gd name="T13" fmla="*/ 9 h 17"/>
              </a:gdLst>
              <a:ahLst/>
              <a:cxnLst>
                <a:cxn ang="0">
                  <a:pos x="T0" y="T1"/>
                </a:cxn>
                <a:cxn ang="0">
                  <a:pos x="T2" y="T3"/>
                </a:cxn>
                <a:cxn ang="0">
                  <a:pos x="T4" y="T5"/>
                </a:cxn>
                <a:cxn ang="0">
                  <a:pos x="T6" y="T7"/>
                </a:cxn>
                <a:cxn ang="0">
                  <a:pos x="T8" y="T9"/>
                </a:cxn>
                <a:cxn ang="0">
                  <a:pos x="T10" y="T11"/>
                </a:cxn>
                <a:cxn ang="0">
                  <a:pos x="T12" y="T13"/>
                </a:cxn>
              </a:cxnLst>
              <a:rect l="0" t="0" r="r" b="b"/>
              <a:pathLst>
                <a:path w="5" h="17">
                  <a:moveTo>
                    <a:pt x="3" y="9"/>
                  </a:moveTo>
                  <a:cubicBezTo>
                    <a:pt x="4" y="7"/>
                    <a:pt x="4" y="4"/>
                    <a:pt x="4" y="1"/>
                  </a:cubicBezTo>
                  <a:cubicBezTo>
                    <a:pt x="4" y="0"/>
                    <a:pt x="4" y="0"/>
                    <a:pt x="4" y="1"/>
                  </a:cubicBezTo>
                  <a:cubicBezTo>
                    <a:pt x="5" y="4"/>
                    <a:pt x="5" y="7"/>
                    <a:pt x="4" y="10"/>
                  </a:cubicBezTo>
                  <a:cubicBezTo>
                    <a:pt x="3" y="12"/>
                    <a:pt x="2" y="16"/>
                    <a:pt x="0" y="17"/>
                  </a:cubicBezTo>
                  <a:cubicBezTo>
                    <a:pt x="0" y="17"/>
                    <a:pt x="0" y="17"/>
                    <a:pt x="0" y="17"/>
                  </a:cubicBezTo>
                  <a:cubicBezTo>
                    <a:pt x="0" y="14"/>
                    <a:pt x="2" y="12"/>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5" name="Freeform 389">
              <a:extLst>
                <a:ext uri="{FF2B5EF4-FFF2-40B4-BE49-F238E27FC236}">
                  <a16:creationId xmlns:a16="http://schemas.microsoft.com/office/drawing/2014/main" id="{D7359705-3EA7-4F59-B244-981D16C698C4}"/>
                </a:ext>
              </a:extLst>
            </p:cNvPr>
            <p:cNvSpPr>
              <a:spLocks/>
            </p:cNvSpPr>
            <p:nvPr/>
          </p:nvSpPr>
          <p:spPr bwMode="auto">
            <a:xfrm>
              <a:off x="6184901" y="3538537"/>
              <a:ext cx="0" cy="12700"/>
            </a:xfrm>
            <a:custGeom>
              <a:avLst/>
              <a:gdLst>
                <a:gd name="T0" fmla="*/ 1 w 1"/>
                <a:gd name="T1" fmla="*/ 0 h 9"/>
                <a:gd name="T2" fmla="*/ 1 w 1"/>
                <a:gd name="T3" fmla="*/ 0 h 9"/>
                <a:gd name="T4" fmla="*/ 0 w 1"/>
                <a:gd name="T5" fmla="*/ 9 h 9"/>
                <a:gd name="T6" fmla="*/ 0 w 1"/>
                <a:gd name="T7" fmla="*/ 9 h 9"/>
                <a:gd name="T8" fmla="*/ 1 w 1"/>
                <a:gd name="T9" fmla="*/ 0 h 9"/>
              </a:gdLst>
              <a:ahLst/>
              <a:cxnLst>
                <a:cxn ang="0">
                  <a:pos x="T0" y="T1"/>
                </a:cxn>
                <a:cxn ang="0">
                  <a:pos x="T2" y="T3"/>
                </a:cxn>
                <a:cxn ang="0">
                  <a:pos x="T4" y="T5"/>
                </a:cxn>
                <a:cxn ang="0">
                  <a:pos x="T6" y="T7"/>
                </a:cxn>
                <a:cxn ang="0">
                  <a:pos x="T8" y="T9"/>
                </a:cxn>
              </a:cxnLst>
              <a:rect l="0" t="0" r="r" b="b"/>
              <a:pathLst>
                <a:path w="1" h="9">
                  <a:moveTo>
                    <a:pt x="1" y="0"/>
                  </a:moveTo>
                  <a:cubicBezTo>
                    <a:pt x="1" y="0"/>
                    <a:pt x="1" y="0"/>
                    <a:pt x="1" y="0"/>
                  </a:cubicBezTo>
                  <a:cubicBezTo>
                    <a:pt x="1" y="3"/>
                    <a:pt x="1" y="6"/>
                    <a:pt x="0" y="9"/>
                  </a:cubicBezTo>
                  <a:cubicBezTo>
                    <a:pt x="0" y="9"/>
                    <a:pt x="0" y="9"/>
                    <a:pt x="0" y="9"/>
                  </a:cubicBezTo>
                  <a:cubicBezTo>
                    <a:pt x="0" y="6"/>
                    <a:pt x="0" y="2"/>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6" name="Freeform 390">
              <a:extLst>
                <a:ext uri="{FF2B5EF4-FFF2-40B4-BE49-F238E27FC236}">
                  <a16:creationId xmlns:a16="http://schemas.microsoft.com/office/drawing/2014/main" id="{50A2E834-408A-4265-97D7-C5CBD2DAD52A}"/>
                </a:ext>
              </a:extLst>
            </p:cNvPr>
            <p:cNvSpPr>
              <a:spLocks/>
            </p:cNvSpPr>
            <p:nvPr/>
          </p:nvSpPr>
          <p:spPr bwMode="auto">
            <a:xfrm>
              <a:off x="6173788" y="3525837"/>
              <a:ext cx="4763" cy="15875"/>
            </a:xfrm>
            <a:custGeom>
              <a:avLst/>
              <a:gdLst>
                <a:gd name="T0" fmla="*/ 2 w 3"/>
                <a:gd name="T1" fmla="*/ 0 h 10"/>
                <a:gd name="T2" fmla="*/ 3 w 3"/>
                <a:gd name="T3" fmla="*/ 0 h 10"/>
                <a:gd name="T4" fmla="*/ 2 w 3"/>
                <a:gd name="T5" fmla="*/ 5 h 10"/>
                <a:gd name="T6" fmla="*/ 1 w 3"/>
                <a:gd name="T7" fmla="*/ 10 h 10"/>
                <a:gd name="T8" fmla="*/ 0 w 3"/>
                <a:gd name="T9" fmla="*/ 9 h 10"/>
                <a:gd name="T10" fmla="*/ 2 w 3"/>
                <a:gd name="T11" fmla="*/ 0 h 10"/>
              </a:gdLst>
              <a:ahLst/>
              <a:cxnLst>
                <a:cxn ang="0">
                  <a:pos x="T0" y="T1"/>
                </a:cxn>
                <a:cxn ang="0">
                  <a:pos x="T2" y="T3"/>
                </a:cxn>
                <a:cxn ang="0">
                  <a:pos x="T4" y="T5"/>
                </a:cxn>
                <a:cxn ang="0">
                  <a:pos x="T6" y="T7"/>
                </a:cxn>
                <a:cxn ang="0">
                  <a:pos x="T8" y="T9"/>
                </a:cxn>
                <a:cxn ang="0">
                  <a:pos x="T10" y="T11"/>
                </a:cxn>
              </a:cxnLst>
              <a:rect l="0" t="0" r="r" b="b"/>
              <a:pathLst>
                <a:path w="3" h="10">
                  <a:moveTo>
                    <a:pt x="2" y="0"/>
                  </a:moveTo>
                  <a:cubicBezTo>
                    <a:pt x="3" y="0"/>
                    <a:pt x="3" y="0"/>
                    <a:pt x="3" y="0"/>
                  </a:cubicBezTo>
                  <a:cubicBezTo>
                    <a:pt x="3" y="2"/>
                    <a:pt x="2" y="3"/>
                    <a:pt x="2" y="5"/>
                  </a:cubicBezTo>
                  <a:cubicBezTo>
                    <a:pt x="2" y="6"/>
                    <a:pt x="2" y="8"/>
                    <a:pt x="1" y="10"/>
                  </a:cubicBezTo>
                  <a:cubicBezTo>
                    <a:pt x="1" y="10"/>
                    <a:pt x="0" y="10"/>
                    <a:pt x="0" y="9"/>
                  </a:cubicBezTo>
                  <a:cubicBezTo>
                    <a:pt x="0" y="6"/>
                    <a:pt x="1" y="3"/>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7" name="Freeform 391">
              <a:extLst>
                <a:ext uri="{FF2B5EF4-FFF2-40B4-BE49-F238E27FC236}">
                  <a16:creationId xmlns:a16="http://schemas.microsoft.com/office/drawing/2014/main" id="{48C067EB-F92D-4CE7-8593-85ADC9B4D8F6}"/>
                </a:ext>
              </a:extLst>
            </p:cNvPr>
            <p:cNvSpPr>
              <a:spLocks/>
            </p:cNvSpPr>
            <p:nvPr/>
          </p:nvSpPr>
          <p:spPr bwMode="auto">
            <a:xfrm>
              <a:off x="6153151" y="3511550"/>
              <a:ext cx="4763" cy="7938"/>
            </a:xfrm>
            <a:custGeom>
              <a:avLst/>
              <a:gdLst>
                <a:gd name="T0" fmla="*/ 0 w 3"/>
                <a:gd name="T1" fmla="*/ 5 h 5"/>
                <a:gd name="T2" fmla="*/ 1 w 3"/>
                <a:gd name="T3" fmla="*/ 0 h 5"/>
                <a:gd name="T4" fmla="*/ 1 w 3"/>
                <a:gd name="T5" fmla="*/ 0 h 5"/>
                <a:gd name="T6" fmla="*/ 0 w 3"/>
                <a:gd name="T7" fmla="*/ 5 h 5"/>
              </a:gdLst>
              <a:ahLst/>
              <a:cxnLst>
                <a:cxn ang="0">
                  <a:pos x="T0" y="T1"/>
                </a:cxn>
                <a:cxn ang="0">
                  <a:pos x="T2" y="T3"/>
                </a:cxn>
                <a:cxn ang="0">
                  <a:pos x="T4" y="T5"/>
                </a:cxn>
                <a:cxn ang="0">
                  <a:pos x="T6" y="T7"/>
                </a:cxn>
              </a:cxnLst>
              <a:rect l="0" t="0" r="r" b="b"/>
              <a:pathLst>
                <a:path w="3" h="5">
                  <a:moveTo>
                    <a:pt x="0" y="5"/>
                  </a:moveTo>
                  <a:cubicBezTo>
                    <a:pt x="1" y="3"/>
                    <a:pt x="1" y="2"/>
                    <a:pt x="1" y="0"/>
                  </a:cubicBezTo>
                  <a:cubicBezTo>
                    <a:pt x="1" y="0"/>
                    <a:pt x="1" y="0"/>
                    <a:pt x="1" y="0"/>
                  </a:cubicBezTo>
                  <a:cubicBezTo>
                    <a:pt x="3" y="2"/>
                    <a:pt x="2" y="4"/>
                    <a:pt x="0"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8" name="Freeform 392">
              <a:extLst>
                <a:ext uri="{FF2B5EF4-FFF2-40B4-BE49-F238E27FC236}">
                  <a16:creationId xmlns:a16="http://schemas.microsoft.com/office/drawing/2014/main" id="{50A00736-A361-43B1-A32A-919563045D26}"/>
                </a:ext>
              </a:extLst>
            </p:cNvPr>
            <p:cNvSpPr>
              <a:spLocks/>
            </p:cNvSpPr>
            <p:nvPr/>
          </p:nvSpPr>
          <p:spPr bwMode="auto">
            <a:xfrm>
              <a:off x="6202363" y="3535362"/>
              <a:ext cx="4763" cy="12700"/>
            </a:xfrm>
            <a:custGeom>
              <a:avLst/>
              <a:gdLst>
                <a:gd name="T0" fmla="*/ 1 w 3"/>
                <a:gd name="T1" fmla="*/ 5 h 9"/>
                <a:gd name="T2" fmla="*/ 2 w 3"/>
                <a:gd name="T3" fmla="*/ 1 h 9"/>
                <a:gd name="T4" fmla="*/ 2 w 3"/>
                <a:gd name="T5" fmla="*/ 1 h 9"/>
                <a:gd name="T6" fmla="*/ 1 w 3"/>
                <a:gd name="T7" fmla="*/ 9 h 9"/>
                <a:gd name="T8" fmla="*/ 0 w 3"/>
                <a:gd name="T9" fmla="*/ 8 h 9"/>
                <a:gd name="T10" fmla="*/ 1 w 3"/>
                <a:gd name="T11" fmla="*/ 5 h 9"/>
              </a:gdLst>
              <a:ahLst/>
              <a:cxnLst>
                <a:cxn ang="0">
                  <a:pos x="T0" y="T1"/>
                </a:cxn>
                <a:cxn ang="0">
                  <a:pos x="T2" y="T3"/>
                </a:cxn>
                <a:cxn ang="0">
                  <a:pos x="T4" y="T5"/>
                </a:cxn>
                <a:cxn ang="0">
                  <a:pos x="T6" y="T7"/>
                </a:cxn>
                <a:cxn ang="0">
                  <a:pos x="T8" y="T9"/>
                </a:cxn>
                <a:cxn ang="0">
                  <a:pos x="T10" y="T11"/>
                </a:cxn>
              </a:cxnLst>
              <a:rect l="0" t="0" r="r" b="b"/>
              <a:pathLst>
                <a:path w="3" h="9">
                  <a:moveTo>
                    <a:pt x="1" y="5"/>
                  </a:moveTo>
                  <a:cubicBezTo>
                    <a:pt x="1" y="4"/>
                    <a:pt x="1" y="2"/>
                    <a:pt x="2" y="1"/>
                  </a:cubicBezTo>
                  <a:cubicBezTo>
                    <a:pt x="2" y="0"/>
                    <a:pt x="2" y="0"/>
                    <a:pt x="2" y="1"/>
                  </a:cubicBezTo>
                  <a:cubicBezTo>
                    <a:pt x="3" y="3"/>
                    <a:pt x="3" y="7"/>
                    <a:pt x="1" y="9"/>
                  </a:cubicBezTo>
                  <a:cubicBezTo>
                    <a:pt x="0" y="8"/>
                    <a:pt x="0" y="8"/>
                    <a:pt x="0" y="8"/>
                  </a:cubicBezTo>
                  <a:cubicBezTo>
                    <a:pt x="0" y="7"/>
                    <a:pt x="1" y="6"/>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9" name="Freeform 393">
              <a:extLst>
                <a:ext uri="{FF2B5EF4-FFF2-40B4-BE49-F238E27FC236}">
                  <a16:creationId xmlns:a16="http://schemas.microsoft.com/office/drawing/2014/main" id="{A5A393B1-C72C-4E19-A364-5D25FC2B88D1}"/>
                </a:ext>
              </a:extLst>
            </p:cNvPr>
            <p:cNvSpPr>
              <a:spLocks/>
            </p:cNvSpPr>
            <p:nvPr/>
          </p:nvSpPr>
          <p:spPr bwMode="auto">
            <a:xfrm>
              <a:off x="6234113" y="3552825"/>
              <a:ext cx="6350" cy="9525"/>
            </a:xfrm>
            <a:custGeom>
              <a:avLst/>
              <a:gdLst>
                <a:gd name="T0" fmla="*/ 1 w 4"/>
                <a:gd name="T1" fmla="*/ 5 h 6"/>
                <a:gd name="T2" fmla="*/ 2 w 4"/>
                <a:gd name="T3" fmla="*/ 3 h 6"/>
                <a:gd name="T4" fmla="*/ 3 w 4"/>
                <a:gd name="T5" fmla="*/ 0 h 6"/>
                <a:gd name="T6" fmla="*/ 4 w 4"/>
                <a:gd name="T7" fmla="*/ 1 h 6"/>
                <a:gd name="T8" fmla="*/ 3 w 4"/>
                <a:gd name="T9" fmla="*/ 5 h 6"/>
                <a:gd name="T10" fmla="*/ 0 w 4"/>
                <a:gd name="T11" fmla="*/ 5 h 6"/>
                <a:gd name="T12" fmla="*/ 1 w 4"/>
                <a:gd name="T13" fmla="*/ 5 h 6"/>
              </a:gdLst>
              <a:ahLst/>
              <a:cxnLst>
                <a:cxn ang="0">
                  <a:pos x="T0" y="T1"/>
                </a:cxn>
                <a:cxn ang="0">
                  <a:pos x="T2" y="T3"/>
                </a:cxn>
                <a:cxn ang="0">
                  <a:pos x="T4" y="T5"/>
                </a:cxn>
                <a:cxn ang="0">
                  <a:pos x="T6" y="T7"/>
                </a:cxn>
                <a:cxn ang="0">
                  <a:pos x="T8" y="T9"/>
                </a:cxn>
                <a:cxn ang="0">
                  <a:pos x="T10" y="T11"/>
                </a:cxn>
                <a:cxn ang="0">
                  <a:pos x="T12" y="T13"/>
                </a:cxn>
              </a:cxnLst>
              <a:rect l="0" t="0" r="r" b="b"/>
              <a:pathLst>
                <a:path w="4" h="6">
                  <a:moveTo>
                    <a:pt x="1" y="5"/>
                  </a:moveTo>
                  <a:cubicBezTo>
                    <a:pt x="2" y="6"/>
                    <a:pt x="2" y="3"/>
                    <a:pt x="2" y="3"/>
                  </a:cubicBezTo>
                  <a:cubicBezTo>
                    <a:pt x="2" y="2"/>
                    <a:pt x="3" y="1"/>
                    <a:pt x="3" y="0"/>
                  </a:cubicBezTo>
                  <a:cubicBezTo>
                    <a:pt x="4" y="0"/>
                    <a:pt x="4" y="0"/>
                    <a:pt x="4" y="1"/>
                  </a:cubicBezTo>
                  <a:cubicBezTo>
                    <a:pt x="4" y="2"/>
                    <a:pt x="4" y="4"/>
                    <a:pt x="3" y="5"/>
                  </a:cubicBezTo>
                  <a:cubicBezTo>
                    <a:pt x="2" y="6"/>
                    <a:pt x="1" y="6"/>
                    <a:pt x="0" y="5"/>
                  </a:cubicBezTo>
                  <a:lnTo>
                    <a:pt x="1" y="5"/>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0" name="Freeform 394">
              <a:extLst>
                <a:ext uri="{FF2B5EF4-FFF2-40B4-BE49-F238E27FC236}">
                  <a16:creationId xmlns:a16="http://schemas.microsoft.com/office/drawing/2014/main" id="{EE1436AB-0559-44D4-839C-0D5727CB9E70}"/>
                </a:ext>
              </a:extLst>
            </p:cNvPr>
            <p:cNvSpPr>
              <a:spLocks/>
            </p:cNvSpPr>
            <p:nvPr/>
          </p:nvSpPr>
          <p:spPr bwMode="auto">
            <a:xfrm>
              <a:off x="6229351" y="3621087"/>
              <a:ext cx="4763" cy="12700"/>
            </a:xfrm>
            <a:custGeom>
              <a:avLst/>
              <a:gdLst>
                <a:gd name="T0" fmla="*/ 1 w 3"/>
                <a:gd name="T1" fmla="*/ 4 h 9"/>
                <a:gd name="T2" fmla="*/ 1 w 3"/>
                <a:gd name="T3" fmla="*/ 0 h 9"/>
                <a:gd name="T4" fmla="*/ 1 w 3"/>
                <a:gd name="T5" fmla="*/ 0 h 9"/>
                <a:gd name="T6" fmla="*/ 0 w 3"/>
                <a:gd name="T7" fmla="*/ 9 h 9"/>
                <a:gd name="T8" fmla="*/ 0 w 3"/>
                <a:gd name="T9" fmla="*/ 9 h 9"/>
                <a:gd name="T10" fmla="*/ 1 w 3"/>
                <a:gd name="T11" fmla="*/ 4 h 9"/>
              </a:gdLst>
              <a:ahLst/>
              <a:cxnLst>
                <a:cxn ang="0">
                  <a:pos x="T0" y="T1"/>
                </a:cxn>
                <a:cxn ang="0">
                  <a:pos x="T2" y="T3"/>
                </a:cxn>
                <a:cxn ang="0">
                  <a:pos x="T4" y="T5"/>
                </a:cxn>
                <a:cxn ang="0">
                  <a:pos x="T6" y="T7"/>
                </a:cxn>
                <a:cxn ang="0">
                  <a:pos x="T8" y="T9"/>
                </a:cxn>
                <a:cxn ang="0">
                  <a:pos x="T10" y="T11"/>
                </a:cxn>
              </a:cxnLst>
              <a:rect l="0" t="0" r="r" b="b"/>
              <a:pathLst>
                <a:path w="3" h="9">
                  <a:moveTo>
                    <a:pt x="1" y="4"/>
                  </a:moveTo>
                  <a:cubicBezTo>
                    <a:pt x="1" y="3"/>
                    <a:pt x="1" y="2"/>
                    <a:pt x="1" y="0"/>
                  </a:cubicBezTo>
                  <a:cubicBezTo>
                    <a:pt x="1" y="0"/>
                    <a:pt x="1" y="0"/>
                    <a:pt x="1" y="0"/>
                  </a:cubicBezTo>
                  <a:cubicBezTo>
                    <a:pt x="3" y="3"/>
                    <a:pt x="2" y="7"/>
                    <a:pt x="0" y="9"/>
                  </a:cubicBezTo>
                  <a:cubicBezTo>
                    <a:pt x="0" y="9"/>
                    <a:pt x="0" y="9"/>
                    <a:pt x="0" y="9"/>
                  </a:cubicBezTo>
                  <a:cubicBezTo>
                    <a:pt x="0" y="7"/>
                    <a:pt x="1" y="6"/>
                    <a:pt x="1"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1" name="Freeform 395">
              <a:extLst>
                <a:ext uri="{FF2B5EF4-FFF2-40B4-BE49-F238E27FC236}">
                  <a16:creationId xmlns:a16="http://schemas.microsoft.com/office/drawing/2014/main" id="{D9B6B759-498F-459B-9F1A-74D05EA2D634}"/>
                </a:ext>
              </a:extLst>
            </p:cNvPr>
            <p:cNvSpPr>
              <a:spLocks/>
            </p:cNvSpPr>
            <p:nvPr/>
          </p:nvSpPr>
          <p:spPr bwMode="auto">
            <a:xfrm>
              <a:off x="6216651" y="3624262"/>
              <a:ext cx="4763" cy="14288"/>
            </a:xfrm>
            <a:custGeom>
              <a:avLst/>
              <a:gdLst>
                <a:gd name="T0" fmla="*/ 3 w 3"/>
                <a:gd name="T1" fmla="*/ 1 h 10"/>
                <a:gd name="T2" fmla="*/ 3 w 3"/>
                <a:gd name="T3" fmla="*/ 1 h 10"/>
                <a:gd name="T4" fmla="*/ 0 w 3"/>
                <a:gd name="T5" fmla="*/ 10 h 10"/>
                <a:gd name="T6" fmla="*/ 0 w 3"/>
                <a:gd name="T7" fmla="*/ 10 h 10"/>
                <a:gd name="T8" fmla="*/ 3 w 3"/>
                <a:gd name="T9" fmla="*/ 1 h 10"/>
              </a:gdLst>
              <a:ahLst/>
              <a:cxnLst>
                <a:cxn ang="0">
                  <a:pos x="T0" y="T1"/>
                </a:cxn>
                <a:cxn ang="0">
                  <a:pos x="T2" y="T3"/>
                </a:cxn>
                <a:cxn ang="0">
                  <a:pos x="T4" y="T5"/>
                </a:cxn>
                <a:cxn ang="0">
                  <a:pos x="T6" y="T7"/>
                </a:cxn>
                <a:cxn ang="0">
                  <a:pos x="T8" y="T9"/>
                </a:cxn>
              </a:cxnLst>
              <a:rect l="0" t="0" r="r" b="b"/>
              <a:pathLst>
                <a:path w="3" h="10">
                  <a:moveTo>
                    <a:pt x="3" y="1"/>
                  </a:moveTo>
                  <a:cubicBezTo>
                    <a:pt x="3" y="0"/>
                    <a:pt x="3" y="1"/>
                    <a:pt x="3" y="1"/>
                  </a:cubicBezTo>
                  <a:cubicBezTo>
                    <a:pt x="3" y="4"/>
                    <a:pt x="2" y="7"/>
                    <a:pt x="0" y="10"/>
                  </a:cubicBezTo>
                  <a:cubicBezTo>
                    <a:pt x="0" y="10"/>
                    <a:pt x="0" y="10"/>
                    <a:pt x="0" y="10"/>
                  </a:cubicBezTo>
                  <a:cubicBezTo>
                    <a:pt x="0" y="7"/>
                    <a:pt x="1" y="4"/>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2" name="Freeform 396">
              <a:extLst>
                <a:ext uri="{FF2B5EF4-FFF2-40B4-BE49-F238E27FC236}">
                  <a16:creationId xmlns:a16="http://schemas.microsoft.com/office/drawing/2014/main" id="{326D2500-1746-4027-997B-5C1FEFBDEDC5}"/>
                </a:ext>
              </a:extLst>
            </p:cNvPr>
            <p:cNvSpPr>
              <a:spLocks/>
            </p:cNvSpPr>
            <p:nvPr/>
          </p:nvSpPr>
          <p:spPr bwMode="auto">
            <a:xfrm>
              <a:off x="6207126" y="3632200"/>
              <a:ext cx="1588" cy="9525"/>
            </a:xfrm>
            <a:custGeom>
              <a:avLst/>
              <a:gdLst>
                <a:gd name="T0" fmla="*/ 0 w 1"/>
                <a:gd name="T1" fmla="*/ 0 h 7"/>
                <a:gd name="T2" fmla="*/ 1 w 1"/>
                <a:gd name="T3" fmla="*/ 0 h 7"/>
                <a:gd name="T4" fmla="*/ 1 w 1"/>
                <a:gd name="T5" fmla="*/ 7 h 7"/>
                <a:gd name="T6" fmla="*/ 0 w 1"/>
                <a:gd name="T7" fmla="*/ 7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1" y="0"/>
                    <a:pt x="1" y="0"/>
                    <a:pt x="1" y="0"/>
                  </a:cubicBezTo>
                  <a:cubicBezTo>
                    <a:pt x="1" y="2"/>
                    <a:pt x="1" y="5"/>
                    <a:pt x="1" y="7"/>
                  </a:cubicBezTo>
                  <a:cubicBezTo>
                    <a:pt x="0" y="7"/>
                    <a:pt x="0" y="7"/>
                    <a:pt x="0" y="7"/>
                  </a:cubicBezTo>
                  <a:cubicBezTo>
                    <a:pt x="0" y="4"/>
                    <a:pt x="0" y="2"/>
                    <a:pt x="0"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3" name="Freeform 397">
              <a:extLst>
                <a:ext uri="{FF2B5EF4-FFF2-40B4-BE49-F238E27FC236}">
                  <a16:creationId xmlns:a16="http://schemas.microsoft.com/office/drawing/2014/main" id="{9C396796-3B91-4AD1-912D-9422A8170634}"/>
                </a:ext>
              </a:extLst>
            </p:cNvPr>
            <p:cNvSpPr>
              <a:spLocks/>
            </p:cNvSpPr>
            <p:nvPr/>
          </p:nvSpPr>
          <p:spPr bwMode="auto">
            <a:xfrm>
              <a:off x="6188076" y="3644900"/>
              <a:ext cx="3175" cy="4763"/>
            </a:xfrm>
            <a:custGeom>
              <a:avLst/>
              <a:gdLst>
                <a:gd name="T0" fmla="*/ 1 w 2"/>
                <a:gd name="T1" fmla="*/ 0 h 3"/>
                <a:gd name="T2" fmla="*/ 2 w 2"/>
                <a:gd name="T3" fmla="*/ 0 h 3"/>
                <a:gd name="T4" fmla="*/ 1 w 2"/>
                <a:gd name="T5" fmla="*/ 3 h 3"/>
                <a:gd name="T6" fmla="*/ 0 w 2"/>
                <a:gd name="T7" fmla="*/ 3 h 3"/>
                <a:gd name="T8" fmla="*/ 1 w 2"/>
                <a:gd name="T9" fmla="*/ 0 h 3"/>
              </a:gdLst>
              <a:ahLst/>
              <a:cxnLst>
                <a:cxn ang="0">
                  <a:pos x="T0" y="T1"/>
                </a:cxn>
                <a:cxn ang="0">
                  <a:pos x="T2" y="T3"/>
                </a:cxn>
                <a:cxn ang="0">
                  <a:pos x="T4" y="T5"/>
                </a:cxn>
                <a:cxn ang="0">
                  <a:pos x="T6" y="T7"/>
                </a:cxn>
                <a:cxn ang="0">
                  <a:pos x="T8" y="T9"/>
                </a:cxn>
              </a:cxnLst>
              <a:rect l="0" t="0" r="r" b="b"/>
              <a:pathLst>
                <a:path w="2" h="3">
                  <a:moveTo>
                    <a:pt x="1" y="0"/>
                  </a:moveTo>
                  <a:cubicBezTo>
                    <a:pt x="2" y="0"/>
                    <a:pt x="2" y="0"/>
                    <a:pt x="2" y="0"/>
                  </a:cubicBezTo>
                  <a:cubicBezTo>
                    <a:pt x="2" y="1"/>
                    <a:pt x="1" y="2"/>
                    <a:pt x="1" y="3"/>
                  </a:cubicBezTo>
                  <a:cubicBezTo>
                    <a:pt x="1" y="3"/>
                    <a:pt x="0" y="3"/>
                    <a:pt x="0" y="3"/>
                  </a:cubicBezTo>
                  <a:cubicBezTo>
                    <a:pt x="0" y="2"/>
                    <a:pt x="0" y="1"/>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0" name="组合 289">
            <a:extLst>
              <a:ext uri="{FF2B5EF4-FFF2-40B4-BE49-F238E27FC236}">
                <a16:creationId xmlns:a16="http://schemas.microsoft.com/office/drawing/2014/main" id="{330A6DA5-40DF-484F-A744-AF4788A34115}"/>
              </a:ext>
            </a:extLst>
          </p:cNvPr>
          <p:cNvGrpSpPr/>
          <p:nvPr/>
        </p:nvGrpSpPr>
        <p:grpSpPr>
          <a:xfrm>
            <a:off x="3259267" y="4457996"/>
            <a:ext cx="1793616" cy="2019709"/>
            <a:chOff x="7899401" y="3314700"/>
            <a:chExt cx="525463" cy="601663"/>
          </a:xfrm>
        </p:grpSpPr>
        <p:sp>
          <p:nvSpPr>
            <p:cNvPr id="288" name="Freeform 850">
              <a:extLst>
                <a:ext uri="{FF2B5EF4-FFF2-40B4-BE49-F238E27FC236}">
                  <a16:creationId xmlns:a16="http://schemas.microsoft.com/office/drawing/2014/main" id="{F2412406-B8EB-4327-8F86-162D58237BB3}"/>
                </a:ext>
              </a:extLst>
            </p:cNvPr>
            <p:cNvSpPr>
              <a:spLocks/>
            </p:cNvSpPr>
            <p:nvPr/>
          </p:nvSpPr>
          <p:spPr bwMode="auto">
            <a:xfrm flipH="1">
              <a:off x="7960021" y="3482975"/>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grpSp>
          <p:nvGrpSpPr>
            <p:cNvPr id="221" name="组合 220">
              <a:extLst>
                <a:ext uri="{FF2B5EF4-FFF2-40B4-BE49-F238E27FC236}">
                  <a16:creationId xmlns:a16="http://schemas.microsoft.com/office/drawing/2014/main" id="{26A0415F-3393-456E-B92E-1E3CADB4B214}"/>
                </a:ext>
              </a:extLst>
            </p:cNvPr>
            <p:cNvGrpSpPr/>
            <p:nvPr/>
          </p:nvGrpSpPr>
          <p:grpSpPr>
            <a:xfrm>
              <a:off x="7899401" y="3314700"/>
              <a:ext cx="525463" cy="601663"/>
              <a:chOff x="7899401" y="3314700"/>
              <a:chExt cx="525463" cy="601663"/>
            </a:xfrm>
          </p:grpSpPr>
          <p:sp>
            <p:nvSpPr>
              <p:cNvPr id="155" name="Freeform 825">
                <a:extLst>
                  <a:ext uri="{FF2B5EF4-FFF2-40B4-BE49-F238E27FC236}">
                    <a16:creationId xmlns:a16="http://schemas.microsoft.com/office/drawing/2014/main" id="{708FA653-EE42-4F47-B0DE-DAAFC793B928}"/>
                  </a:ext>
                </a:extLst>
              </p:cNvPr>
              <p:cNvSpPr>
                <a:spLocks/>
              </p:cNvSpPr>
              <p:nvPr/>
            </p:nvSpPr>
            <p:spPr bwMode="auto">
              <a:xfrm>
                <a:off x="7961314" y="3848100"/>
                <a:ext cx="319088" cy="68263"/>
              </a:xfrm>
              <a:custGeom>
                <a:avLst/>
                <a:gdLst>
                  <a:gd name="T0" fmla="*/ 108 w 208"/>
                  <a:gd name="T1" fmla="*/ 0 h 45"/>
                  <a:gd name="T2" fmla="*/ 48 w 208"/>
                  <a:gd name="T3" fmla="*/ 13 h 45"/>
                  <a:gd name="T4" fmla="*/ 56 w 208"/>
                  <a:gd name="T5" fmla="*/ 20 h 45"/>
                  <a:gd name="T6" fmla="*/ 0 w 208"/>
                  <a:gd name="T7" fmla="*/ 32 h 45"/>
                  <a:gd name="T8" fmla="*/ 104 w 208"/>
                  <a:gd name="T9" fmla="*/ 45 h 45"/>
                  <a:gd name="T10" fmla="*/ 208 w 208"/>
                  <a:gd name="T11" fmla="*/ 32 h 45"/>
                  <a:gd name="T12" fmla="*/ 158 w 208"/>
                  <a:gd name="T13" fmla="*/ 20 h 45"/>
                  <a:gd name="T14" fmla="*/ 167 w 208"/>
                  <a:gd name="T15" fmla="*/ 13 h 45"/>
                  <a:gd name="T16" fmla="*/ 108 w 208"/>
                  <a:gd name="T1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45">
                    <a:moveTo>
                      <a:pt x="108" y="0"/>
                    </a:moveTo>
                    <a:cubicBezTo>
                      <a:pt x="75" y="0"/>
                      <a:pt x="48" y="6"/>
                      <a:pt x="48" y="13"/>
                    </a:cubicBezTo>
                    <a:cubicBezTo>
                      <a:pt x="48" y="15"/>
                      <a:pt x="51" y="18"/>
                      <a:pt x="56" y="20"/>
                    </a:cubicBezTo>
                    <a:cubicBezTo>
                      <a:pt x="23" y="22"/>
                      <a:pt x="0" y="26"/>
                      <a:pt x="0" y="32"/>
                    </a:cubicBezTo>
                    <a:cubicBezTo>
                      <a:pt x="0" y="39"/>
                      <a:pt x="46" y="45"/>
                      <a:pt x="104" y="45"/>
                    </a:cubicBezTo>
                    <a:cubicBezTo>
                      <a:pt x="161" y="45"/>
                      <a:pt x="208" y="39"/>
                      <a:pt x="208" y="32"/>
                    </a:cubicBezTo>
                    <a:cubicBezTo>
                      <a:pt x="208" y="27"/>
                      <a:pt x="188" y="22"/>
                      <a:pt x="158" y="20"/>
                    </a:cubicBezTo>
                    <a:cubicBezTo>
                      <a:pt x="164" y="18"/>
                      <a:pt x="167" y="16"/>
                      <a:pt x="167" y="13"/>
                    </a:cubicBezTo>
                    <a:cubicBezTo>
                      <a:pt x="167" y="6"/>
                      <a:pt x="141" y="0"/>
                      <a:pt x="108" y="0"/>
                    </a:cubicBezTo>
                  </a:path>
                </a:pathLst>
              </a:custGeom>
              <a:solidFill>
                <a:srgbClr val="A8B5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6" name="Freeform 826">
                <a:extLst>
                  <a:ext uri="{FF2B5EF4-FFF2-40B4-BE49-F238E27FC236}">
                    <a16:creationId xmlns:a16="http://schemas.microsoft.com/office/drawing/2014/main" id="{C4BF93F4-E5FE-4340-AF0C-C5BAAFC86245}"/>
                  </a:ext>
                </a:extLst>
              </p:cNvPr>
              <p:cNvSpPr>
                <a:spLocks/>
              </p:cNvSpPr>
              <p:nvPr/>
            </p:nvSpPr>
            <p:spPr bwMode="auto">
              <a:xfrm>
                <a:off x="8029576" y="3790950"/>
                <a:ext cx="87313" cy="77788"/>
              </a:xfrm>
              <a:custGeom>
                <a:avLst/>
                <a:gdLst>
                  <a:gd name="T0" fmla="*/ 19 w 57"/>
                  <a:gd name="T1" fmla="*/ 0 h 51"/>
                  <a:gd name="T2" fmla="*/ 6 w 57"/>
                  <a:gd name="T3" fmla="*/ 4 h 51"/>
                  <a:gd name="T4" fmla="*/ 29 w 57"/>
                  <a:gd name="T5" fmla="*/ 49 h 51"/>
                  <a:gd name="T6" fmla="*/ 27 w 57"/>
                  <a:gd name="T7" fmla="*/ 0 h 51"/>
                  <a:gd name="T8" fmla="*/ 19 w 57"/>
                  <a:gd name="T9" fmla="*/ 0 h 51"/>
                </a:gdLst>
                <a:ahLst/>
                <a:cxnLst>
                  <a:cxn ang="0">
                    <a:pos x="T0" y="T1"/>
                  </a:cxn>
                  <a:cxn ang="0">
                    <a:pos x="T2" y="T3"/>
                  </a:cxn>
                  <a:cxn ang="0">
                    <a:pos x="T4" y="T5"/>
                  </a:cxn>
                  <a:cxn ang="0">
                    <a:pos x="T6" y="T7"/>
                  </a:cxn>
                  <a:cxn ang="0">
                    <a:pos x="T8" y="T9"/>
                  </a:cxn>
                </a:cxnLst>
                <a:rect l="0" t="0" r="r" b="b"/>
                <a:pathLst>
                  <a:path w="57" h="51">
                    <a:moveTo>
                      <a:pt x="19" y="0"/>
                    </a:moveTo>
                    <a:cubicBezTo>
                      <a:pt x="19" y="0"/>
                      <a:pt x="7" y="0"/>
                      <a:pt x="6" y="4"/>
                    </a:cubicBezTo>
                    <a:cubicBezTo>
                      <a:pt x="5" y="8"/>
                      <a:pt x="0" y="51"/>
                      <a:pt x="29" y="49"/>
                    </a:cubicBezTo>
                    <a:cubicBezTo>
                      <a:pt x="57" y="46"/>
                      <a:pt x="27" y="0"/>
                      <a:pt x="27" y="0"/>
                    </a:cubicBezTo>
                    <a:lnTo>
                      <a:pt x="1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7" name="Freeform 827">
                <a:extLst>
                  <a:ext uri="{FF2B5EF4-FFF2-40B4-BE49-F238E27FC236}">
                    <a16:creationId xmlns:a16="http://schemas.microsoft.com/office/drawing/2014/main" id="{83DA24F7-DBD7-4E0F-A6EE-215B6B567D7A}"/>
                  </a:ext>
                </a:extLst>
              </p:cNvPr>
              <p:cNvSpPr>
                <a:spLocks/>
              </p:cNvSpPr>
              <p:nvPr/>
            </p:nvSpPr>
            <p:spPr bwMode="auto">
              <a:xfrm>
                <a:off x="8126414" y="3784600"/>
                <a:ext cx="87313" cy="77788"/>
              </a:xfrm>
              <a:custGeom>
                <a:avLst/>
                <a:gdLst>
                  <a:gd name="T0" fmla="*/ 39 w 57"/>
                  <a:gd name="T1" fmla="*/ 0 h 51"/>
                  <a:gd name="T2" fmla="*/ 53 w 57"/>
                  <a:gd name="T3" fmla="*/ 5 h 51"/>
                  <a:gd name="T4" fmla="*/ 29 w 57"/>
                  <a:gd name="T5" fmla="*/ 49 h 51"/>
                  <a:gd name="T6" fmla="*/ 31 w 57"/>
                  <a:gd name="T7" fmla="*/ 0 h 51"/>
                  <a:gd name="T8" fmla="*/ 39 w 57"/>
                  <a:gd name="T9" fmla="*/ 0 h 51"/>
                </a:gdLst>
                <a:ahLst/>
                <a:cxnLst>
                  <a:cxn ang="0">
                    <a:pos x="T0" y="T1"/>
                  </a:cxn>
                  <a:cxn ang="0">
                    <a:pos x="T2" y="T3"/>
                  </a:cxn>
                  <a:cxn ang="0">
                    <a:pos x="T4" y="T5"/>
                  </a:cxn>
                  <a:cxn ang="0">
                    <a:pos x="T6" y="T7"/>
                  </a:cxn>
                  <a:cxn ang="0">
                    <a:pos x="T8" y="T9"/>
                  </a:cxn>
                </a:cxnLst>
                <a:rect l="0" t="0" r="r" b="b"/>
                <a:pathLst>
                  <a:path w="57" h="51">
                    <a:moveTo>
                      <a:pt x="39" y="0"/>
                    </a:moveTo>
                    <a:cubicBezTo>
                      <a:pt x="39" y="0"/>
                      <a:pt x="51" y="0"/>
                      <a:pt x="53" y="5"/>
                    </a:cubicBezTo>
                    <a:cubicBezTo>
                      <a:pt x="54" y="9"/>
                      <a:pt x="57" y="51"/>
                      <a:pt x="29" y="49"/>
                    </a:cubicBezTo>
                    <a:cubicBezTo>
                      <a:pt x="0" y="47"/>
                      <a:pt x="31" y="0"/>
                      <a:pt x="31" y="0"/>
                    </a:cubicBezTo>
                    <a:lnTo>
                      <a:pt x="39" y="0"/>
                    </a:lnTo>
                    <a:close/>
                  </a:path>
                </a:pathLst>
              </a:custGeom>
              <a:solidFill>
                <a:srgbClr val="00263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8" name="Freeform 828">
                <a:extLst>
                  <a:ext uri="{FF2B5EF4-FFF2-40B4-BE49-F238E27FC236}">
                    <a16:creationId xmlns:a16="http://schemas.microsoft.com/office/drawing/2014/main" id="{C8D61813-F0CB-4393-823D-BE26F6BE032E}"/>
                  </a:ext>
                </a:extLst>
              </p:cNvPr>
              <p:cNvSpPr>
                <a:spLocks/>
              </p:cNvSpPr>
              <p:nvPr/>
            </p:nvSpPr>
            <p:spPr bwMode="auto">
              <a:xfrm>
                <a:off x="8035926" y="3722688"/>
                <a:ext cx="84138" cy="107950"/>
              </a:xfrm>
              <a:custGeom>
                <a:avLst/>
                <a:gdLst>
                  <a:gd name="T0" fmla="*/ 55 w 55"/>
                  <a:gd name="T1" fmla="*/ 5 h 70"/>
                  <a:gd name="T2" fmla="*/ 51 w 55"/>
                  <a:gd name="T3" fmla="*/ 62 h 70"/>
                  <a:gd name="T4" fmla="*/ 18 w 55"/>
                  <a:gd name="T5" fmla="*/ 67 h 70"/>
                  <a:gd name="T6" fmla="*/ 0 w 55"/>
                  <a:gd name="T7" fmla="*/ 0 h 70"/>
                  <a:gd name="T8" fmla="*/ 55 w 55"/>
                  <a:gd name="T9" fmla="*/ 5 h 70"/>
                </a:gdLst>
                <a:ahLst/>
                <a:cxnLst>
                  <a:cxn ang="0">
                    <a:pos x="T0" y="T1"/>
                  </a:cxn>
                  <a:cxn ang="0">
                    <a:pos x="T2" y="T3"/>
                  </a:cxn>
                  <a:cxn ang="0">
                    <a:pos x="T4" y="T5"/>
                  </a:cxn>
                  <a:cxn ang="0">
                    <a:pos x="T6" y="T7"/>
                  </a:cxn>
                  <a:cxn ang="0">
                    <a:pos x="T8" y="T9"/>
                  </a:cxn>
                </a:cxnLst>
                <a:rect l="0" t="0" r="r" b="b"/>
                <a:pathLst>
                  <a:path w="55" h="70">
                    <a:moveTo>
                      <a:pt x="55" y="5"/>
                    </a:moveTo>
                    <a:cubicBezTo>
                      <a:pt x="55" y="23"/>
                      <a:pt x="53" y="56"/>
                      <a:pt x="51" y="62"/>
                    </a:cubicBezTo>
                    <a:cubicBezTo>
                      <a:pt x="48" y="70"/>
                      <a:pt x="26" y="68"/>
                      <a:pt x="18" y="67"/>
                    </a:cubicBezTo>
                    <a:cubicBezTo>
                      <a:pt x="12" y="67"/>
                      <a:pt x="3" y="21"/>
                      <a:pt x="0" y="0"/>
                    </a:cubicBezTo>
                    <a:cubicBezTo>
                      <a:pt x="9" y="2"/>
                      <a:pt x="28" y="6"/>
                      <a:pt x="55" y="5"/>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9" name="Freeform 829">
                <a:extLst>
                  <a:ext uri="{FF2B5EF4-FFF2-40B4-BE49-F238E27FC236}">
                    <a16:creationId xmlns:a16="http://schemas.microsoft.com/office/drawing/2014/main" id="{83D0B8E8-C63B-4180-A9AD-1F8ADEBB307C}"/>
                  </a:ext>
                </a:extLst>
              </p:cNvPr>
              <p:cNvSpPr>
                <a:spLocks/>
              </p:cNvSpPr>
              <p:nvPr/>
            </p:nvSpPr>
            <p:spPr bwMode="auto">
              <a:xfrm>
                <a:off x="8112126" y="3705225"/>
                <a:ext cx="88900" cy="122238"/>
              </a:xfrm>
              <a:custGeom>
                <a:avLst/>
                <a:gdLst>
                  <a:gd name="T0" fmla="*/ 54 w 58"/>
                  <a:gd name="T1" fmla="*/ 72 h 80"/>
                  <a:gd name="T2" fmla="*/ 21 w 58"/>
                  <a:gd name="T3" fmla="*/ 77 h 80"/>
                  <a:gd name="T4" fmla="*/ 0 w 58"/>
                  <a:gd name="T5" fmla="*/ 0 h 80"/>
                  <a:gd name="T6" fmla="*/ 57 w 58"/>
                  <a:gd name="T7" fmla="*/ 3 h 80"/>
                  <a:gd name="T8" fmla="*/ 58 w 58"/>
                  <a:gd name="T9" fmla="*/ 7 h 80"/>
                  <a:gd name="T10" fmla="*/ 54 w 58"/>
                  <a:gd name="T11" fmla="*/ 72 h 80"/>
                </a:gdLst>
                <a:ahLst/>
                <a:cxnLst>
                  <a:cxn ang="0">
                    <a:pos x="T0" y="T1"/>
                  </a:cxn>
                  <a:cxn ang="0">
                    <a:pos x="T2" y="T3"/>
                  </a:cxn>
                  <a:cxn ang="0">
                    <a:pos x="T4" y="T5"/>
                  </a:cxn>
                  <a:cxn ang="0">
                    <a:pos x="T6" y="T7"/>
                  </a:cxn>
                  <a:cxn ang="0">
                    <a:pos x="T8" y="T9"/>
                  </a:cxn>
                  <a:cxn ang="0">
                    <a:pos x="T10" y="T11"/>
                  </a:cxn>
                </a:cxnLst>
                <a:rect l="0" t="0" r="r" b="b"/>
                <a:pathLst>
                  <a:path w="58" h="80">
                    <a:moveTo>
                      <a:pt x="54" y="72"/>
                    </a:moveTo>
                    <a:cubicBezTo>
                      <a:pt x="51" y="80"/>
                      <a:pt x="28" y="78"/>
                      <a:pt x="21" y="77"/>
                    </a:cubicBezTo>
                    <a:cubicBezTo>
                      <a:pt x="13" y="77"/>
                      <a:pt x="0" y="0"/>
                      <a:pt x="0" y="0"/>
                    </a:cubicBezTo>
                    <a:cubicBezTo>
                      <a:pt x="0" y="0"/>
                      <a:pt x="54" y="1"/>
                      <a:pt x="57" y="3"/>
                    </a:cubicBezTo>
                    <a:cubicBezTo>
                      <a:pt x="58" y="4"/>
                      <a:pt x="58" y="5"/>
                      <a:pt x="58" y="7"/>
                    </a:cubicBezTo>
                    <a:cubicBezTo>
                      <a:pt x="56" y="55"/>
                      <a:pt x="56" y="65"/>
                      <a:pt x="54" y="72"/>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0" name="Freeform 830">
                <a:extLst>
                  <a:ext uri="{FF2B5EF4-FFF2-40B4-BE49-F238E27FC236}">
                    <a16:creationId xmlns:a16="http://schemas.microsoft.com/office/drawing/2014/main" id="{95BF9B8A-8474-4D48-A420-31B10E89C9C7}"/>
                  </a:ext>
                </a:extLst>
              </p:cNvPr>
              <p:cNvSpPr>
                <a:spLocks/>
              </p:cNvSpPr>
              <p:nvPr/>
            </p:nvSpPr>
            <p:spPr bwMode="auto">
              <a:xfrm>
                <a:off x="8034339" y="3716338"/>
                <a:ext cx="166688" cy="19050"/>
              </a:xfrm>
              <a:custGeom>
                <a:avLst/>
                <a:gdLst>
                  <a:gd name="T0" fmla="*/ 109 w 109"/>
                  <a:gd name="T1" fmla="*/ 3 h 13"/>
                  <a:gd name="T2" fmla="*/ 109 w 109"/>
                  <a:gd name="T3" fmla="*/ 0 h 13"/>
                  <a:gd name="T4" fmla="*/ 57 w 109"/>
                  <a:gd name="T5" fmla="*/ 7 h 13"/>
                  <a:gd name="T6" fmla="*/ 57 w 109"/>
                  <a:gd name="T7" fmla="*/ 7 h 13"/>
                  <a:gd name="T8" fmla="*/ 0 w 109"/>
                  <a:gd name="T9" fmla="*/ 2 h 13"/>
                  <a:gd name="T10" fmla="*/ 1 w 109"/>
                  <a:gd name="T11" fmla="*/ 5 h 13"/>
                  <a:gd name="T12" fmla="*/ 56 w 109"/>
                  <a:gd name="T13" fmla="*/ 12 h 13"/>
                  <a:gd name="T14" fmla="*/ 56 w 109"/>
                  <a:gd name="T15" fmla="*/ 12 h 13"/>
                  <a:gd name="T16" fmla="*/ 109 w 109"/>
                  <a:gd name="T17"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9" h="13">
                    <a:moveTo>
                      <a:pt x="109" y="3"/>
                    </a:moveTo>
                    <a:cubicBezTo>
                      <a:pt x="109" y="2"/>
                      <a:pt x="109" y="1"/>
                      <a:pt x="109" y="0"/>
                    </a:cubicBezTo>
                    <a:cubicBezTo>
                      <a:pt x="101" y="4"/>
                      <a:pt x="79" y="7"/>
                      <a:pt x="57" y="7"/>
                    </a:cubicBezTo>
                    <a:cubicBezTo>
                      <a:pt x="57" y="7"/>
                      <a:pt x="57" y="7"/>
                      <a:pt x="57" y="7"/>
                    </a:cubicBezTo>
                    <a:cubicBezTo>
                      <a:pt x="35" y="7"/>
                      <a:pt x="12" y="5"/>
                      <a:pt x="0" y="2"/>
                    </a:cubicBezTo>
                    <a:cubicBezTo>
                      <a:pt x="0" y="3"/>
                      <a:pt x="0" y="4"/>
                      <a:pt x="1" y="5"/>
                    </a:cubicBezTo>
                    <a:cubicBezTo>
                      <a:pt x="9" y="8"/>
                      <a:pt x="30" y="13"/>
                      <a:pt x="56" y="12"/>
                    </a:cubicBezTo>
                    <a:cubicBezTo>
                      <a:pt x="56" y="12"/>
                      <a:pt x="56" y="12"/>
                      <a:pt x="56" y="12"/>
                    </a:cubicBezTo>
                    <a:cubicBezTo>
                      <a:pt x="72" y="11"/>
                      <a:pt x="90" y="9"/>
                      <a:pt x="109" y="3"/>
                    </a:cubicBezTo>
                    <a:close/>
                  </a:path>
                </a:pathLst>
              </a:custGeom>
              <a:solidFill>
                <a:srgbClr val="002A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1" name="Freeform 831">
                <a:extLst>
                  <a:ext uri="{FF2B5EF4-FFF2-40B4-BE49-F238E27FC236}">
                    <a16:creationId xmlns:a16="http://schemas.microsoft.com/office/drawing/2014/main" id="{9E9D1071-E6B6-4231-A28B-7314D73C08B2}"/>
                  </a:ext>
                </a:extLst>
              </p:cNvPr>
              <p:cNvSpPr>
                <a:spLocks/>
              </p:cNvSpPr>
              <p:nvPr/>
            </p:nvSpPr>
            <p:spPr bwMode="auto">
              <a:xfrm>
                <a:off x="8032751" y="3708400"/>
                <a:ext cx="88900" cy="17463"/>
              </a:xfrm>
              <a:custGeom>
                <a:avLst/>
                <a:gdLst>
                  <a:gd name="T0" fmla="*/ 1 w 58"/>
                  <a:gd name="T1" fmla="*/ 7 h 12"/>
                  <a:gd name="T2" fmla="*/ 0 w 58"/>
                  <a:gd name="T3" fmla="*/ 3 h 12"/>
                  <a:gd name="T4" fmla="*/ 0 w 58"/>
                  <a:gd name="T5" fmla="*/ 0 h 12"/>
                  <a:gd name="T6" fmla="*/ 57 w 58"/>
                  <a:gd name="T7" fmla="*/ 4 h 12"/>
                  <a:gd name="T8" fmla="*/ 57 w 58"/>
                  <a:gd name="T9" fmla="*/ 5 h 12"/>
                  <a:gd name="T10" fmla="*/ 58 w 58"/>
                  <a:gd name="T11" fmla="*/ 12 h 12"/>
                  <a:gd name="T12" fmla="*/ 1 w 58"/>
                  <a:gd name="T13" fmla="*/ 7 h 12"/>
                </a:gdLst>
                <a:ahLst/>
                <a:cxnLst>
                  <a:cxn ang="0">
                    <a:pos x="T0" y="T1"/>
                  </a:cxn>
                  <a:cxn ang="0">
                    <a:pos x="T2" y="T3"/>
                  </a:cxn>
                  <a:cxn ang="0">
                    <a:pos x="T4" y="T5"/>
                  </a:cxn>
                  <a:cxn ang="0">
                    <a:pos x="T6" y="T7"/>
                  </a:cxn>
                  <a:cxn ang="0">
                    <a:pos x="T8" y="T9"/>
                  </a:cxn>
                  <a:cxn ang="0">
                    <a:pos x="T10" y="T11"/>
                  </a:cxn>
                  <a:cxn ang="0">
                    <a:pos x="T12" y="T13"/>
                  </a:cxn>
                </a:cxnLst>
                <a:rect l="0" t="0" r="r" b="b"/>
                <a:pathLst>
                  <a:path w="58" h="12">
                    <a:moveTo>
                      <a:pt x="1" y="7"/>
                    </a:moveTo>
                    <a:cubicBezTo>
                      <a:pt x="1" y="6"/>
                      <a:pt x="1" y="4"/>
                      <a:pt x="0" y="3"/>
                    </a:cubicBezTo>
                    <a:cubicBezTo>
                      <a:pt x="0" y="1"/>
                      <a:pt x="0" y="0"/>
                      <a:pt x="0" y="0"/>
                    </a:cubicBezTo>
                    <a:cubicBezTo>
                      <a:pt x="0" y="0"/>
                      <a:pt x="53" y="2"/>
                      <a:pt x="57" y="4"/>
                    </a:cubicBezTo>
                    <a:cubicBezTo>
                      <a:pt x="57" y="4"/>
                      <a:pt x="57" y="4"/>
                      <a:pt x="57" y="5"/>
                    </a:cubicBezTo>
                    <a:cubicBezTo>
                      <a:pt x="58" y="6"/>
                      <a:pt x="58" y="8"/>
                      <a:pt x="58" y="12"/>
                    </a:cubicBezTo>
                    <a:cubicBezTo>
                      <a:pt x="36" y="12"/>
                      <a:pt x="13" y="10"/>
                      <a:pt x="1" y="7"/>
                    </a:cubicBezTo>
                    <a:close/>
                  </a:path>
                </a:pathLst>
              </a:custGeom>
              <a:solidFill>
                <a:srgbClr val="003E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2" name="Freeform 832">
                <a:extLst>
                  <a:ext uri="{FF2B5EF4-FFF2-40B4-BE49-F238E27FC236}">
                    <a16:creationId xmlns:a16="http://schemas.microsoft.com/office/drawing/2014/main" id="{08FA4540-7F48-49EB-9571-362E4DE65B5C}"/>
                  </a:ext>
                </a:extLst>
              </p:cNvPr>
              <p:cNvSpPr>
                <a:spLocks/>
              </p:cNvSpPr>
              <p:nvPr/>
            </p:nvSpPr>
            <p:spPr bwMode="auto">
              <a:xfrm>
                <a:off x="8183564" y="3556000"/>
                <a:ext cx="19050" cy="49213"/>
              </a:xfrm>
              <a:custGeom>
                <a:avLst/>
                <a:gdLst>
                  <a:gd name="T0" fmla="*/ 12 w 12"/>
                  <a:gd name="T1" fmla="*/ 31 h 32"/>
                  <a:gd name="T2" fmla="*/ 10 w 12"/>
                  <a:gd name="T3" fmla="*/ 31 h 32"/>
                  <a:gd name="T4" fmla="*/ 2 w 12"/>
                  <a:gd name="T5" fmla="*/ 32 h 32"/>
                  <a:gd name="T6" fmla="*/ 1 w 12"/>
                  <a:gd name="T7" fmla="*/ 7 h 32"/>
                  <a:gd name="T8" fmla="*/ 0 w 12"/>
                  <a:gd name="T9" fmla="*/ 0 h 32"/>
                  <a:gd name="T10" fmla="*/ 2 w 12"/>
                  <a:gd name="T11" fmla="*/ 0 h 32"/>
                  <a:gd name="T12" fmla="*/ 12 w 12"/>
                  <a:gd name="T13" fmla="*/ 31 h 32"/>
                </a:gdLst>
                <a:ahLst/>
                <a:cxnLst>
                  <a:cxn ang="0">
                    <a:pos x="T0" y="T1"/>
                  </a:cxn>
                  <a:cxn ang="0">
                    <a:pos x="T2" y="T3"/>
                  </a:cxn>
                  <a:cxn ang="0">
                    <a:pos x="T4" y="T5"/>
                  </a:cxn>
                  <a:cxn ang="0">
                    <a:pos x="T6" y="T7"/>
                  </a:cxn>
                  <a:cxn ang="0">
                    <a:pos x="T8" y="T9"/>
                  </a:cxn>
                  <a:cxn ang="0">
                    <a:pos x="T10" y="T11"/>
                  </a:cxn>
                  <a:cxn ang="0">
                    <a:pos x="T12" y="T13"/>
                  </a:cxn>
                </a:cxnLst>
                <a:rect l="0" t="0" r="r" b="b"/>
                <a:pathLst>
                  <a:path w="12" h="32">
                    <a:moveTo>
                      <a:pt x="12" y="31"/>
                    </a:moveTo>
                    <a:cubicBezTo>
                      <a:pt x="11" y="31"/>
                      <a:pt x="10" y="31"/>
                      <a:pt x="10" y="31"/>
                    </a:cubicBezTo>
                    <a:cubicBezTo>
                      <a:pt x="7" y="32"/>
                      <a:pt x="4" y="32"/>
                      <a:pt x="2" y="32"/>
                    </a:cubicBezTo>
                    <a:cubicBezTo>
                      <a:pt x="1" y="7"/>
                      <a:pt x="1" y="7"/>
                      <a:pt x="1" y="7"/>
                    </a:cubicBezTo>
                    <a:cubicBezTo>
                      <a:pt x="0" y="0"/>
                      <a:pt x="0" y="0"/>
                      <a:pt x="0" y="0"/>
                    </a:cubicBezTo>
                    <a:cubicBezTo>
                      <a:pt x="0" y="0"/>
                      <a:pt x="1" y="0"/>
                      <a:pt x="2" y="0"/>
                    </a:cubicBezTo>
                    <a:cubicBezTo>
                      <a:pt x="7" y="3"/>
                      <a:pt x="11" y="20"/>
                      <a:pt x="12" y="31"/>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3" name="Freeform 833">
                <a:extLst>
                  <a:ext uri="{FF2B5EF4-FFF2-40B4-BE49-F238E27FC236}">
                    <a16:creationId xmlns:a16="http://schemas.microsoft.com/office/drawing/2014/main" id="{4E78DDCD-B5CC-4261-9044-0A0F5602887A}"/>
                  </a:ext>
                </a:extLst>
              </p:cNvPr>
              <p:cNvSpPr>
                <a:spLocks/>
              </p:cNvSpPr>
              <p:nvPr/>
            </p:nvSpPr>
            <p:spPr bwMode="auto">
              <a:xfrm>
                <a:off x="8012114" y="3552825"/>
                <a:ext cx="206375" cy="173038"/>
              </a:xfrm>
              <a:custGeom>
                <a:avLst/>
                <a:gdLst>
                  <a:gd name="T0" fmla="*/ 126 w 135"/>
                  <a:gd name="T1" fmla="*/ 103 h 113"/>
                  <a:gd name="T2" fmla="*/ 125 w 135"/>
                  <a:gd name="T3" fmla="*/ 105 h 113"/>
                  <a:gd name="T4" fmla="*/ 71 w 135"/>
                  <a:gd name="T5" fmla="*/ 113 h 113"/>
                  <a:gd name="T6" fmla="*/ 14 w 135"/>
                  <a:gd name="T7" fmla="*/ 108 h 113"/>
                  <a:gd name="T8" fmla="*/ 6 w 135"/>
                  <a:gd name="T9" fmla="*/ 104 h 113"/>
                  <a:gd name="T10" fmla="*/ 6 w 135"/>
                  <a:gd name="T11" fmla="*/ 104 h 113"/>
                  <a:gd name="T12" fmla="*/ 6 w 135"/>
                  <a:gd name="T13" fmla="*/ 104 h 113"/>
                  <a:gd name="T14" fmla="*/ 6 w 135"/>
                  <a:gd name="T15" fmla="*/ 76 h 113"/>
                  <a:gd name="T16" fmla="*/ 5 w 135"/>
                  <a:gd name="T17" fmla="*/ 68 h 113"/>
                  <a:gd name="T18" fmla="*/ 14 w 135"/>
                  <a:gd name="T19" fmla="*/ 44 h 113"/>
                  <a:gd name="T20" fmla="*/ 13 w 135"/>
                  <a:gd name="T21" fmla="*/ 40 h 113"/>
                  <a:gd name="T22" fmla="*/ 10 w 135"/>
                  <a:gd name="T23" fmla="*/ 31 h 113"/>
                  <a:gd name="T24" fmla="*/ 10 w 135"/>
                  <a:gd name="T25" fmla="*/ 30 h 113"/>
                  <a:gd name="T26" fmla="*/ 24 w 135"/>
                  <a:gd name="T27" fmla="*/ 1 h 113"/>
                  <a:gd name="T28" fmla="*/ 24 w 135"/>
                  <a:gd name="T29" fmla="*/ 1 h 113"/>
                  <a:gd name="T30" fmla="*/ 25 w 135"/>
                  <a:gd name="T31" fmla="*/ 1 h 113"/>
                  <a:gd name="T32" fmla="*/ 26 w 135"/>
                  <a:gd name="T33" fmla="*/ 1 h 113"/>
                  <a:gd name="T34" fmla="*/ 46 w 135"/>
                  <a:gd name="T35" fmla="*/ 1 h 113"/>
                  <a:gd name="T36" fmla="*/ 110 w 135"/>
                  <a:gd name="T37" fmla="*/ 1 h 113"/>
                  <a:gd name="T38" fmla="*/ 111 w 135"/>
                  <a:gd name="T39" fmla="*/ 1 h 113"/>
                  <a:gd name="T40" fmla="*/ 112 w 135"/>
                  <a:gd name="T41" fmla="*/ 1 h 113"/>
                  <a:gd name="T42" fmla="*/ 114 w 135"/>
                  <a:gd name="T43" fmla="*/ 2 h 113"/>
                  <a:gd name="T44" fmla="*/ 124 w 135"/>
                  <a:gd name="T45" fmla="*/ 33 h 113"/>
                  <a:gd name="T46" fmla="*/ 124 w 135"/>
                  <a:gd name="T47" fmla="*/ 34 h 113"/>
                  <a:gd name="T48" fmla="*/ 124 w 135"/>
                  <a:gd name="T49" fmla="*/ 39 h 113"/>
                  <a:gd name="T50" fmla="*/ 121 w 135"/>
                  <a:gd name="T51" fmla="*/ 47 h 113"/>
                  <a:gd name="T52" fmla="*/ 124 w 135"/>
                  <a:gd name="T53" fmla="*/ 76 h 113"/>
                  <a:gd name="T54" fmla="*/ 126 w 135"/>
                  <a:gd name="T55" fmla="*/ 10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5" h="113">
                    <a:moveTo>
                      <a:pt x="126" y="103"/>
                    </a:moveTo>
                    <a:cubicBezTo>
                      <a:pt x="126" y="104"/>
                      <a:pt x="126" y="104"/>
                      <a:pt x="125" y="105"/>
                    </a:cubicBezTo>
                    <a:cubicBezTo>
                      <a:pt x="120" y="110"/>
                      <a:pt x="96" y="113"/>
                      <a:pt x="71" y="113"/>
                    </a:cubicBezTo>
                    <a:cubicBezTo>
                      <a:pt x="49" y="113"/>
                      <a:pt x="26" y="111"/>
                      <a:pt x="14" y="108"/>
                    </a:cubicBezTo>
                    <a:cubicBezTo>
                      <a:pt x="10" y="107"/>
                      <a:pt x="7" y="105"/>
                      <a:pt x="6" y="104"/>
                    </a:cubicBezTo>
                    <a:cubicBezTo>
                      <a:pt x="6" y="104"/>
                      <a:pt x="6" y="104"/>
                      <a:pt x="6" y="104"/>
                    </a:cubicBezTo>
                    <a:cubicBezTo>
                      <a:pt x="6" y="104"/>
                      <a:pt x="6" y="104"/>
                      <a:pt x="6" y="104"/>
                    </a:cubicBezTo>
                    <a:cubicBezTo>
                      <a:pt x="0" y="94"/>
                      <a:pt x="1" y="80"/>
                      <a:pt x="6" y="76"/>
                    </a:cubicBezTo>
                    <a:cubicBezTo>
                      <a:pt x="11" y="74"/>
                      <a:pt x="7" y="72"/>
                      <a:pt x="5" y="68"/>
                    </a:cubicBezTo>
                    <a:cubicBezTo>
                      <a:pt x="0" y="53"/>
                      <a:pt x="12" y="45"/>
                      <a:pt x="14" y="44"/>
                    </a:cubicBezTo>
                    <a:cubicBezTo>
                      <a:pt x="16" y="43"/>
                      <a:pt x="13" y="40"/>
                      <a:pt x="13" y="40"/>
                    </a:cubicBezTo>
                    <a:cubicBezTo>
                      <a:pt x="11" y="37"/>
                      <a:pt x="10" y="34"/>
                      <a:pt x="10" y="31"/>
                    </a:cubicBezTo>
                    <a:cubicBezTo>
                      <a:pt x="10" y="30"/>
                      <a:pt x="10" y="30"/>
                      <a:pt x="10" y="30"/>
                    </a:cubicBezTo>
                    <a:cubicBezTo>
                      <a:pt x="9" y="17"/>
                      <a:pt x="21" y="2"/>
                      <a:pt x="24" y="1"/>
                    </a:cubicBezTo>
                    <a:cubicBezTo>
                      <a:pt x="24" y="1"/>
                      <a:pt x="24" y="1"/>
                      <a:pt x="24" y="1"/>
                    </a:cubicBezTo>
                    <a:cubicBezTo>
                      <a:pt x="25" y="1"/>
                      <a:pt x="25" y="1"/>
                      <a:pt x="25" y="1"/>
                    </a:cubicBezTo>
                    <a:cubicBezTo>
                      <a:pt x="26" y="1"/>
                      <a:pt x="26" y="1"/>
                      <a:pt x="26" y="1"/>
                    </a:cubicBezTo>
                    <a:cubicBezTo>
                      <a:pt x="32" y="1"/>
                      <a:pt x="46" y="1"/>
                      <a:pt x="46" y="1"/>
                    </a:cubicBezTo>
                    <a:cubicBezTo>
                      <a:pt x="77" y="0"/>
                      <a:pt x="100" y="0"/>
                      <a:pt x="110" y="1"/>
                    </a:cubicBezTo>
                    <a:cubicBezTo>
                      <a:pt x="110" y="1"/>
                      <a:pt x="110" y="1"/>
                      <a:pt x="111" y="1"/>
                    </a:cubicBezTo>
                    <a:cubicBezTo>
                      <a:pt x="111" y="1"/>
                      <a:pt x="112" y="1"/>
                      <a:pt x="112" y="1"/>
                    </a:cubicBezTo>
                    <a:cubicBezTo>
                      <a:pt x="113" y="1"/>
                      <a:pt x="113" y="1"/>
                      <a:pt x="114" y="2"/>
                    </a:cubicBezTo>
                    <a:cubicBezTo>
                      <a:pt x="119" y="5"/>
                      <a:pt x="123" y="22"/>
                      <a:pt x="124" y="33"/>
                    </a:cubicBezTo>
                    <a:cubicBezTo>
                      <a:pt x="124" y="33"/>
                      <a:pt x="124" y="34"/>
                      <a:pt x="124" y="34"/>
                    </a:cubicBezTo>
                    <a:cubicBezTo>
                      <a:pt x="124" y="36"/>
                      <a:pt x="124" y="38"/>
                      <a:pt x="124" y="39"/>
                    </a:cubicBezTo>
                    <a:cubicBezTo>
                      <a:pt x="123" y="44"/>
                      <a:pt x="121" y="47"/>
                      <a:pt x="121" y="47"/>
                    </a:cubicBezTo>
                    <a:cubicBezTo>
                      <a:pt x="135" y="56"/>
                      <a:pt x="127" y="73"/>
                      <a:pt x="124" y="76"/>
                    </a:cubicBezTo>
                    <a:cubicBezTo>
                      <a:pt x="122" y="77"/>
                      <a:pt x="134" y="83"/>
                      <a:pt x="126" y="103"/>
                    </a:cubicBezTo>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4" name="Freeform 834">
                <a:extLst>
                  <a:ext uri="{FF2B5EF4-FFF2-40B4-BE49-F238E27FC236}">
                    <a16:creationId xmlns:a16="http://schemas.microsoft.com/office/drawing/2014/main" id="{37C4C85D-6870-4F63-9059-5C33E6D40DDE}"/>
                  </a:ext>
                </a:extLst>
              </p:cNvPr>
              <p:cNvSpPr>
                <a:spLocks/>
              </p:cNvSpPr>
              <p:nvPr/>
            </p:nvSpPr>
            <p:spPr bwMode="auto">
              <a:xfrm>
                <a:off x="8108951" y="3567113"/>
                <a:ext cx="9525" cy="158750"/>
              </a:xfrm>
              <a:custGeom>
                <a:avLst/>
                <a:gdLst>
                  <a:gd name="T0" fmla="*/ 3 w 6"/>
                  <a:gd name="T1" fmla="*/ 0 h 104"/>
                  <a:gd name="T2" fmla="*/ 3 w 6"/>
                  <a:gd name="T3" fmla="*/ 104 h 104"/>
                  <a:gd name="T4" fmla="*/ 6 w 6"/>
                  <a:gd name="T5" fmla="*/ 0 h 104"/>
                  <a:gd name="T6" fmla="*/ 3 w 6"/>
                  <a:gd name="T7" fmla="*/ 0 h 104"/>
                </a:gdLst>
                <a:ahLst/>
                <a:cxnLst>
                  <a:cxn ang="0">
                    <a:pos x="T0" y="T1"/>
                  </a:cxn>
                  <a:cxn ang="0">
                    <a:pos x="T2" y="T3"/>
                  </a:cxn>
                  <a:cxn ang="0">
                    <a:pos x="T4" y="T5"/>
                  </a:cxn>
                  <a:cxn ang="0">
                    <a:pos x="T6" y="T7"/>
                  </a:cxn>
                </a:cxnLst>
                <a:rect l="0" t="0" r="r" b="b"/>
                <a:pathLst>
                  <a:path w="6" h="104">
                    <a:moveTo>
                      <a:pt x="3" y="0"/>
                    </a:moveTo>
                    <a:cubicBezTo>
                      <a:pt x="3" y="0"/>
                      <a:pt x="0" y="104"/>
                      <a:pt x="3" y="104"/>
                    </a:cubicBezTo>
                    <a:cubicBezTo>
                      <a:pt x="6" y="104"/>
                      <a:pt x="6" y="0"/>
                      <a:pt x="6" y="0"/>
                    </a:cubicBezTo>
                    <a:cubicBezTo>
                      <a:pt x="3" y="0"/>
                      <a:pt x="3" y="0"/>
                      <a:pt x="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5" name="Freeform 835">
                <a:extLst>
                  <a:ext uri="{FF2B5EF4-FFF2-40B4-BE49-F238E27FC236}">
                    <a16:creationId xmlns:a16="http://schemas.microsoft.com/office/drawing/2014/main" id="{BF586887-0FCA-4428-81D7-CCEFFB5E0064}"/>
                  </a:ext>
                </a:extLst>
              </p:cNvPr>
              <p:cNvSpPr>
                <a:spLocks/>
              </p:cNvSpPr>
              <p:nvPr/>
            </p:nvSpPr>
            <p:spPr bwMode="auto">
              <a:xfrm>
                <a:off x="8164514" y="3622675"/>
                <a:ext cx="30163" cy="9525"/>
              </a:xfrm>
              <a:custGeom>
                <a:avLst/>
                <a:gdLst>
                  <a:gd name="T0" fmla="*/ 18 w 20"/>
                  <a:gd name="T1" fmla="*/ 1 h 6"/>
                  <a:gd name="T2" fmla="*/ 17 w 20"/>
                  <a:gd name="T3" fmla="*/ 1 h 6"/>
                  <a:gd name="T4" fmla="*/ 5 w 20"/>
                  <a:gd name="T5" fmla="*/ 2 h 6"/>
                  <a:gd name="T6" fmla="*/ 3 w 20"/>
                  <a:gd name="T7" fmla="*/ 2 h 6"/>
                  <a:gd name="T8" fmla="*/ 1 w 20"/>
                  <a:gd name="T9" fmla="*/ 4 h 6"/>
                  <a:gd name="T10" fmla="*/ 2 w 20"/>
                  <a:gd name="T11" fmla="*/ 6 h 6"/>
                  <a:gd name="T12" fmla="*/ 5 w 20"/>
                  <a:gd name="T13" fmla="*/ 6 h 6"/>
                  <a:gd name="T14" fmla="*/ 19 w 20"/>
                  <a:gd name="T15" fmla="*/ 4 h 6"/>
                  <a:gd name="T16" fmla="*/ 20 w 20"/>
                  <a:gd name="T17" fmla="*/ 2 h 6"/>
                  <a:gd name="T18" fmla="*/ 18 w 20"/>
                  <a:gd name="T19" fmla="*/ 1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6">
                    <a:moveTo>
                      <a:pt x="18" y="1"/>
                    </a:moveTo>
                    <a:cubicBezTo>
                      <a:pt x="18" y="1"/>
                      <a:pt x="17" y="1"/>
                      <a:pt x="17" y="1"/>
                    </a:cubicBezTo>
                    <a:cubicBezTo>
                      <a:pt x="14" y="1"/>
                      <a:pt x="9" y="2"/>
                      <a:pt x="5" y="2"/>
                    </a:cubicBezTo>
                    <a:cubicBezTo>
                      <a:pt x="4" y="2"/>
                      <a:pt x="3" y="2"/>
                      <a:pt x="3" y="2"/>
                    </a:cubicBezTo>
                    <a:cubicBezTo>
                      <a:pt x="2" y="2"/>
                      <a:pt x="1" y="3"/>
                      <a:pt x="1" y="4"/>
                    </a:cubicBezTo>
                    <a:cubicBezTo>
                      <a:pt x="0" y="5"/>
                      <a:pt x="1" y="6"/>
                      <a:pt x="2" y="6"/>
                    </a:cubicBezTo>
                    <a:cubicBezTo>
                      <a:pt x="3" y="6"/>
                      <a:pt x="4" y="6"/>
                      <a:pt x="5" y="6"/>
                    </a:cubicBezTo>
                    <a:cubicBezTo>
                      <a:pt x="11" y="6"/>
                      <a:pt x="18" y="5"/>
                      <a:pt x="19" y="4"/>
                    </a:cubicBezTo>
                    <a:cubicBezTo>
                      <a:pt x="20" y="4"/>
                      <a:pt x="20" y="3"/>
                      <a:pt x="20" y="2"/>
                    </a:cubicBezTo>
                    <a:cubicBezTo>
                      <a:pt x="20" y="1"/>
                      <a:pt x="19" y="0"/>
                      <a:pt x="18" y="1"/>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6" name="Freeform 836">
                <a:extLst>
                  <a:ext uri="{FF2B5EF4-FFF2-40B4-BE49-F238E27FC236}">
                    <a16:creationId xmlns:a16="http://schemas.microsoft.com/office/drawing/2014/main" id="{2D07C26E-706E-4D87-94FC-9892C8EC4425}"/>
                  </a:ext>
                </a:extLst>
              </p:cNvPr>
              <p:cNvSpPr>
                <a:spLocks/>
              </p:cNvSpPr>
              <p:nvPr/>
            </p:nvSpPr>
            <p:spPr bwMode="auto">
              <a:xfrm>
                <a:off x="8026401" y="3663950"/>
                <a:ext cx="57150" cy="11113"/>
              </a:xfrm>
              <a:custGeom>
                <a:avLst/>
                <a:gdLst>
                  <a:gd name="T0" fmla="*/ 1 w 38"/>
                  <a:gd name="T1" fmla="*/ 4 h 7"/>
                  <a:gd name="T2" fmla="*/ 33 w 38"/>
                  <a:gd name="T3" fmla="*/ 7 h 7"/>
                  <a:gd name="T4" fmla="*/ 36 w 38"/>
                  <a:gd name="T5" fmla="*/ 7 h 7"/>
                  <a:gd name="T6" fmla="*/ 38 w 38"/>
                  <a:gd name="T7" fmla="*/ 5 h 7"/>
                  <a:gd name="T8" fmla="*/ 35 w 38"/>
                  <a:gd name="T9" fmla="*/ 3 h 7"/>
                  <a:gd name="T10" fmla="*/ 33 w 38"/>
                  <a:gd name="T11" fmla="*/ 3 h 7"/>
                  <a:gd name="T12" fmla="*/ 14 w 38"/>
                  <a:gd name="T13" fmla="*/ 2 h 7"/>
                  <a:gd name="T14" fmla="*/ 5 w 38"/>
                  <a:gd name="T15" fmla="*/ 1 h 7"/>
                  <a:gd name="T16" fmla="*/ 2 w 38"/>
                  <a:gd name="T17" fmla="*/ 0 h 7"/>
                  <a:gd name="T18" fmla="*/ 0 w 38"/>
                  <a:gd name="T19" fmla="*/ 2 h 7"/>
                  <a:gd name="T20" fmla="*/ 1 w 38"/>
                  <a:gd name="T21" fmla="*/ 4 h 7"/>
                  <a:gd name="T22" fmla="*/ 1 w 38"/>
                  <a:gd name="T23" fmla="*/ 4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7">
                    <a:moveTo>
                      <a:pt x="1" y="4"/>
                    </a:moveTo>
                    <a:cubicBezTo>
                      <a:pt x="2" y="4"/>
                      <a:pt x="22" y="7"/>
                      <a:pt x="33" y="7"/>
                    </a:cubicBezTo>
                    <a:cubicBezTo>
                      <a:pt x="34" y="7"/>
                      <a:pt x="35" y="7"/>
                      <a:pt x="36" y="7"/>
                    </a:cubicBezTo>
                    <a:cubicBezTo>
                      <a:pt x="37" y="7"/>
                      <a:pt x="38" y="6"/>
                      <a:pt x="38" y="5"/>
                    </a:cubicBezTo>
                    <a:cubicBezTo>
                      <a:pt x="38" y="4"/>
                      <a:pt x="37" y="3"/>
                      <a:pt x="35" y="3"/>
                    </a:cubicBezTo>
                    <a:cubicBezTo>
                      <a:pt x="35" y="3"/>
                      <a:pt x="34" y="3"/>
                      <a:pt x="33" y="3"/>
                    </a:cubicBezTo>
                    <a:cubicBezTo>
                      <a:pt x="28" y="3"/>
                      <a:pt x="20" y="3"/>
                      <a:pt x="14" y="2"/>
                    </a:cubicBezTo>
                    <a:cubicBezTo>
                      <a:pt x="10" y="1"/>
                      <a:pt x="8" y="1"/>
                      <a:pt x="5" y="1"/>
                    </a:cubicBezTo>
                    <a:cubicBezTo>
                      <a:pt x="3" y="0"/>
                      <a:pt x="2" y="0"/>
                      <a:pt x="2" y="0"/>
                    </a:cubicBezTo>
                    <a:cubicBezTo>
                      <a:pt x="1" y="0"/>
                      <a:pt x="0" y="1"/>
                      <a:pt x="0" y="2"/>
                    </a:cubicBezTo>
                    <a:cubicBezTo>
                      <a:pt x="0" y="3"/>
                      <a:pt x="0" y="4"/>
                      <a:pt x="1" y="4"/>
                    </a:cubicBezTo>
                    <a:cubicBezTo>
                      <a:pt x="1" y="4"/>
                      <a:pt x="1" y="4"/>
                      <a:pt x="1" y="4"/>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7" name="Freeform 837">
                <a:extLst>
                  <a:ext uri="{FF2B5EF4-FFF2-40B4-BE49-F238E27FC236}">
                    <a16:creationId xmlns:a16="http://schemas.microsoft.com/office/drawing/2014/main" id="{D7808BE0-2392-4F03-8D84-9479BA3303B0}"/>
                  </a:ext>
                </a:extLst>
              </p:cNvPr>
              <p:cNvSpPr>
                <a:spLocks/>
              </p:cNvSpPr>
              <p:nvPr/>
            </p:nvSpPr>
            <p:spPr bwMode="auto">
              <a:xfrm>
                <a:off x="8167689" y="3667125"/>
                <a:ext cx="38100" cy="7938"/>
              </a:xfrm>
              <a:custGeom>
                <a:avLst/>
                <a:gdLst>
                  <a:gd name="T0" fmla="*/ 23 w 25"/>
                  <a:gd name="T1" fmla="*/ 0 h 5"/>
                  <a:gd name="T2" fmla="*/ 14 w 25"/>
                  <a:gd name="T3" fmla="*/ 0 h 5"/>
                  <a:gd name="T4" fmla="*/ 2 w 25"/>
                  <a:gd name="T5" fmla="*/ 1 h 5"/>
                  <a:gd name="T6" fmla="*/ 0 w 25"/>
                  <a:gd name="T7" fmla="*/ 3 h 5"/>
                  <a:gd name="T8" fmla="*/ 2 w 25"/>
                  <a:gd name="T9" fmla="*/ 5 h 5"/>
                  <a:gd name="T10" fmla="*/ 23 w 25"/>
                  <a:gd name="T11" fmla="*/ 4 h 5"/>
                  <a:gd name="T12" fmla="*/ 25 w 25"/>
                  <a:gd name="T13" fmla="*/ 2 h 5"/>
                  <a:gd name="T14" fmla="*/ 23 w 25"/>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5">
                    <a:moveTo>
                      <a:pt x="23" y="0"/>
                    </a:moveTo>
                    <a:cubicBezTo>
                      <a:pt x="23" y="0"/>
                      <a:pt x="19" y="0"/>
                      <a:pt x="14" y="0"/>
                    </a:cubicBezTo>
                    <a:cubicBezTo>
                      <a:pt x="10" y="1"/>
                      <a:pt x="4" y="1"/>
                      <a:pt x="2" y="1"/>
                    </a:cubicBezTo>
                    <a:cubicBezTo>
                      <a:pt x="1" y="1"/>
                      <a:pt x="0" y="2"/>
                      <a:pt x="0" y="3"/>
                    </a:cubicBezTo>
                    <a:cubicBezTo>
                      <a:pt x="0" y="5"/>
                      <a:pt x="1" y="5"/>
                      <a:pt x="2" y="5"/>
                    </a:cubicBezTo>
                    <a:cubicBezTo>
                      <a:pt x="7" y="5"/>
                      <a:pt x="23" y="4"/>
                      <a:pt x="23" y="4"/>
                    </a:cubicBezTo>
                    <a:cubicBezTo>
                      <a:pt x="24" y="4"/>
                      <a:pt x="25" y="3"/>
                      <a:pt x="25" y="2"/>
                    </a:cubicBezTo>
                    <a:cubicBezTo>
                      <a:pt x="25" y="1"/>
                      <a:pt x="24" y="0"/>
                      <a:pt x="23"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8" name="Freeform 838">
                <a:extLst>
                  <a:ext uri="{FF2B5EF4-FFF2-40B4-BE49-F238E27FC236}">
                    <a16:creationId xmlns:a16="http://schemas.microsoft.com/office/drawing/2014/main" id="{9E4B9081-CF91-455B-8426-14C7224328CE}"/>
                  </a:ext>
                </a:extLst>
              </p:cNvPr>
              <p:cNvSpPr>
                <a:spLocks/>
              </p:cNvSpPr>
              <p:nvPr/>
            </p:nvSpPr>
            <p:spPr bwMode="auto">
              <a:xfrm>
                <a:off x="8018464" y="3651250"/>
                <a:ext cx="6350" cy="12700"/>
              </a:xfrm>
              <a:custGeom>
                <a:avLst/>
                <a:gdLst>
                  <a:gd name="T0" fmla="*/ 0 w 4"/>
                  <a:gd name="T1" fmla="*/ 0 h 8"/>
                  <a:gd name="T2" fmla="*/ 4 w 4"/>
                  <a:gd name="T3" fmla="*/ 8 h 8"/>
                  <a:gd name="T4" fmla="*/ 1 w 4"/>
                  <a:gd name="T5" fmla="*/ 4 h 8"/>
                  <a:gd name="T6" fmla="*/ 1 w 4"/>
                  <a:gd name="T7" fmla="*/ 1 h 8"/>
                  <a:gd name="T8" fmla="*/ 0 w 4"/>
                  <a:gd name="T9" fmla="*/ 0 h 8"/>
                </a:gdLst>
                <a:ahLst/>
                <a:cxnLst>
                  <a:cxn ang="0">
                    <a:pos x="T0" y="T1"/>
                  </a:cxn>
                  <a:cxn ang="0">
                    <a:pos x="T2" y="T3"/>
                  </a:cxn>
                  <a:cxn ang="0">
                    <a:pos x="T4" y="T5"/>
                  </a:cxn>
                  <a:cxn ang="0">
                    <a:pos x="T6" y="T7"/>
                  </a:cxn>
                  <a:cxn ang="0">
                    <a:pos x="T8" y="T9"/>
                  </a:cxn>
                </a:cxnLst>
                <a:rect l="0" t="0" r="r" b="b"/>
                <a:pathLst>
                  <a:path w="4" h="8">
                    <a:moveTo>
                      <a:pt x="0" y="0"/>
                    </a:moveTo>
                    <a:cubicBezTo>
                      <a:pt x="0" y="0"/>
                      <a:pt x="1" y="4"/>
                      <a:pt x="4" y="8"/>
                    </a:cubicBezTo>
                    <a:cubicBezTo>
                      <a:pt x="3" y="7"/>
                      <a:pt x="2" y="5"/>
                      <a:pt x="1" y="4"/>
                    </a:cubicBezTo>
                    <a:cubicBezTo>
                      <a:pt x="1" y="3"/>
                      <a:pt x="1" y="2"/>
                      <a:pt x="1" y="1"/>
                    </a:cubicBezTo>
                    <a:cubicBezTo>
                      <a:pt x="0" y="1"/>
                      <a:pt x="0" y="0"/>
                      <a:pt x="0"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9" name="Freeform 839">
                <a:extLst>
                  <a:ext uri="{FF2B5EF4-FFF2-40B4-BE49-F238E27FC236}">
                    <a16:creationId xmlns:a16="http://schemas.microsoft.com/office/drawing/2014/main" id="{645206AB-8B66-434B-9750-52DB37AF8958}"/>
                  </a:ext>
                </a:extLst>
              </p:cNvPr>
              <p:cNvSpPr>
                <a:spLocks/>
              </p:cNvSpPr>
              <p:nvPr/>
            </p:nvSpPr>
            <p:spPr bwMode="auto">
              <a:xfrm>
                <a:off x="8020051" y="3652838"/>
                <a:ext cx="20638" cy="12700"/>
              </a:xfrm>
              <a:custGeom>
                <a:avLst/>
                <a:gdLst>
                  <a:gd name="T0" fmla="*/ 0 w 14"/>
                  <a:gd name="T1" fmla="*/ 0 h 8"/>
                  <a:gd name="T2" fmla="*/ 0 w 14"/>
                  <a:gd name="T3" fmla="*/ 3 h 8"/>
                  <a:gd name="T4" fmla="*/ 3 w 14"/>
                  <a:gd name="T5" fmla="*/ 7 h 8"/>
                  <a:gd name="T6" fmla="*/ 4 w 14"/>
                  <a:gd name="T7" fmla="*/ 8 h 8"/>
                  <a:gd name="T8" fmla="*/ 4 w 14"/>
                  <a:gd name="T9" fmla="*/ 8 h 8"/>
                  <a:gd name="T10" fmla="*/ 6 w 14"/>
                  <a:gd name="T11" fmla="*/ 7 h 8"/>
                  <a:gd name="T12" fmla="*/ 6 w 14"/>
                  <a:gd name="T13" fmla="*/ 7 h 8"/>
                  <a:gd name="T14" fmla="*/ 9 w 14"/>
                  <a:gd name="T15" fmla="*/ 8 h 8"/>
                  <a:gd name="T16" fmla="*/ 14 w 14"/>
                  <a:gd name="T17" fmla="*/ 8 h 8"/>
                  <a:gd name="T18" fmla="*/ 0 w 14"/>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
                    <a:moveTo>
                      <a:pt x="0" y="0"/>
                    </a:moveTo>
                    <a:cubicBezTo>
                      <a:pt x="0" y="1"/>
                      <a:pt x="0" y="2"/>
                      <a:pt x="0" y="3"/>
                    </a:cubicBezTo>
                    <a:cubicBezTo>
                      <a:pt x="1" y="4"/>
                      <a:pt x="2" y="6"/>
                      <a:pt x="3" y="7"/>
                    </a:cubicBezTo>
                    <a:cubicBezTo>
                      <a:pt x="3" y="7"/>
                      <a:pt x="3" y="8"/>
                      <a:pt x="4" y="8"/>
                    </a:cubicBezTo>
                    <a:cubicBezTo>
                      <a:pt x="4" y="8"/>
                      <a:pt x="4" y="8"/>
                      <a:pt x="4" y="8"/>
                    </a:cubicBezTo>
                    <a:cubicBezTo>
                      <a:pt x="4" y="8"/>
                      <a:pt x="5" y="7"/>
                      <a:pt x="6" y="7"/>
                    </a:cubicBezTo>
                    <a:cubicBezTo>
                      <a:pt x="6" y="7"/>
                      <a:pt x="6" y="7"/>
                      <a:pt x="6" y="7"/>
                    </a:cubicBezTo>
                    <a:cubicBezTo>
                      <a:pt x="6" y="7"/>
                      <a:pt x="7" y="7"/>
                      <a:pt x="9" y="8"/>
                    </a:cubicBezTo>
                    <a:cubicBezTo>
                      <a:pt x="11" y="8"/>
                      <a:pt x="12" y="8"/>
                      <a:pt x="14" y="8"/>
                    </a:cubicBezTo>
                    <a:cubicBezTo>
                      <a:pt x="4" y="5"/>
                      <a:pt x="0" y="1"/>
                      <a:pt x="0"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0" name="Freeform 840">
                <a:extLst>
                  <a:ext uri="{FF2B5EF4-FFF2-40B4-BE49-F238E27FC236}">
                    <a16:creationId xmlns:a16="http://schemas.microsoft.com/office/drawing/2014/main" id="{F38D3BF6-DED5-4263-8A95-C976E5CD38C3}"/>
                  </a:ext>
                </a:extLst>
              </p:cNvPr>
              <p:cNvSpPr>
                <a:spLocks/>
              </p:cNvSpPr>
              <p:nvPr/>
            </p:nvSpPr>
            <p:spPr bwMode="auto">
              <a:xfrm>
                <a:off x="8026401" y="3663950"/>
                <a:ext cx="41275" cy="7938"/>
              </a:xfrm>
              <a:custGeom>
                <a:avLst/>
                <a:gdLst>
                  <a:gd name="T0" fmla="*/ 2 w 27"/>
                  <a:gd name="T1" fmla="*/ 0 h 5"/>
                  <a:gd name="T2" fmla="*/ 0 w 27"/>
                  <a:gd name="T3" fmla="*/ 1 h 5"/>
                  <a:gd name="T4" fmla="*/ 27 w 27"/>
                  <a:gd name="T5" fmla="*/ 5 h 5"/>
                  <a:gd name="T6" fmla="*/ 10 w 27"/>
                  <a:gd name="T7" fmla="*/ 1 h 5"/>
                  <a:gd name="T8" fmla="*/ 5 w 27"/>
                  <a:gd name="T9" fmla="*/ 1 h 5"/>
                  <a:gd name="T10" fmla="*/ 2 w 27"/>
                  <a:gd name="T11" fmla="*/ 0 h 5"/>
                  <a:gd name="T12" fmla="*/ 2 w 27"/>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27" h="5">
                    <a:moveTo>
                      <a:pt x="2" y="0"/>
                    </a:moveTo>
                    <a:cubicBezTo>
                      <a:pt x="1" y="0"/>
                      <a:pt x="0" y="1"/>
                      <a:pt x="0" y="1"/>
                    </a:cubicBezTo>
                    <a:cubicBezTo>
                      <a:pt x="4" y="4"/>
                      <a:pt x="27" y="5"/>
                      <a:pt x="27" y="5"/>
                    </a:cubicBezTo>
                    <a:cubicBezTo>
                      <a:pt x="20" y="4"/>
                      <a:pt x="14" y="3"/>
                      <a:pt x="10" y="1"/>
                    </a:cubicBezTo>
                    <a:cubicBezTo>
                      <a:pt x="8" y="1"/>
                      <a:pt x="7" y="1"/>
                      <a:pt x="5" y="1"/>
                    </a:cubicBezTo>
                    <a:cubicBezTo>
                      <a:pt x="3" y="0"/>
                      <a:pt x="2" y="0"/>
                      <a:pt x="2" y="0"/>
                    </a:cubicBezTo>
                    <a:cubicBezTo>
                      <a:pt x="2" y="0"/>
                      <a:pt x="2" y="0"/>
                      <a:pt x="2"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1" name="Freeform 841">
                <a:extLst>
                  <a:ext uri="{FF2B5EF4-FFF2-40B4-BE49-F238E27FC236}">
                    <a16:creationId xmlns:a16="http://schemas.microsoft.com/office/drawing/2014/main" id="{C70511C2-8629-4A46-AEE7-70BA58A8C073}"/>
                  </a:ext>
                </a:extLst>
              </p:cNvPr>
              <p:cNvSpPr>
                <a:spLocks/>
              </p:cNvSpPr>
              <p:nvPr/>
            </p:nvSpPr>
            <p:spPr bwMode="auto">
              <a:xfrm>
                <a:off x="8199439" y="3614738"/>
                <a:ext cx="1588" cy="7938"/>
              </a:xfrm>
              <a:custGeom>
                <a:avLst/>
                <a:gdLst>
                  <a:gd name="T0" fmla="*/ 1 w 1"/>
                  <a:gd name="T1" fmla="*/ 0 h 5"/>
                  <a:gd name="T2" fmla="*/ 0 w 1"/>
                  <a:gd name="T3" fmla="*/ 5 h 5"/>
                  <a:gd name="T4" fmla="*/ 1 w 1"/>
                  <a:gd name="T5" fmla="*/ 0 h 5"/>
                </a:gdLst>
                <a:ahLst/>
                <a:cxnLst>
                  <a:cxn ang="0">
                    <a:pos x="T0" y="T1"/>
                  </a:cxn>
                  <a:cxn ang="0">
                    <a:pos x="T2" y="T3"/>
                  </a:cxn>
                  <a:cxn ang="0">
                    <a:pos x="T4" y="T5"/>
                  </a:cxn>
                </a:cxnLst>
                <a:rect l="0" t="0" r="r" b="b"/>
                <a:pathLst>
                  <a:path w="1" h="5">
                    <a:moveTo>
                      <a:pt x="1" y="0"/>
                    </a:moveTo>
                    <a:cubicBezTo>
                      <a:pt x="1" y="2"/>
                      <a:pt x="0" y="3"/>
                      <a:pt x="0" y="5"/>
                    </a:cubicBezTo>
                    <a:cubicBezTo>
                      <a:pt x="1" y="3"/>
                      <a:pt x="1" y="1"/>
                      <a:pt x="1" y="0"/>
                    </a:cubicBezTo>
                  </a:path>
                </a:pathLst>
              </a:custGeom>
              <a:solidFill>
                <a:srgbClr val="91BBC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2" name="Freeform 842">
                <a:extLst>
                  <a:ext uri="{FF2B5EF4-FFF2-40B4-BE49-F238E27FC236}">
                    <a16:creationId xmlns:a16="http://schemas.microsoft.com/office/drawing/2014/main" id="{02C2BCB0-2AC0-4568-BC8D-C0405E745579}"/>
                  </a:ext>
                </a:extLst>
              </p:cNvPr>
              <p:cNvSpPr>
                <a:spLocks/>
              </p:cNvSpPr>
              <p:nvPr/>
            </p:nvSpPr>
            <p:spPr bwMode="auto">
              <a:xfrm>
                <a:off x="8174039" y="3609975"/>
                <a:ext cx="28575" cy="17463"/>
              </a:xfrm>
              <a:custGeom>
                <a:avLst/>
                <a:gdLst>
                  <a:gd name="T0" fmla="*/ 18 w 18"/>
                  <a:gd name="T1" fmla="*/ 0 h 11"/>
                  <a:gd name="T2" fmla="*/ 0 w 18"/>
                  <a:gd name="T3" fmla="*/ 10 h 11"/>
                  <a:gd name="T4" fmla="*/ 10 w 18"/>
                  <a:gd name="T5" fmla="*/ 9 h 11"/>
                  <a:gd name="T6" fmla="*/ 11 w 18"/>
                  <a:gd name="T7" fmla="*/ 9 h 11"/>
                  <a:gd name="T8" fmla="*/ 11 w 18"/>
                  <a:gd name="T9" fmla="*/ 9 h 11"/>
                  <a:gd name="T10" fmla="*/ 13 w 18"/>
                  <a:gd name="T11" fmla="*/ 10 h 11"/>
                  <a:gd name="T12" fmla="*/ 13 w 18"/>
                  <a:gd name="T13" fmla="*/ 11 h 11"/>
                  <a:gd name="T14" fmla="*/ 15 w 18"/>
                  <a:gd name="T15" fmla="*/ 9 h 11"/>
                  <a:gd name="T16" fmla="*/ 16 w 18"/>
                  <a:gd name="T17" fmla="*/ 8 h 11"/>
                  <a:gd name="T18" fmla="*/ 17 w 18"/>
                  <a:gd name="T19" fmla="*/ 3 h 11"/>
                  <a:gd name="T20" fmla="*/ 18 w 18"/>
                  <a:gd name="T2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11">
                    <a:moveTo>
                      <a:pt x="18" y="0"/>
                    </a:moveTo>
                    <a:cubicBezTo>
                      <a:pt x="18" y="0"/>
                      <a:pt x="14" y="6"/>
                      <a:pt x="0" y="10"/>
                    </a:cubicBezTo>
                    <a:cubicBezTo>
                      <a:pt x="4" y="10"/>
                      <a:pt x="8" y="9"/>
                      <a:pt x="10" y="9"/>
                    </a:cubicBezTo>
                    <a:cubicBezTo>
                      <a:pt x="10" y="9"/>
                      <a:pt x="11" y="9"/>
                      <a:pt x="11" y="9"/>
                    </a:cubicBezTo>
                    <a:cubicBezTo>
                      <a:pt x="11" y="9"/>
                      <a:pt x="11" y="9"/>
                      <a:pt x="11" y="9"/>
                    </a:cubicBezTo>
                    <a:cubicBezTo>
                      <a:pt x="12" y="9"/>
                      <a:pt x="13" y="9"/>
                      <a:pt x="13" y="10"/>
                    </a:cubicBezTo>
                    <a:cubicBezTo>
                      <a:pt x="13" y="10"/>
                      <a:pt x="13" y="10"/>
                      <a:pt x="13" y="11"/>
                    </a:cubicBezTo>
                    <a:cubicBezTo>
                      <a:pt x="14" y="10"/>
                      <a:pt x="15" y="10"/>
                      <a:pt x="15" y="9"/>
                    </a:cubicBezTo>
                    <a:cubicBezTo>
                      <a:pt x="15" y="9"/>
                      <a:pt x="16" y="8"/>
                      <a:pt x="16" y="8"/>
                    </a:cubicBezTo>
                    <a:cubicBezTo>
                      <a:pt x="16" y="6"/>
                      <a:pt x="17" y="5"/>
                      <a:pt x="17" y="3"/>
                    </a:cubicBezTo>
                    <a:cubicBezTo>
                      <a:pt x="18" y="1"/>
                      <a:pt x="18" y="0"/>
                      <a:pt x="18"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3" name="Freeform 843">
                <a:extLst>
                  <a:ext uri="{FF2B5EF4-FFF2-40B4-BE49-F238E27FC236}">
                    <a16:creationId xmlns:a16="http://schemas.microsoft.com/office/drawing/2014/main" id="{C7123755-573C-4619-9CAA-49AEF57212CD}"/>
                  </a:ext>
                </a:extLst>
              </p:cNvPr>
              <p:cNvSpPr>
                <a:spLocks/>
              </p:cNvSpPr>
              <p:nvPr/>
            </p:nvSpPr>
            <p:spPr bwMode="auto">
              <a:xfrm>
                <a:off x="8167689" y="3624263"/>
                <a:ext cx="26988" cy="4763"/>
              </a:xfrm>
              <a:custGeom>
                <a:avLst/>
                <a:gdLst>
                  <a:gd name="T0" fmla="*/ 15 w 17"/>
                  <a:gd name="T1" fmla="*/ 0 h 3"/>
                  <a:gd name="T2" fmla="*/ 15 w 17"/>
                  <a:gd name="T3" fmla="*/ 0 h 3"/>
                  <a:gd name="T4" fmla="*/ 14 w 17"/>
                  <a:gd name="T5" fmla="*/ 0 h 3"/>
                  <a:gd name="T6" fmla="*/ 4 w 17"/>
                  <a:gd name="T7" fmla="*/ 1 h 3"/>
                  <a:gd name="T8" fmla="*/ 1 w 17"/>
                  <a:gd name="T9" fmla="*/ 2 h 3"/>
                  <a:gd name="T10" fmla="*/ 1 w 17"/>
                  <a:gd name="T11" fmla="*/ 3 h 3"/>
                  <a:gd name="T12" fmla="*/ 7 w 17"/>
                  <a:gd name="T13" fmla="*/ 3 h 3"/>
                  <a:gd name="T14" fmla="*/ 17 w 17"/>
                  <a:gd name="T15" fmla="*/ 2 h 3"/>
                  <a:gd name="T16" fmla="*/ 17 w 17"/>
                  <a:gd name="T17" fmla="*/ 1 h 3"/>
                  <a:gd name="T18" fmla="*/ 15 w 17"/>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 h="3">
                    <a:moveTo>
                      <a:pt x="15" y="0"/>
                    </a:moveTo>
                    <a:cubicBezTo>
                      <a:pt x="15" y="0"/>
                      <a:pt x="15" y="0"/>
                      <a:pt x="15" y="0"/>
                    </a:cubicBezTo>
                    <a:cubicBezTo>
                      <a:pt x="15" y="0"/>
                      <a:pt x="14" y="0"/>
                      <a:pt x="14" y="0"/>
                    </a:cubicBezTo>
                    <a:cubicBezTo>
                      <a:pt x="12" y="0"/>
                      <a:pt x="8" y="1"/>
                      <a:pt x="4" y="1"/>
                    </a:cubicBezTo>
                    <a:cubicBezTo>
                      <a:pt x="3" y="1"/>
                      <a:pt x="2" y="1"/>
                      <a:pt x="1" y="2"/>
                    </a:cubicBezTo>
                    <a:cubicBezTo>
                      <a:pt x="0" y="2"/>
                      <a:pt x="0" y="3"/>
                      <a:pt x="1" y="3"/>
                    </a:cubicBezTo>
                    <a:cubicBezTo>
                      <a:pt x="3" y="3"/>
                      <a:pt x="5" y="3"/>
                      <a:pt x="7" y="3"/>
                    </a:cubicBezTo>
                    <a:cubicBezTo>
                      <a:pt x="11" y="3"/>
                      <a:pt x="15" y="2"/>
                      <a:pt x="17" y="2"/>
                    </a:cubicBezTo>
                    <a:cubicBezTo>
                      <a:pt x="17" y="1"/>
                      <a:pt x="17" y="1"/>
                      <a:pt x="17" y="1"/>
                    </a:cubicBezTo>
                    <a:cubicBezTo>
                      <a:pt x="17" y="0"/>
                      <a:pt x="16" y="0"/>
                      <a:pt x="15"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4" name="Freeform 844">
                <a:extLst>
                  <a:ext uri="{FF2B5EF4-FFF2-40B4-BE49-F238E27FC236}">
                    <a16:creationId xmlns:a16="http://schemas.microsoft.com/office/drawing/2014/main" id="{14289CA8-13A9-487E-9B85-3D23DC880993}"/>
                  </a:ext>
                </a:extLst>
              </p:cNvPr>
              <p:cNvSpPr>
                <a:spLocks noEditPoints="1"/>
              </p:cNvSpPr>
              <p:nvPr/>
            </p:nvSpPr>
            <p:spPr bwMode="auto">
              <a:xfrm>
                <a:off x="8185151" y="3656013"/>
                <a:ext cx="23813" cy="12700"/>
              </a:xfrm>
              <a:custGeom>
                <a:avLst/>
                <a:gdLst>
                  <a:gd name="T0" fmla="*/ 15 w 15"/>
                  <a:gd name="T1" fmla="*/ 0 h 8"/>
                  <a:gd name="T2" fmla="*/ 0 w 15"/>
                  <a:gd name="T3" fmla="*/ 8 h 8"/>
                  <a:gd name="T4" fmla="*/ 2 w 15"/>
                  <a:gd name="T5" fmla="*/ 7 h 8"/>
                  <a:gd name="T6" fmla="*/ 11 w 15"/>
                  <a:gd name="T7" fmla="*/ 7 h 8"/>
                  <a:gd name="T8" fmla="*/ 11 w 15"/>
                  <a:gd name="T9" fmla="*/ 7 h 8"/>
                  <a:gd name="T10" fmla="*/ 12 w 15"/>
                  <a:gd name="T11" fmla="*/ 7 h 8"/>
                  <a:gd name="T12" fmla="*/ 15 w 15"/>
                  <a:gd name="T13" fmla="*/ 0 h 8"/>
                  <a:gd name="T14" fmla="*/ 15 w 15"/>
                  <a:gd name="T15" fmla="*/ 0 h 8"/>
                  <a:gd name="T16" fmla="*/ 15 w 15"/>
                  <a:gd name="T17" fmla="*/ 0 h 8"/>
                  <a:gd name="T18" fmla="*/ 15 w 15"/>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8">
                    <a:moveTo>
                      <a:pt x="15" y="0"/>
                    </a:moveTo>
                    <a:cubicBezTo>
                      <a:pt x="15" y="1"/>
                      <a:pt x="13" y="4"/>
                      <a:pt x="0" y="8"/>
                    </a:cubicBezTo>
                    <a:cubicBezTo>
                      <a:pt x="1" y="8"/>
                      <a:pt x="1" y="8"/>
                      <a:pt x="2" y="7"/>
                    </a:cubicBezTo>
                    <a:cubicBezTo>
                      <a:pt x="7" y="7"/>
                      <a:pt x="11" y="7"/>
                      <a:pt x="11" y="7"/>
                    </a:cubicBezTo>
                    <a:cubicBezTo>
                      <a:pt x="11" y="7"/>
                      <a:pt x="11" y="7"/>
                      <a:pt x="11" y="7"/>
                    </a:cubicBezTo>
                    <a:cubicBezTo>
                      <a:pt x="11" y="7"/>
                      <a:pt x="12" y="7"/>
                      <a:pt x="12" y="7"/>
                    </a:cubicBezTo>
                    <a:cubicBezTo>
                      <a:pt x="14" y="4"/>
                      <a:pt x="15" y="1"/>
                      <a:pt x="15" y="0"/>
                    </a:cubicBezTo>
                    <a:moveTo>
                      <a:pt x="15" y="0"/>
                    </a:moveTo>
                    <a:cubicBezTo>
                      <a:pt x="15" y="0"/>
                      <a:pt x="15" y="0"/>
                      <a:pt x="15" y="0"/>
                    </a:cubicBezTo>
                    <a:cubicBezTo>
                      <a:pt x="15" y="0"/>
                      <a:pt x="15" y="0"/>
                      <a:pt x="15" y="0"/>
                    </a:cubicBezTo>
                  </a:path>
                </a:pathLst>
              </a:custGeom>
              <a:solidFill>
                <a:srgbClr val="00819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5" name="Freeform 845">
                <a:extLst>
                  <a:ext uri="{FF2B5EF4-FFF2-40B4-BE49-F238E27FC236}">
                    <a16:creationId xmlns:a16="http://schemas.microsoft.com/office/drawing/2014/main" id="{F776637C-6F9F-4E9B-BF41-1FDFC126B850}"/>
                  </a:ext>
                </a:extLst>
              </p:cNvPr>
              <p:cNvSpPr>
                <a:spLocks/>
              </p:cNvSpPr>
              <p:nvPr/>
            </p:nvSpPr>
            <p:spPr bwMode="auto">
              <a:xfrm>
                <a:off x="8172451" y="3667125"/>
                <a:ext cx="31750" cy="6350"/>
              </a:xfrm>
              <a:custGeom>
                <a:avLst/>
                <a:gdLst>
                  <a:gd name="T0" fmla="*/ 19 w 20"/>
                  <a:gd name="T1" fmla="*/ 0 h 4"/>
                  <a:gd name="T2" fmla="*/ 19 w 20"/>
                  <a:gd name="T3" fmla="*/ 0 h 4"/>
                  <a:gd name="T4" fmla="*/ 10 w 20"/>
                  <a:gd name="T5" fmla="*/ 0 h 4"/>
                  <a:gd name="T6" fmla="*/ 8 w 20"/>
                  <a:gd name="T7" fmla="*/ 1 h 4"/>
                  <a:gd name="T8" fmla="*/ 1 w 20"/>
                  <a:gd name="T9" fmla="*/ 2 h 4"/>
                  <a:gd name="T10" fmla="*/ 1 w 20"/>
                  <a:gd name="T11" fmla="*/ 3 h 4"/>
                  <a:gd name="T12" fmla="*/ 6 w 20"/>
                  <a:gd name="T13" fmla="*/ 4 h 4"/>
                  <a:gd name="T14" fmla="*/ 19 w 20"/>
                  <a:gd name="T15" fmla="*/ 1 h 4"/>
                  <a:gd name="T16" fmla="*/ 20 w 20"/>
                  <a:gd name="T17" fmla="*/ 0 h 4"/>
                  <a:gd name="T18" fmla="*/ 19 w 20"/>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4">
                    <a:moveTo>
                      <a:pt x="19" y="0"/>
                    </a:moveTo>
                    <a:cubicBezTo>
                      <a:pt x="19" y="0"/>
                      <a:pt x="19" y="0"/>
                      <a:pt x="19" y="0"/>
                    </a:cubicBezTo>
                    <a:cubicBezTo>
                      <a:pt x="19" y="0"/>
                      <a:pt x="15" y="0"/>
                      <a:pt x="10" y="0"/>
                    </a:cubicBezTo>
                    <a:cubicBezTo>
                      <a:pt x="9" y="1"/>
                      <a:pt x="9" y="1"/>
                      <a:pt x="8" y="1"/>
                    </a:cubicBezTo>
                    <a:cubicBezTo>
                      <a:pt x="6" y="1"/>
                      <a:pt x="3" y="2"/>
                      <a:pt x="1" y="2"/>
                    </a:cubicBezTo>
                    <a:cubicBezTo>
                      <a:pt x="0" y="2"/>
                      <a:pt x="0" y="3"/>
                      <a:pt x="1" y="3"/>
                    </a:cubicBezTo>
                    <a:cubicBezTo>
                      <a:pt x="3" y="3"/>
                      <a:pt x="4" y="4"/>
                      <a:pt x="6" y="4"/>
                    </a:cubicBezTo>
                    <a:cubicBezTo>
                      <a:pt x="12" y="4"/>
                      <a:pt x="18" y="3"/>
                      <a:pt x="19" y="1"/>
                    </a:cubicBezTo>
                    <a:cubicBezTo>
                      <a:pt x="19" y="1"/>
                      <a:pt x="20" y="1"/>
                      <a:pt x="20" y="0"/>
                    </a:cubicBezTo>
                    <a:cubicBezTo>
                      <a:pt x="20" y="0"/>
                      <a:pt x="19" y="0"/>
                      <a:pt x="19" y="0"/>
                    </a:cubicBezTo>
                  </a:path>
                </a:pathLst>
              </a:custGeom>
              <a:solidFill>
                <a:srgbClr val="0062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6" name="Freeform 846">
                <a:extLst>
                  <a:ext uri="{FF2B5EF4-FFF2-40B4-BE49-F238E27FC236}">
                    <a16:creationId xmlns:a16="http://schemas.microsoft.com/office/drawing/2014/main" id="{6A84C420-5366-4B92-8C97-65FC608536C5}"/>
                  </a:ext>
                </a:extLst>
              </p:cNvPr>
              <p:cNvSpPr>
                <a:spLocks/>
              </p:cNvSpPr>
              <p:nvPr/>
            </p:nvSpPr>
            <p:spPr bwMode="auto">
              <a:xfrm>
                <a:off x="8021639" y="3551238"/>
                <a:ext cx="26988" cy="47625"/>
              </a:xfrm>
              <a:custGeom>
                <a:avLst/>
                <a:gdLst>
                  <a:gd name="T0" fmla="*/ 18 w 18"/>
                  <a:gd name="T1" fmla="*/ 2 h 31"/>
                  <a:gd name="T2" fmla="*/ 18 w 18"/>
                  <a:gd name="T3" fmla="*/ 2 h 31"/>
                  <a:gd name="T4" fmla="*/ 4 w 18"/>
                  <a:gd name="T5" fmla="*/ 31 h 31"/>
                  <a:gd name="T6" fmla="*/ 1 w 18"/>
                  <a:gd name="T7" fmla="*/ 30 h 31"/>
                  <a:gd name="T8" fmla="*/ 16 w 18"/>
                  <a:gd name="T9" fmla="*/ 0 h 31"/>
                  <a:gd name="T10" fmla="*/ 18 w 18"/>
                  <a:gd name="T11" fmla="*/ 2 h 31"/>
                </a:gdLst>
                <a:ahLst/>
                <a:cxnLst>
                  <a:cxn ang="0">
                    <a:pos x="T0" y="T1"/>
                  </a:cxn>
                  <a:cxn ang="0">
                    <a:pos x="T2" y="T3"/>
                  </a:cxn>
                  <a:cxn ang="0">
                    <a:pos x="T4" y="T5"/>
                  </a:cxn>
                  <a:cxn ang="0">
                    <a:pos x="T6" y="T7"/>
                  </a:cxn>
                  <a:cxn ang="0">
                    <a:pos x="T8" y="T9"/>
                  </a:cxn>
                  <a:cxn ang="0">
                    <a:pos x="T10" y="T11"/>
                  </a:cxn>
                </a:cxnLst>
                <a:rect l="0" t="0" r="r" b="b"/>
                <a:pathLst>
                  <a:path w="18" h="31">
                    <a:moveTo>
                      <a:pt x="18" y="2"/>
                    </a:moveTo>
                    <a:cubicBezTo>
                      <a:pt x="18" y="2"/>
                      <a:pt x="18" y="2"/>
                      <a:pt x="18" y="2"/>
                    </a:cubicBezTo>
                    <a:cubicBezTo>
                      <a:pt x="15" y="3"/>
                      <a:pt x="3" y="18"/>
                      <a:pt x="4" y="31"/>
                    </a:cubicBezTo>
                    <a:cubicBezTo>
                      <a:pt x="3" y="31"/>
                      <a:pt x="2" y="30"/>
                      <a:pt x="1" y="30"/>
                    </a:cubicBezTo>
                    <a:cubicBezTo>
                      <a:pt x="0" y="16"/>
                      <a:pt x="11" y="5"/>
                      <a:pt x="16" y="0"/>
                    </a:cubicBezTo>
                    <a:cubicBezTo>
                      <a:pt x="17" y="1"/>
                      <a:pt x="17" y="1"/>
                      <a:pt x="18" y="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7" name="Freeform 847">
                <a:extLst>
                  <a:ext uri="{FF2B5EF4-FFF2-40B4-BE49-F238E27FC236}">
                    <a16:creationId xmlns:a16="http://schemas.microsoft.com/office/drawing/2014/main" id="{61B642B1-4A24-4EE8-812C-56F127782482}"/>
                  </a:ext>
                </a:extLst>
              </p:cNvPr>
              <p:cNvSpPr>
                <a:spLocks/>
              </p:cNvSpPr>
              <p:nvPr/>
            </p:nvSpPr>
            <p:spPr bwMode="auto">
              <a:xfrm>
                <a:off x="7912101" y="3427413"/>
                <a:ext cx="66675" cy="60325"/>
              </a:xfrm>
              <a:custGeom>
                <a:avLst/>
                <a:gdLst>
                  <a:gd name="T0" fmla="*/ 26 w 43"/>
                  <a:gd name="T1" fmla="*/ 39 h 39"/>
                  <a:gd name="T2" fmla="*/ 11 w 43"/>
                  <a:gd name="T3" fmla="*/ 6 h 39"/>
                  <a:gd name="T4" fmla="*/ 26 w 43"/>
                  <a:gd name="T5" fmla="*/ 9 h 39"/>
                  <a:gd name="T6" fmla="*/ 31 w 43"/>
                  <a:gd name="T7" fmla="*/ 16 h 39"/>
                  <a:gd name="T8" fmla="*/ 38 w 43"/>
                  <a:gd name="T9" fmla="*/ 6 h 39"/>
                  <a:gd name="T10" fmla="*/ 41 w 43"/>
                  <a:gd name="T11" fmla="*/ 27 h 39"/>
                  <a:gd name="T12" fmla="*/ 26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26" y="39"/>
                    </a:moveTo>
                    <a:cubicBezTo>
                      <a:pt x="26" y="39"/>
                      <a:pt x="0" y="18"/>
                      <a:pt x="11" y="6"/>
                    </a:cubicBezTo>
                    <a:cubicBezTo>
                      <a:pt x="17" y="0"/>
                      <a:pt x="22" y="5"/>
                      <a:pt x="26" y="9"/>
                    </a:cubicBezTo>
                    <a:cubicBezTo>
                      <a:pt x="28" y="13"/>
                      <a:pt x="30" y="16"/>
                      <a:pt x="31" y="16"/>
                    </a:cubicBezTo>
                    <a:cubicBezTo>
                      <a:pt x="33" y="14"/>
                      <a:pt x="33" y="6"/>
                      <a:pt x="38" y="6"/>
                    </a:cubicBezTo>
                    <a:cubicBezTo>
                      <a:pt x="43" y="5"/>
                      <a:pt x="42" y="25"/>
                      <a:pt x="41" y="27"/>
                    </a:cubicBezTo>
                    <a:cubicBezTo>
                      <a:pt x="40" y="30"/>
                      <a:pt x="26" y="39"/>
                      <a:pt x="26"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8" name="Freeform 848">
                <a:extLst>
                  <a:ext uri="{FF2B5EF4-FFF2-40B4-BE49-F238E27FC236}">
                    <a16:creationId xmlns:a16="http://schemas.microsoft.com/office/drawing/2014/main" id="{8DA5EBBB-9A7A-4FC9-9B74-F971B32FD232}"/>
                  </a:ext>
                </a:extLst>
              </p:cNvPr>
              <p:cNvSpPr>
                <a:spLocks/>
              </p:cNvSpPr>
              <p:nvPr/>
            </p:nvSpPr>
            <p:spPr bwMode="auto">
              <a:xfrm>
                <a:off x="7940676" y="3459163"/>
                <a:ext cx="57150" cy="50800"/>
              </a:xfrm>
              <a:custGeom>
                <a:avLst/>
                <a:gdLst>
                  <a:gd name="T0" fmla="*/ 7 w 38"/>
                  <a:gd name="T1" fmla="*/ 13 h 33"/>
                  <a:gd name="T2" fmla="*/ 2 w 38"/>
                  <a:gd name="T3" fmla="*/ 22 h 33"/>
                  <a:gd name="T4" fmla="*/ 15 w 38"/>
                  <a:gd name="T5" fmla="*/ 28 h 33"/>
                  <a:gd name="T6" fmla="*/ 36 w 38"/>
                  <a:gd name="T7" fmla="*/ 13 h 33"/>
                  <a:gd name="T8" fmla="*/ 28 w 38"/>
                  <a:gd name="T9" fmla="*/ 2 h 33"/>
                  <a:gd name="T10" fmla="*/ 7 w 38"/>
                  <a:gd name="T11" fmla="*/ 13 h 33"/>
                </a:gdLst>
                <a:ahLst/>
                <a:cxnLst>
                  <a:cxn ang="0">
                    <a:pos x="T0" y="T1"/>
                  </a:cxn>
                  <a:cxn ang="0">
                    <a:pos x="T2" y="T3"/>
                  </a:cxn>
                  <a:cxn ang="0">
                    <a:pos x="T4" y="T5"/>
                  </a:cxn>
                  <a:cxn ang="0">
                    <a:pos x="T6" y="T7"/>
                  </a:cxn>
                  <a:cxn ang="0">
                    <a:pos x="T8" y="T9"/>
                  </a:cxn>
                  <a:cxn ang="0">
                    <a:pos x="T10" y="T11"/>
                  </a:cxn>
                </a:cxnLst>
                <a:rect l="0" t="0" r="r" b="b"/>
                <a:pathLst>
                  <a:path w="38" h="33">
                    <a:moveTo>
                      <a:pt x="7" y="13"/>
                    </a:moveTo>
                    <a:cubicBezTo>
                      <a:pt x="7" y="13"/>
                      <a:pt x="0" y="15"/>
                      <a:pt x="2" y="22"/>
                    </a:cubicBezTo>
                    <a:cubicBezTo>
                      <a:pt x="4" y="28"/>
                      <a:pt x="6" y="33"/>
                      <a:pt x="15" y="28"/>
                    </a:cubicBezTo>
                    <a:cubicBezTo>
                      <a:pt x="24" y="24"/>
                      <a:pt x="38" y="19"/>
                      <a:pt x="36" y="13"/>
                    </a:cubicBezTo>
                    <a:cubicBezTo>
                      <a:pt x="34" y="7"/>
                      <a:pt x="32" y="0"/>
                      <a:pt x="28" y="2"/>
                    </a:cubicBezTo>
                    <a:cubicBezTo>
                      <a:pt x="24" y="4"/>
                      <a:pt x="7" y="13"/>
                      <a:pt x="7" y="13"/>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9" name="Freeform 849">
                <a:extLst>
                  <a:ext uri="{FF2B5EF4-FFF2-40B4-BE49-F238E27FC236}">
                    <a16:creationId xmlns:a16="http://schemas.microsoft.com/office/drawing/2014/main" id="{F788E3D7-9650-4271-BF6F-1AE5CE2091BD}"/>
                  </a:ext>
                </a:extLst>
              </p:cNvPr>
              <p:cNvSpPr>
                <a:spLocks/>
              </p:cNvSpPr>
              <p:nvPr/>
            </p:nvSpPr>
            <p:spPr bwMode="auto">
              <a:xfrm>
                <a:off x="8186739" y="3552825"/>
                <a:ext cx="23813" cy="50800"/>
              </a:xfrm>
              <a:custGeom>
                <a:avLst/>
                <a:gdLst>
                  <a:gd name="T0" fmla="*/ 13 w 15"/>
                  <a:gd name="T1" fmla="*/ 32 h 33"/>
                  <a:gd name="T2" fmla="*/ 10 w 15"/>
                  <a:gd name="T3" fmla="*/ 33 h 33"/>
                  <a:gd name="T4" fmla="*/ 0 w 15"/>
                  <a:gd name="T5" fmla="*/ 2 h 33"/>
                  <a:gd name="T6" fmla="*/ 4 w 15"/>
                  <a:gd name="T7" fmla="*/ 0 h 33"/>
                  <a:gd name="T8" fmla="*/ 13 w 15"/>
                  <a:gd name="T9" fmla="*/ 32 h 33"/>
                </a:gdLst>
                <a:ahLst/>
                <a:cxnLst>
                  <a:cxn ang="0">
                    <a:pos x="T0" y="T1"/>
                  </a:cxn>
                  <a:cxn ang="0">
                    <a:pos x="T2" y="T3"/>
                  </a:cxn>
                  <a:cxn ang="0">
                    <a:pos x="T4" y="T5"/>
                  </a:cxn>
                  <a:cxn ang="0">
                    <a:pos x="T6" y="T7"/>
                  </a:cxn>
                  <a:cxn ang="0">
                    <a:pos x="T8" y="T9"/>
                  </a:cxn>
                </a:cxnLst>
                <a:rect l="0" t="0" r="r" b="b"/>
                <a:pathLst>
                  <a:path w="15" h="33">
                    <a:moveTo>
                      <a:pt x="13" y="32"/>
                    </a:moveTo>
                    <a:cubicBezTo>
                      <a:pt x="12" y="32"/>
                      <a:pt x="11" y="32"/>
                      <a:pt x="10" y="33"/>
                    </a:cubicBezTo>
                    <a:cubicBezTo>
                      <a:pt x="9" y="22"/>
                      <a:pt x="5" y="5"/>
                      <a:pt x="0" y="2"/>
                    </a:cubicBezTo>
                    <a:cubicBezTo>
                      <a:pt x="1" y="2"/>
                      <a:pt x="2" y="1"/>
                      <a:pt x="4" y="0"/>
                    </a:cubicBezTo>
                    <a:cubicBezTo>
                      <a:pt x="7" y="5"/>
                      <a:pt x="15" y="19"/>
                      <a:pt x="13" y="32"/>
                    </a:cubicBezTo>
                    <a:close/>
                  </a:path>
                </a:pathLst>
              </a:custGeom>
              <a:solidFill>
                <a:srgbClr val="0077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0" name="Freeform 850">
                <a:extLst>
                  <a:ext uri="{FF2B5EF4-FFF2-40B4-BE49-F238E27FC236}">
                    <a16:creationId xmlns:a16="http://schemas.microsoft.com/office/drawing/2014/main" id="{8071FABC-4544-4939-99CA-EB20EDCF5C4B}"/>
                  </a:ext>
                </a:extLst>
              </p:cNvPr>
              <p:cNvSpPr>
                <a:spLocks/>
              </p:cNvSpPr>
              <p:nvPr/>
            </p:nvSpPr>
            <p:spPr bwMode="auto">
              <a:xfrm>
                <a:off x="8193089" y="3479800"/>
                <a:ext cx="95250" cy="122238"/>
              </a:xfrm>
              <a:custGeom>
                <a:avLst/>
                <a:gdLst>
                  <a:gd name="T0" fmla="*/ 62 w 62"/>
                  <a:gd name="T1" fmla="*/ 14 h 80"/>
                  <a:gd name="T2" fmla="*/ 9 w 62"/>
                  <a:gd name="T3" fmla="*/ 80 h 80"/>
                  <a:gd name="T4" fmla="*/ 0 w 62"/>
                  <a:gd name="T5" fmla="*/ 48 h 80"/>
                  <a:gd name="T6" fmla="*/ 39 w 62"/>
                  <a:gd name="T7" fmla="*/ 0 h 80"/>
                  <a:gd name="T8" fmla="*/ 62 w 62"/>
                  <a:gd name="T9" fmla="*/ 14 h 80"/>
                </a:gdLst>
                <a:ahLst/>
                <a:cxnLst>
                  <a:cxn ang="0">
                    <a:pos x="T0" y="T1"/>
                  </a:cxn>
                  <a:cxn ang="0">
                    <a:pos x="T2" y="T3"/>
                  </a:cxn>
                  <a:cxn ang="0">
                    <a:pos x="T4" y="T5"/>
                  </a:cxn>
                  <a:cxn ang="0">
                    <a:pos x="T6" y="T7"/>
                  </a:cxn>
                  <a:cxn ang="0">
                    <a:pos x="T8" y="T9"/>
                  </a:cxn>
                </a:cxnLst>
                <a:rect l="0" t="0" r="r" b="b"/>
                <a:pathLst>
                  <a:path w="62" h="80">
                    <a:moveTo>
                      <a:pt x="62" y="14"/>
                    </a:moveTo>
                    <a:cubicBezTo>
                      <a:pt x="62" y="14"/>
                      <a:pt x="46" y="67"/>
                      <a:pt x="9" y="80"/>
                    </a:cubicBezTo>
                    <a:cubicBezTo>
                      <a:pt x="11" y="67"/>
                      <a:pt x="3" y="53"/>
                      <a:pt x="0" y="48"/>
                    </a:cubicBezTo>
                    <a:cubicBezTo>
                      <a:pt x="7" y="44"/>
                      <a:pt x="23" y="32"/>
                      <a:pt x="39" y="0"/>
                    </a:cubicBezTo>
                    <a:cubicBezTo>
                      <a:pt x="62" y="14"/>
                      <a:pt x="62" y="14"/>
                      <a:pt x="62" y="14"/>
                    </a:cubicBezTo>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dirty="0">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1" name="Freeform 851">
                <a:extLst>
                  <a:ext uri="{FF2B5EF4-FFF2-40B4-BE49-F238E27FC236}">
                    <a16:creationId xmlns:a16="http://schemas.microsoft.com/office/drawing/2014/main" id="{860B6D4F-F6CE-44E1-A913-C61D493D24AD}"/>
                  </a:ext>
                </a:extLst>
              </p:cNvPr>
              <p:cNvSpPr>
                <a:spLocks/>
              </p:cNvSpPr>
              <p:nvPr/>
            </p:nvSpPr>
            <p:spPr bwMode="auto">
              <a:xfrm>
                <a:off x="8261351" y="3433763"/>
                <a:ext cx="66675" cy="60325"/>
              </a:xfrm>
              <a:custGeom>
                <a:avLst/>
                <a:gdLst>
                  <a:gd name="T0" fmla="*/ 17 w 43"/>
                  <a:gd name="T1" fmla="*/ 39 h 39"/>
                  <a:gd name="T2" fmla="*/ 32 w 43"/>
                  <a:gd name="T3" fmla="*/ 7 h 39"/>
                  <a:gd name="T4" fmla="*/ 17 w 43"/>
                  <a:gd name="T5" fmla="*/ 10 h 39"/>
                  <a:gd name="T6" fmla="*/ 12 w 43"/>
                  <a:gd name="T7" fmla="*/ 16 h 39"/>
                  <a:gd name="T8" fmla="*/ 5 w 43"/>
                  <a:gd name="T9" fmla="*/ 6 h 39"/>
                  <a:gd name="T10" fmla="*/ 2 w 43"/>
                  <a:gd name="T11" fmla="*/ 28 h 39"/>
                  <a:gd name="T12" fmla="*/ 17 w 43"/>
                  <a:gd name="T13" fmla="*/ 39 h 39"/>
                </a:gdLst>
                <a:ahLst/>
                <a:cxnLst>
                  <a:cxn ang="0">
                    <a:pos x="T0" y="T1"/>
                  </a:cxn>
                  <a:cxn ang="0">
                    <a:pos x="T2" y="T3"/>
                  </a:cxn>
                  <a:cxn ang="0">
                    <a:pos x="T4" y="T5"/>
                  </a:cxn>
                  <a:cxn ang="0">
                    <a:pos x="T6" y="T7"/>
                  </a:cxn>
                  <a:cxn ang="0">
                    <a:pos x="T8" y="T9"/>
                  </a:cxn>
                  <a:cxn ang="0">
                    <a:pos x="T10" y="T11"/>
                  </a:cxn>
                  <a:cxn ang="0">
                    <a:pos x="T12" y="T13"/>
                  </a:cxn>
                </a:cxnLst>
                <a:rect l="0" t="0" r="r" b="b"/>
                <a:pathLst>
                  <a:path w="43" h="39">
                    <a:moveTo>
                      <a:pt x="17" y="39"/>
                    </a:moveTo>
                    <a:cubicBezTo>
                      <a:pt x="17" y="39"/>
                      <a:pt x="43" y="19"/>
                      <a:pt x="32" y="7"/>
                    </a:cubicBezTo>
                    <a:cubicBezTo>
                      <a:pt x="25" y="0"/>
                      <a:pt x="20" y="5"/>
                      <a:pt x="17" y="10"/>
                    </a:cubicBezTo>
                    <a:cubicBezTo>
                      <a:pt x="14" y="13"/>
                      <a:pt x="13" y="17"/>
                      <a:pt x="12" y="16"/>
                    </a:cubicBezTo>
                    <a:cubicBezTo>
                      <a:pt x="10" y="14"/>
                      <a:pt x="10" y="7"/>
                      <a:pt x="5" y="6"/>
                    </a:cubicBezTo>
                    <a:cubicBezTo>
                      <a:pt x="0" y="6"/>
                      <a:pt x="1" y="25"/>
                      <a:pt x="2" y="28"/>
                    </a:cubicBezTo>
                    <a:cubicBezTo>
                      <a:pt x="3" y="30"/>
                      <a:pt x="17" y="39"/>
                      <a:pt x="17" y="39"/>
                    </a:cubicBezTo>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2" name="Freeform 852">
                <a:extLst>
                  <a:ext uri="{FF2B5EF4-FFF2-40B4-BE49-F238E27FC236}">
                    <a16:creationId xmlns:a16="http://schemas.microsoft.com/office/drawing/2014/main" id="{BF1EE95E-580B-4787-9E0F-89110A72AFBD}"/>
                  </a:ext>
                </a:extLst>
              </p:cNvPr>
              <p:cNvSpPr>
                <a:spLocks/>
              </p:cNvSpPr>
              <p:nvPr/>
            </p:nvSpPr>
            <p:spPr bwMode="auto">
              <a:xfrm>
                <a:off x="8242301" y="3467100"/>
                <a:ext cx="57150" cy="49213"/>
              </a:xfrm>
              <a:custGeom>
                <a:avLst/>
                <a:gdLst>
                  <a:gd name="T0" fmla="*/ 31 w 38"/>
                  <a:gd name="T1" fmla="*/ 12 h 32"/>
                  <a:gd name="T2" fmla="*/ 36 w 38"/>
                  <a:gd name="T3" fmla="*/ 21 h 32"/>
                  <a:gd name="T4" fmla="*/ 22 w 38"/>
                  <a:gd name="T5" fmla="*/ 28 h 32"/>
                  <a:gd name="T6" fmla="*/ 2 w 38"/>
                  <a:gd name="T7" fmla="*/ 13 h 32"/>
                  <a:gd name="T8" fmla="*/ 10 w 38"/>
                  <a:gd name="T9" fmla="*/ 2 h 32"/>
                  <a:gd name="T10" fmla="*/ 31 w 38"/>
                  <a:gd name="T11" fmla="*/ 12 h 32"/>
                </a:gdLst>
                <a:ahLst/>
                <a:cxnLst>
                  <a:cxn ang="0">
                    <a:pos x="T0" y="T1"/>
                  </a:cxn>
                  <a:cxn ang="0">
                    <a:pos x="T2" y="T3"/>
                  </a:cxn>
                  <a:cxn ang="0">
                    <a:pos x="T4" y="T5"/>
                  </a:cxn>
                  <a:cxn ang="0">
                    <a:pos x="T6" y="T7"/>
                  </a:cxn>
                  <a:cxn ang="0">
                    <a:pos x="T8" y="T9"/>
                  </a:cxn>
                  <a:cxn ang="0">
                    <a:pos x="T10" y="T11"/>
                  </a:cxn>
                </a:cxnLst>
                <a:rect l="0" t="0" r="r" b="b"/>
                <a:pathLst>
                  <a:path w="38" h="32">
                    <a:moveTo>
                      <a:pt x="31" y="12"/>
                    </a:moveTo>
                    <a:cubicBezTo>
                      <a:pt x="31" y="12"/>
                      <a:pt x="38" y="14"/>
                      <a:pt x="36" y="21"/>
                    </a:cubicBezTo>
                    <a:cubicBezTo>
                      <a:pt x="34" y="28"/>
                      <a:pt x="31" y="32"/>
                      <a:pt x="22" y="28"/>
                    </a:cubicBezTo>
                    <a:cubicBezTo>
                      <a:pt x="13" y="23"/>
                      <a:pt x="0" y="19"/>
                      <a:pt x="2" y="13"/>
                    </a:cubicBezTo>
                    <a:cubicBezTo>
                      <a:pt x="4" y="7"/>
                      <a:pt x="5" y="0"/>
                      <a:pt x="10" y="2"/>
                    </a:cubicBezTo>
                    <a:cubicBezTo>
                      <a:pt x="14" y="4"/>
                      <a:pt x="31" y="12"/>
                      <a:pt x="31" y="12"/>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3" name="Freeform 853">
                <a:extLst>
                  <a:ext uri="{FF2B5EF4-FFF2-40B4-BE49-F238E27FC236}">
                    <a16:creationId xmlns:a16="http://schemas.microsoft.com/office/drawing/2014/main" id="{F654CC7F-9002-4A7D-9FC1-4AF75CA04787}"/>
                  </a:ext>
                </a:extLst>
              </p:cNvPr>
              <p:cNvSpPr>
                <a:spLocks noEditPoints="1"/>
              </p:cNvSpPr>
              <p:nvPr/>
            </p:nvSpPr>
            <p:spPr bwMode="auto">
              <a:xfrm>
                <a:off x="8281989" y="3489325"/>
                <a:ext cx="12700" cy="19050"/>
              </a:xfrm>
              <a:custGeom>
                <a:avLst/>
                <a:gdLst>
                  <a:gd name="T0" fmla="*/ 4 w 8"/>
                  <a:gd name="T1" fmla="*/ 3 h 13"/>
                  <a:gd name="T2" fmla="*/ 4 w 8"/>
                  <a:gd name="T3" fmla="*/ 3 h 13"/>
                  <a:gd name="T4" fmla="*/ 4 w 8"/>
                  <a:gd name="T5" fmla="*/ 3 h 13"/>
                  <a:gd name="T6" fmla="*/ 4 w 8"/>
                  <a:gd name="T7" fmla="*/ 3 h 13"/>
                  <a:gd name="T8" fmla="*/ 4 w 8"/>
                  <a:gd name="T9" fmla="*/ 3 h 13"/>
                  <a:gd name="T10" fmla="*/ 4 w 8"/>
                  <a:gd name="T11" fmla="*/ 3 h 13"/>
                  <a:gd name="T12" fmla="*/ 4 w 8"/>
                  <a:gd name="T13" fmla="*/ 3 h 13"/>
                  <a:gd name="T14" fmla="*/ 4 w 8"/>
                  <a:gd name="T15" fmla="*/ 3 h 13"/>
                  <a:gd name="T16" fmla="*/ 5 w 8"/>
                  <a:gd name="T17" fmla="*/ 0 h 13"/>
                  <a:gd name="T18" fmla="*/ 4 w 8"/>
                  <a:gd name="T19" fmla="*/ 0 h 13"/>
                  <a:gd name="T20" fmla="*/ 4 w 8"/>
                  <a:gd name="T21" fmla="*/ 3 h 13"/>
                  <a:gd name="T22" fmla="*/ 4 w 8"/>
                  <a:gd name="T23" fmla="*/ 3 h 13"/>
                  <a:gd name="T24" fmla="*/ 4 w 8"/>
                  <a:gd name="T25" fmla="*/ 4 h 13"/>
                  <a:gd name="T26" fmla="*/ 4 w 8"/>
                  <a:gd name="T27" fmla="*/ 4 h 13"/>
                  <a:gd name="T28" fmla="*/ 4 w 8"/>
                  <a:gd name="T29" fmla="*/ 4 h 13"/>
                  <a:gd name="T30" fmla="*/ 1 w 8"/>
                  <a:gd name="T31" fmla="*/ 6 h 13"/>
                  <a:gd name="T32" fmla="*/ 0 w 8"/>
                  <a:gd name="T33" fmla="*/ 9 h 13"/>
                  <a:gd name="T34" fmla="*/ 2 w 8"/>
                  <a:gd name="T35" fmla="*/ 13 h 13"/>
                  <a:gd name="T36" fmla="*/ 3 w 8"/>
                  <a:gd name="T37" fmla="*/ 13 h 13"/>
                  <a:gd name="T38" fmla="*/ 4 w 8"/>
                  <a:gd name="T39" fmla="*/ 12 h 13"/>
                  <a:gd name="T40" fmla="*/ 4 w 8"/>
                  <a:gd name="T41" fmla="*/ 10 h 13"/>
                  <a:gd name="T42" fmla="*/ 4 w 8"/>
                  <a:gd name="T43" fmla="*/ 9 h 13"/>
                  <a:gd name="T44" fmla="*/ 4 w 8"/>
                  <a:gd name="T45" fmla="*/ 9 h 13"/>
                  <a:gd name="T46" fmla="*/ 5 w 8"/>
                  <a:gd name="T47" fmla="*/ 8 h 13"/>
                  <a:gd name="T48" fmla="*/ 7 w 8"/>
                  <a:gd name="T49" fmla="*/ 6 h 13"/>
                  <a:gd name="T50" fmla="*/ 8 w 8"/>
                  <a:gd name="T51" fmla="*/ 4 h 13"/>
                  <a:gd name="T52" fmla="*/ 7 w 8"/>
                  <a:gd name="T53" fmla="*/ 1 h 13"/>
                  <a:gd name="T54" fmla="*/ 5 w 8"/>
                  <a:gd name="T5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 h="13">
                    <a:moveTo>
                      <a:pt x="4" y="3"/>
                    </a:moveTo>
                    <a:cubicBezTo>
                      <a:pt x="4" y="3"/>
                      <a:pt x="4" y="3"/>
                      <a:pt x="4" y="3"/>
                    </a:cubicBezTo>
                    <a:cubicBezTo>
                      <a:pt x="4" y="3"/>
                      <a:pt x="4" y="3"/>
                      <a:pt x="4" y="3"/>
                    </a:cubicBezTo>
                    <a:cubicBezTo>
                      <a:pt x="4" y="3"/>
                      <a:pt x="4" y="3"/>
                      <a:pt x="4" y="3"/>
                    </a:cubicBezTo>
                    <a:moveTo>
                      <a:pt x="4" y="3"/>
                    </a:moveTo>
                    <a:cubicBezTo>
                      <a:pt x="4" y="3"/>
                      <a:pt x="4" y="3"/>
                      <a:pt x="4" y="3"/>
                    </a:cubicBezTo>
                    <a:moveTo>
                      <a:pt x="4" y="3"/>
                    </a:moveTo>
                    <a:cubicBezTo>
                      <a:pt x="4" y="3"/>
                      <a:pt x="4" y="3"/>
                      <a:pt x="4" y="3"/>
                    </a:cubicBezTo>
                    <a:moveTo>
                      <a:pt x="5" y="0"/>
                    </a:moveTo>
                    <a:cubicBezTo>
                      <a:pt x="5" y="0"/>
                      <a:pt x="5" y="0"/>
                      <a:pt x="4" y="0"/>
                    </a:cubicBezTo>
                    <a:cubicBezTo>
                      <a:pt x="3"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6"/>
                      <a:pt x="1" y="6"/>
                    </a:cubicBezTo>
                    <a:cubicBezTo>
                      <a:pt x="0" y="7"/>
                      <a:pt x="0" y="8"/>
                      <a:pt x="0" y="9"/>
                    </a:cubicBezTo>
                    <a:cubicBezTo>
                      <a:pt x="0" y="11"/>
                      <a:pt x="1" y="12"/>
                      <a:pt x="2" y="13"/>
                    </a:cubicBezTo>
                    <a:cubicBezTo>
                      <a:pt x="2" y="13"/>
                      <a:pt x="2" y="13"/>
                      <a:pt x="3" y="13"/>
                    </a:cubicBezTo>
                    <a:cubicBezTo>
                      <a:pt x="3" y="13"/>
                      <a:pt x="4" y="13"/>
                      <a:pt x="4" y="12"/>
                    </a:cubicBezTo>
                    <a:cubicBezTo>
                      <a:pt x="5" y="12"/>
                      <a:pt x="5" y="10"/>
                      <a:pt x="4" y="10"/>
                    </a:cubicBezTo>
                    <a:cubicBezTo>
                      <a:pt x="4" y="9"/>
                      <a:pt x="4" y="9"/>
                      <a:pt x="4" y="9"/>
                    </a:cubicBezTo>
                    <a:cubicBezTo>
                      <a:pt x="4" y="9"/>
                      <a:pt x="4" y="9"/>
                      <a:pt x="4" y="9"/>
                    </a:cubicBezTo>
                    <a:cubicBezTo>
                      <a:pt x="4" y="9"/>
                      <a:pt x="5" y="8"/>
                      <a:pt x="5" y="8"/>
                    </a:cubicBezTo>
                    <a:cubicBezTo>
                      <a:pt x="6" y="8"/>
                      <a:pt x="7" y="7"/>
                      <a:pt x="7" y="6"/>
                    </a:cubicBezTo>
                    <a:cubicBezTo>
                      <a:pt x="8" y="6"/>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4" name="Freeform 854">
                <a:extLst>
                  <a:ext uri="{FF2B5EF4-FFF2-40B4-BE49-F238E27FC236}">
                    <a16:creationId xmlns:a16="http://schemas.microsoft.com/office/drawing/2014/main" id="{566373AC-9C8E-4524-8410-9D8403BA7CE5}"/>
                  </a:ext>
                </a:extLst>
              </p:cNvPr>
              <p:cNvSpPr>
                <a:spLocks/>
              </p:cNvSpPr>
              <p:nvPr/>
            </p:nvSpPr>
            <p:spPr bwMode="auto">
              <a:xfrm>
                <a:off x="8269289" y="3484563"/>
                <a:ext cx="12700" cy="19050"/>
              </a:xfrm>
              <a:custGeom>
                <a:avLst/>
                <a:gdLst>
                  <a:gd name="T0" fmla="*/ 5 w 8"/>
                  <a:gd name="T1" fmla="*/ 0 h 13"/>
                  <a:gd name="T2" fmla="*/ 4 w 8"/>
                  <a:gd name="T3" fmla="*/ 0 h 13"/>
                  <a:gd name="T4" fmla="*/ 4 w 8"/>
                  <a:gd name="T5" fmla="*/ 3 h 13"/>
                  <a:gd name="T6" fmla="*/ 4 w 8"/>
                  <a:gd name="T7" fmla="*/ 4 h 13"/>
                  <a:gd name="T8" fmla="*/ 4 w 8"/>
                  <a:gd name="T9" fmla="*/ 4 h 13"/>
                  <a:gd name="T10" fmla="*/ 4 w 8"/>
                  <a:gd name="T11" fmla="*/ 4 h 13"/>
                  <a:gd name="T12" fmla="*/ 1 w 8"/>
                  <a:gd name="T13" fmla="*/ 6 h 13"/>
                  <a:gd name="T14" fmla="*/ 0 w 8"/>
                  <a:gd name="T15" fmla="*/ 9 h 13"/>
                  <a:gd name="T16" fmla="*/ 2 w 8"/>
                  <a:gd name="T17" fmla="*/ 12 h 13"/>
                  <a:gd name="T18" fmla="*/ 3 w 8"/>
                  <a:gd name="T19" fmla="*/ 13 h 13"/>
                  <a:gd name="T20" fmla="*/ 4 w 8"/>
                  <a:gd name="T21" fmla="*/ 12 h 13"/>
                  <a:gd name="T22" fmla="*/ 4 w 8"/>
                  <a:gd name="T23" fmla="*/ 9 h 13"/>
                  <a:gd name="T24" fmla="*/ 4 w 8"/>
                  <a:gd name="T25" fmla="*/ 9 h 13"/>
                  <a:gd name="T26" fmla="*/ 4 w 8"/>
                  <a:gd name="T27" fmla="*/ 9 h 13"/>
                  <a:gd name="T28" fmla="*/ 5 w 8"/>
                  <a:gd name="T29" fmla="*/ 8 h 13"/>
                  <a:gd name="T30" fmla="*/ 7 w 8"/>
                  <a:gd name="T31" fmla="*/ 6 h 13"/>
                  <a:gd name="T32" fmla="*/ 8 w 8"/>
                  <a:gd name="T33" fmla="*/ 4 h 13"/>
                  <a:gd name="T34" fmla="*/ 7 w 8"/>
                  <a:gd name="T35" fmla="*/ 1 h 13"/>
                  <a:gd name="T36" fmla="*/ 5 w 8"/>
                  <a:gd name="T3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3">
                    <a:moveTo>
                      <a:pt x="5" y="0"/>
                    </a:moveTo>
                    <a:cubicBezTo>
                      <a:pt x="5" y="0"/>
                      <a:pt x="5" y="0"/>
                      <a:pt x="4" y="0"/>
                    </a:cubicBezTo>
                    <a:cubicBezTo>
                      <a:pt x="3" y="1"/>
                      <a:pt x="3" y="2"/>
                      <a:pt x="4" y="3"/>
                    </a:cubicBezTo>
                    <a:cubicBezTo>
                      <a:pt x="4" y="4"/>
                      <a:pt x="4" y="4"/>
                      <a:pt x="4" y="4"/>
                    </a:cubicBezTo>
                    <a:cubicBezTo>
                      <a:pt x="4" y="4"/>
                      <a:pt x="4" y="4"/>
                      <a:pt x="4" y="4"/>
                    </a:cubicBezTo>
                    <a:cubicBezTo>
                      <a:pt x="4" y="4"/>
                      <a:pt x="4" y="4"/>
                      <a:pt x="4" y="4"/>
                    </a:cubicBezTo>
                    <a:cubicBezTo>
                      <a:pt x="3" y="5"/>
                      <a:pt x="2" y="5"/>
                      <a:pt x="1" y="6"/>
                    </a:cubicBezTo>
                    <a:cubicBezTo>
                      <a:pt x="0" y="7"/>
                      <a:pt x="0" y="8"/>
                      <a:pt x="0" y="9"/>
                    </a:cubicBezTo>
                    <a:cubicBezTo>
                      <a:pt x="0" y="10"/>
                      <a:pt x="1" y="12"/>
                      <a:pt x="2" y="12"/>
                    </a:cubicBezTo>
                    <a:cubicBezTo>
                      <a:pt x="2" y="13"/>
                      <a:pt x="2" y="13"/>
                      <a:pt x="3" y="13"/>
                    </a:cubicBezTo>
                    <a:cubicBezTo>
                      <a:pt x="3" y="13"/>
                      <a:pt x="4" y="13"/>
                      <a:pt x="4" y="12"/>
                    </a:cubicBezTo>
                    <a:cubicBezTo>
                      <a:pt x="5" y="11"/>
                      <a:pt x="5" y="10"/>
                      <a:pt x="4" y="9"/>
                    </a:cubicBezTo>
                    <a:cubicBezTo>
                      <a:pt x="4" y="9"/>
                      <a:pt x="4" y="9"/>
                      <a:pt x="4" y="9"/>
                    </a:cubicBezTo>
                    <a:cubicBezTo>
                      <a:pt x="4" y="9"/>
                      <a:pt x="4" y="9"/>
                      <a:pt x="4" y="9"/>
                    </a:cubicBezTo>
                    <a:cubicBezTo>
                      <a:pt x="4" y="8"/>
                      <a:pt x="5" y="8"/>
                      <a:pt x="5" y="8"/>
                    </a:cubicBezTo>
                    <a:cubicBezTo>
                      <a:pt x="6" y="7"/>
                      <a:pt x="7" y="7"/>
                      <a:pt x="7" y="6"/>
                    </a:cubicBezTo>
                    <a:cubicBezTo>
                      <a:pt x="8" y="5"/>
                      <a:pt x="8" y="5"/>
                      <a:pt x="8" y="4"/>
                    </a:cubicBezTo>
                    <a:cubicBezTo>
                      <a:pt x="8" y="2"/>
                      <a:pt x="7" y="1"/>
                      <a:pt x="7" y="1"/>
                    </a:cubicBezTo>
                    <a:cubicBezTo>
                      <a:pt x="7" y="0"/>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5" name="Freeform 855">
                <a:extLst>
                  <a:ext uri="{FF2B5EF4-FFF2-40B4-BE49-F238E27FC236}">
                    <a16:creationId xmlns:a16="http://schemas.microsoft.com/office/drawing/2014/main" id="{B1DA0D3A-FE79-4F79-9228-D9A6A84FC5AB}"/>
                  </a:ext>
                </a:extLst>
              </p:cNvPr>
              <p:cNvSpPr>
                <a:spLocks/>
              </p:cNvSpPr>
              <p:nvPr/>
            </p:nvSpPr>
            <p:spPr bwMode="auto">
              <a:xfrm>
                <a:off x="8258176" y="3478213"/>
                <a:ext cx="12700" cy="22225"/>
              </a:xfrm>
              <a:custGeom>
                <a:avLst/>
                <a:gdLst>
                  <a:gd name="T0" fmla="*/ 5 w 8"/>
                  <a:gd name="T1" fmla="*/ 0 h 14"/>
                  <a:gd name="T2" fmla="*/ 4 w 8"/>
                  <a:gd name="T3" fmla="*/ 1 h 14"/>
                  <a:gd name="T4" fmla="*/ 3 w 8"/>
                  <a:gd name="T5" fmla="*/ 4 h 14"/>
                  <a:gd name="T6" fmla="*/ 4 w 8"/>
                  <a:gd name="T7" fmla="*/ 5 h 14"/>
                  <a:gd name="T8" fmla="*/ 4 w 8"/>
                  <a:gd name="T9" fmla="*/ 5 h 14"/>
                  <a:gd name="T10" fmla="*/ 3 w 8"/>
                  <a:gd name="T11" fmla="*/ 5 h 14"/>
                  <a:gd name="T12" fmla="*/ 1 w 8"/>
                  <a:gd name="T13" fmla="*/ 7 h 14"/>
                  <a:gd name="T14" fmla="*/ 0 w 8"/>
                  <a:gd name="T15" fmla="*/ 10 h 14"/>
                  <a:gd name="T16" fmla="*/ 1 w 8"/>
                  <a:gd name="T17" fmla="*/ 13 h 14"/>
                  <a:gd name="T18" fmla="*/ 2 w 8"/>
                  <a:gd name="T19" fmla="*/ 14 h 14"/>
                  <a:gd name="T20" fmla="*/ 4 w 8"/>
                  <a:gd name="T21" fmla="*/ 13 h 14"/>
                  <a:gd name="T22" fmla="*/ 4 w 8"/>
                  <a:gd name="T23" fmla="*/ 10 h 14"/>
                  <a:gd name="T24" fmla="*/ 4 w 8"/>
                  <a:gd name="T25" fmla="*/ 10 h 14"/>
                  <a:gd name="T26" fmla="*/ 4 w 8"/>
                  <a:gd name="T27" fmla="*/ 9 h 14"/>
                  <a:gd name="T28" fmla="*/ 5 w 8"/>
                  <a:gd name="T29" fmla="*/ 9 h 14"/>
                  <a:gd name="T30" fmla="*/ 7 w 8"/>
                  <a:gd name="T31" fmla="*/ 7 h 14"/>
                  <a:gd name="T32" fmla="*/ 8 w 8"/>
                  <a:gd name="T33" fmla="*/ 5 h 14"/>
                  <a:gd name="T34" fmla="*/ 7 w 8"/>
                  <a:gd name="T35" fmla="*/ 1 h 14"/>
                  <a:gd name="T36" fmla="*/ 5 w 8"/>
                  <a:gd name="T3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14">
                    <a:moveTo>
                      <a:pt x="5" y="0"/>
                    </a:moveTo>
                    <a:cubicBezTo>
                      <a:pt x="5" y="0"/>
                      <a:pt x="4" y="1"/>
                      <a:pt x="4" y="1"/>
                    </a:cubicBezTo>
                    <a:cubicBezTo>
                      <a:pt x="3" y="1"/>
                      <a:pt x="3" y="3"/>
                      <a:pt x="3" y="4"/>
                    </a:cubicBezTo>
                    <a:cubicBezTo>
                      <a:pt x="4" y="5"/>
                      <a:pt x="4" y="5"/>
                      <a:pt x="4" y="5"/>
                    </a:cubicBezTo>
                    <a:cubicBezTo>
                      <a:pt x="4" y="5"/>
                      <a:pt x="4" y="5"/>
                      <a:pt x="4" y="5"/>
                    </a:cubicBezTo>
                    <a:cubicBezTo>
                      <a:pt x="3" y="5"/>
                      <a:pt x="3" y="5"/>
                      <a:pt x="3" y="5"/>
                    </a:cubicBezTo>
                    <a:cubicBezTo>
                      <a:pt x="2" y="5"/>
                      <a:pt x="1" y="6"/>
                      <a:pt x="1" y="7"/>
                    </a:cubicBezTo>
                    <a:cubicBezTo>
                      <a:pt x="0" y="8"/>
                      <a:pt x="0" y="9"/>
                      <a:pt x="0" y="10"/>
                    </a:cubicBezTo>
                    <a:cubicBezTo>
                      <a:pt x="0" y="11"/>
                      <a:pt x="0" y="12"/>
                      <a:pt x="1" y="13"/>
                    </a:cubicBezTo>
                    <a:cubicBezTo>
                      <a:pt x="2" y="13"/>
                      <a:pt x="2" y="14"/>
                      <a:pt x="2" y="14"/>
                    </a:cubicBezTo>
                    <a:cubicBezTo>
                      <a:pt x="3" y="14"/>
                      <a:pt x="4" y="13"/>
                      <a:pt x="4" y="13"/>
                    </a:cubicBezTo>
                    <a:cubicBezTo>
                      <a:pt x="5" y="12"/>
                      <a:pt x="5" y="11"/>
                      <a:pt x="4" y="10"/>
                    </a:cubicBezTo>
                    <a:cubicBezTo>
                      <a:pt x="4" y="10"/>
                      <a:pt x="4" y="10"/>
                      <a:pt x="4" y="10"/>
                    </a:cubicBezTo>
                    <a:cubicBezTo>
                      <a:pt x="4" y="9"/>
                      <a:pt x="4" y="9"/>
                      <a:pt x="4" y="9"/>
                    </a:cubicBezTo>
                    <a:cubicBezTo>
                      <a:pt x="4" y="9"/>
                      <a:pt x="4" y="9"/>
                      <a:pt x="5" y="9"/>
                    </a:cubicBezTo>
                    <a:cubicBezTo>
                      <a:pt x="6" y="8"/>
                      <a:pt x="7" y="8"/>
                      <a:pt x="7" y="7"/>
                    </a:cubicBezTo>
                    <a:cubicBezTo>
                      <a:pt x="8" y="6"/>
                      <a:pt x="8" y="5"/>
                      <a:pt x="8" y="5"/>
                    </a:cubicBezTo>
                    <a:cubicBezTo>
                      <a:pt x="8" y="3"/>
                      <a:pt x="7" y="2"/>
                      <a:pt x="7" y="1"/>
                    </a:cubicBezTo>
                    <a:cubicBezTo>
                      <a:pt x="6" y="1"/>
                      <a:pt x="6"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6" name="Freeform 856">
                <a:extLst>
                  <a:ext uri="{FF2B5EF4-FFF2-40B4-BE49-F238E27FC236}">
                    <a16:creationId xmlns:a16="http://schemas.microsoft.com/office/drawing/2014/main" id="{36E6A17E-2DA9-47B7-AFFA-9F075B09BDC5}"/>
                  </a:ext>
                </a:extLst>
              </p:cNvPr>
              <p:cNvSpPr>
                <a:spLocks noEditPoints="1"/>
              </p:cNvSpPr>
              <p:nvPr/>
            </p:nvSpPr>
            <p:spPr bwMode="auto">
              <a:xfrm>
                <a:off x="8247064" y="3475038"/>
                <a:ext cx="11113" cy="20638"/>
              </a:xfrm>
              <a:custGeom>
                <a:avLst/>
                <a:gdLst>
                  <a:gd name="T0" fmla="*/ 5 w 8"/>
                  <a:gd name="T1" fmla="*/ 2 h 13"/>
                  <a:gd name="T2" fmla="*/ 5 w 8"/>
                  <a:gd name="T3" fmla="*/ 2 h 13"/>
                  <a:gd name="T4" fmla="*/ 5 w 8"/>
                  <a:gd name="T5" fmla="*/ 2 h 13"/>
                  <a:gd name="T6" fmla="*/ 5 w 8"/>
                  <a:gd name="T7" fmla="*/ 2 h 13"/>
                  <a:gd name="T8" fmla="*/ 6 w 8"/>
                  <a:gd name="T9" fmla="*/ 0 h 13"/>
                  <a:gd name="T10" fmla="*/ 5 w 8"/>
                  <a:gd name="T11" fmla="*/ 0 h 13"/>
                  <a:gd name="T12" fmla="*/ 4 w 8"/>
                  <a:gd name="T13" fmla="*/ 3 h 13"/>
                  <a:gd name="T14" fmla="*/ 4 w 8"/>
                  <a:gd name="T15" fmla="*/ 3 h 13"/>
                  <a:gd name="T16" fmla="*/ 4 w 8"/>
                  <a:gd name="T17" fmla="*/ 4 h 13"/>
                  <a:gd name="T18" fmla="*/ 4 w 8"/>
                  <a:gd name="T19" fmla="*/ 4 h 13"/>
                  <a:gd name="T20" fmla="*/ 4 w 8"/>
                  <a:gd name="T21" fmla="*/ 4 h 13"/>
                  <a:gd name="T22" fmla="*/ 1 w 8"/>
                  <a:gd name="T23" fmla="*/ 6 h 13"/>
                  <a:gd name="T24" fmla="*/ 0 w 8"/>
                  <a:gd name="T25" fmla="*/ 9 h 13"/>
                  <a:gd name="T26" fmla="*/ 2 w 8"/>
                  <a:gd name="T27" fmla="*/ 13 h 13"/>
                  <a:gd name="T28" fmla="*/ 3 w 8"/>
                  <a:gd name="T29" fmla="*/ 13 h 13"/>
                  <a:gd name="T30" fmla="*/ 5 w 8"/>
                  <a:gd name="T31" fmla="*/ 12 h 13"/>
                  <a:gd name="T32" fmla="*/ 4 w 8"/>
                  <a:gd name="T33" fmla="*/ 9 h 13"/>
                  <a:gd name="T34" fmla="*/ 4 w 8"/>
                  <a:gd name="T35" fmla="*/ 9 h 13"/>
                  <a:gd name="T36" fmla="*/ 5 w 8"/>
                  <a:gd name="T37" fmla="*/ 9 h 13"/>
                  <a:gd name="T38" fmla="*/ 6 w 8"/>
                  <a:gd name="T39" fmla="*/ 8 h 13"/>
                  <a:gd name="T40" fmla="*/ 8 w 8"/>
                  <a:gd name="T41" fmla="*/ 6 h 13"/>
                  <a:gd name="T42" fmla="*/ 8 w 8"/>
                  <a:gd name="T43" fmla="*/ 4 h 13"/>
                  <a:gd name="T44" fmla="*/ 7 w 8"/>
                  <a:gd name="T45" fmla="*/ 1 h 13"/>
                  <a:gd name="T46" fmla="*/ 6 w 8"/>
                  <a:gd name="T4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3">
                    <a:moveTo>
                      <a:pt x="5" y="2"/>
                    </a:moveTo>
                    <a:cubicBezTo>
                      <a:pt x="5" y="2"/>
                      <a:pt x="5" y="2"/>
                      <a:pt x="5" y="2"/>
                    </a:cubicBezTo>
                    <a:moveTo>
                      <a:pt x="5" y="2"/>
                    </a:moveTo>
                    <a:cubicBezTo>
                      <a:pt x="5" y="2"/>
                      <a:pt x="5" y="2"/>
                      <a:pt x="5" y="2"/>
                    </a:cubicBezTo>
                    <a:moveTo>
                      <a:pt x="6" y="0"/>
                    </a:moveTo>
                    <a:cubicBezTo>
                      <a:pt x="5" y="0"/>
                      <a:pt x="5" y="0"/>
                      <a:pt x="5" y="0"/>
                    </a:cubicBezTo>
                    <a:cubicBezTo>
                      <a:pt x="4" y="1"/>
                      <a:pt x="3" y="2"/>
                      <a:pt x="4" y="3"/>
                    </a:cubicBezTo>
                    <a:cubicBezTo>
                      <a:pt x="4" y="3"/>
                      <a:pt x="4" y="3"/>
                      <a:pt x="4" y="3"/>
                    </a:cubicBezTo>
                    <a:cubicBezTo>
                      <a:pt x="4" y="4"/>
                      <a:pt x="4" y="4"/>
                      <a:pt x="4" y="4"/>
                    </a:cubicBezTo>
                    <a:cubicBezTo>
                      <a:pt x="4" y="4"/>
                      <a:pt x="4" y="4"/>
                      <a:pt x="4" y="4"/>
                    </a:cubicBezTo>
                    <a:cubicBezTo>
                      <a:pt x="4" y="4"/>
                      <a:pt x="4" y="4"/>
                      <a:pt x="4" y="4"/>
                    </a:cubicBezTo>
                    <a:cubicBezTo>
                      <a:pt x="3" y="5"/>
                      <a:pt x="2" y="5"/>
                      <a:pt x="1" y="6"/>
                    </a:cubicBezTo>
                    <a:cubicBezTo>
                      <a:pt x="1" y="7"/>
                      <a:pt x="0" y="8"/>
                      <a:pt x="0" y="9"/>
                    </a:cubicBezTo>
                    <a:cubicBezTo>
                      <a:pt x="0" y="10"/>
                      <a:pt x="1" y="12"/>
                      <a:pt x="2" y="13"/>
                    </a:cubicBezTo>
                    <a:cubicBezTo>
                      <a:pt x="2" y="13"/>
                      <a:pt x="3" y="13"/>
                      <a:pt x="3" y="13"/>
                    </a:cubicBezTo>
                    <a:cubicBezTo>
                      <a:pt x="4" y="13"/>
                      <a:pt x="4" y="13"/>
                      <a:pt x="5" y="12"/>
                    </a:cubicBezTo>
                    <a:cubicBezTo>
                      <a:pt x="5" y="11"/>
                      <a:pt x="5" y="10"/>
                      <a:pt x="4" y="9"/>
                    </a:cubicBezTo>
                    <a:cubicBezTo>
                      <a:pt x="4" y="9"/>
                      <a:pt x="4" y="9"/>
                      <a:pt x="4" y="9"/>
                    </a:cubicBezTo>
                    <a:cubicBezTo>
                      <a:pt x="5" y="9"/>
                      <a:pt x="5" y="9"/>
                      <a:pt x="5" y="9"/>
                    </a:cubicBezTo>
                    <a:cubicBezTo>
                      <a:pt x="5" y="9"/>
                      <a:pt x="5" y="8"/>
                      <a:pt x="6" y="8"/>
                    </a:cubicBezTo>
                    <a:cubicBezTo>
                      <a:pt x="7" y="7"/>
                      <a:pt x="7" y="7"/>
                      <a:pt x="8" y="6"/>
                    </a:cubicBezTo>
                    <a:cubicBezTo>
                      <a:pt x="8" y="5"/>
                      <a:pt x="8" y="5"/>
                      <a:pt x="8" y="4"/>
                    </a:cubicBezTo>
                    <a:cubicBezTo>
                      <a:pt x="8" y="2"/>
                      <a:pt x="7" y="1"/>
                      <a:pt x="7" y="1"/>
                    </a:cubicBezTo>
                    <a:cubicBezTo>
                      <a:pt x="7" y="0"/>
                      <a:pt x="6" y="0"/>
                      <a:pt x="6"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7" name="Freeform 857">
                <a:extLst>
                  <a:ext uri="{FF2B5EF4-FFF2-40B4-BE49-F238E27FC236}">
                    <a16:creationId xmlns:a16="http://schemas.microsoft.com/office/drawing/2014/main" id="{354D72D0-4E14-4596-8AB4-084263160126}"/>
                  </a:ext>
                </a:extLst>
              </p:cNvPr>
              <p:cNvSpPr>
                <a:spLocks/>
              </p:cNvSpPr>
              <p:nvPr/>
            </p:nvSpPr>
            <p:spPr bwMode="auto">
              <a:xfrm>
                <a:off x="8047039" y="3519488"/>
                <a:ext cx="134938" cy="50800"/>
              </a:xfrm>
              <a:custGeom>
                <a:avLst/>
                <a:gdLst>
                  <a:gd name="T0" fmla="*/ 80 w 88"/>
                  <a:gd name="T1" fmla="*/ 27 h 33"/>
                  <a:gd name="T2" fmla="*/ 7 w 88"/>
                  <a:gd name="T3" fmla="*/ 27 h 33"/>
                  <a:gd name="T4" fmla="*/ 3 w 88"/>
                  <a:gd name="T5" fmla="*/ 25 h 33"/>
                  <a:gd name="T6" fmla="*/ 1 w 88"/>
                  <a:gd name="T7" fmla="*/ 23 h 33"/>
                  <a:gd name="T8" fmla="*/ 1 w 88"/>
                  <a:gd name="T9" fmla="*/ 23 h 33"/>
                  <a:gd name="T10" fmla="*/ 1 w 88"/>
                  <a:gd name="T11" fmla="*/ 22 h 33"/>
                  <a:gd name="T12" fmla="*/ 2 w 88"/>
                  <a:gd name="T13" fmla="*/ 20 h 33"/>
                  <a:gd name="T14" fmla="*/ 9 w 88"/>
                  <a:gd name="T15" fmla="*/ 8 h 33"/>
                  <a:gd name="T16" fmla="*/ 53 w 88"/>
                  <a:gd name="T17" fmla="*/ 10 h 33"/>
                  <a:gd name="T18" fmla="*/ 87 w 88"/>
                  <a:gd name="T19" fmla="*/ 15 h 33"/>
                  <a:gd name="T20" fmla="*/ 88 w 88"/>
                  <a:gd name="T21" fmla="*/ 23 h 33"/>
                  <a:gd name="T22" fmla="*/ 80 w 88"/>
                  <a:gd name="T23"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33">
                    <a:moveTo>
                      <a:pt x="80" y="27"/>
                    </a:moveTo>
                    <a:cubicBezTo>
                      <a:pt x="64" y="33"/>
                      <a:pt x="23" y="33"/>
                      <a:pt x="7" y="27"/>
                    </a:cubicBezTo>
                    <a:cubicBezTo>
                      <a:pt x="5" y="27"/>
                      <a:pt x="4" y="26"/>
                      <a:pt x="3" y="25"/>
                    </a:cubicBezTo>
                    <a:cubicBezTo>
                      <a:pt x="2" y="25"/>
                      <a:pt x="1" y="24"/>
                      <a:pt x="1" y="23"/>
                    </a:cubicBezTo>
                    <a:cubicBezTo>
                      <a:pt x="1" y="23"/>
                      <a:pt x="1" y="23"/>
                      <a:pt x="1" y="23"/>
                    </a:cubicBezTo>
                    <a:cubicBezTo>
                      <a:pt x="1" y="22"/>
                      <a:pt x="1" y="22"/>
                      <a:pt x="1" y="22"/>
                    </a:cubicBezTo>
                    <a:cubicBezTo>
                      <a:pt x="2" y="21"/>
                      <a:pt x="2" y="21"/>
                      <a:pt x="2" y="20"/>
                    </a:cubicBezTo>
                    <a:cubicBezTo>
                      <a:pt x="5" y="13"/>
                      <a:pt x="0" y="8"/>
                      <a:pt x="9" y="8"/>
                    </a:cubicBezTo>
                    <a:cubicBezTo>
                      <a:pt x="18" y="9"/>
                      <a:pt x="30" y="11"/>
                      <a:pt x="53" y="10"/>
                    </a:cubicBezTo>
                    <a:cubicBezTo>
                      <a:pt x="72" y="9"/>
                      <a:pt x="87" y="0"/>
                      <a:pt x="87" y="15"/>
                    </a:cubicBezTo>
                    <a:cubicBezTo>
                      <a:pt x="87" y="20"/>
                      <a:pt x="87" y="22"/>
                      <a:pt x="88" y="23"/>
                    </a:cubicBezTo>
                    <a:cubicBezTo>
                      <a:pt x="88" y="25"/>
                      <a:pt x="87" y="24"/>
                      <a:pt x="80" y="27"/>
                    </a:cubicBezTo>
                  </a:path>
                </a:pathLst>
              </a:custGeom>
              <a:solidFill>
                <a:srgbClr val="FDFDF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8" name="Freeform 858">
                <a:extLst>
                  <a:ext uri="{FF2B5EF4-FFF2-40B4-BE49-F238E27FC236}">
                    <a16:creationId xmlns:a16="http://schemas.microsoft.com/office/drawing/2014/main" id="{0A254019-A215-4D6D-B38C-9D61019FE26A}"/>
                  </a:ext>
                </a:extLst>
              </p:cNvPr>
              <p:cNvSpPr>
                <a:spLocks noEditPoints="1"/>
              </p:cNvSpPr>
              <p:nvPr/>
            </p:nvSpPr>
            <p:spPr bwMode="auto">
              <a:xfrm>
                <a:off x="8154989" y="3532188"/>
                <a:ext cx="12700" cy="25400"/>
              </a:xfrm>
              <a:custGeom>
                <a:avLst/>
                <a:gdLst>
                  <a:gd name="T0" fmla="*/ 4 w 9"/>
                  <a:gd name="T1" fmla="*/ 13 h 17"/>
                  <a:gd name="T2" fmla="*/ 4 w 9"/>
                  <a:gd name="T3" fmla="*/ 13 h 17"/>
                  <a:gd name="T4" fmla="*/ 4 w 9"/>
                  <a:gd name="T5" fmla="*/ 8 h 17"/>
                  <a:gd name="T6" fmla="*/ 4 w 9"/>
                  <a:gd name="T7" fmla="*/ 8 h 17"/>
                  <a:gd name="T8" fmla="*/ 4 w 9"/>
                  <a:gd name="T9" fmla="*/ 8 h 17"/>
                  <a:gd name="T10" fmla="*/ 5 w 9"/>
                  <a:gd name="T11" fmla="*/ 0 h 17"/>
                  <a:gd name="T12" fmla="*/ 3 w 9"/>
                  <a:gd name="T13" fmla="*/ 1 h 17"/>
                  <a:gd name="T14" fmla="*/ 0 w 9"/>
                  <a:gd name="T15" fmla="*/ 3 h 17"/>
                  <a:gd name="T16" fmla="*/ 0 w 9"/>
                  <a:gd name="T17" fmla="*/ 4 h 17"/>
                  <a:gd name="T18" fmla="*/ 1 w 9"/>
                  <a:gd name="T19" fmla="*/ 7 h 17"/>
                  <a:gd name="T20" fmla="*/ 3 w 9"/>
                  <a:gd name="T21" fmla="*/ 8 h 17"/>
                  <a:gd name="T22" fmla="*/ 3 w 9"/>
                  <a:gd name="T23" fmla="*/ 9 h 17"/>
                  <a:gd name="T24" fmla="*/ 3 w 9"/>
                  <a:gd name="T25" fmla="*/ 9 h 17"/>
                  <a:gd name="T26" fmla="*/ 1 w 9"/>
                  <a:gd name="T27" fmla="*/ 10 h 17"/>
                  <a:gd name="T28" fmla="*/ 0 w 9"/>
                  <a:gd name="T29" fmla="*/ 12 h 17"/>
                  <a:gd name="T30" fmla="*/ 2 w 9"/>
                  <a:gd name="T31" fmla="*/ 15 h 17"/>
                  <a:gd name="T32" fmla="*/ 5 w 9"/>
                  <a:gd name="T33" fmla="*/ 17 h 17"/>
                  <a:gd name="T34" fmla="*/ 7 w 9"/>
                  <a:gd name="T35" fmla="*/ 17 h 17"/>
                  <a:gd name="T36" fmla="*/ 7 w 9"/>
                  <a:gd name="T37" fmla="*/ 17 h 17"/>
                  <a:gd name="T38" fmla="*/ 9 w 9"/>
                  <a:gd name="T39" fmla="*/ 15 h 17"/>
                  <a:gd name="T40" fmla="*/ 7 w 9"/>
                  <a:gd name="T41" fmla="*/ 13 h 17"/>
                  <a:gd name="T42" fmla="*/ 7 w 9"/>
                  <a:gd name="T43" fmla="*/ 13 h 17"/>
                  <a:gd name="T44" fmla="*/ 5 w 9"/>
                  <a:gd name="T45" fmla="*/ 13 h 17"/>
                  <a:gd name="T46" fmla="*/ 5 w 9"/>
                  <a:gd name="T47" fmla="*/ 13 h 17"/>
                  <a:gd name="T48" fmla="*/ 6 w 9"/>
                  <a:gd name="T49" fmla="*/ 12 h 17"/>
                  <a:gd name="T50" fmla="*/ 7 w 9"/>
                  <a:gd name="T51" fmla="*/ 11 h 17"/>
                  <a:gd name="T52" fmla="*/ 8 w 9"/>
                  <a:gd name="T53" fmla="*/ 9 h 17"/>
                  <a:gd name="T54" fmla="*/ 8 w 9"/>
                  <a:gd name="T55" fmla="*/ 8 h 17"/>
                  <a:gd name="T56" fmla="*/ 6 w 9"/>
                  <a:gd name="T57" fmla="*/ 6 h 17"/>
                  <a:gd name="T58" fmla="*/ 4 w 9"/>
                  <a:gd name="T59" fmla="*/ 4 h 17"/>
                  <a:gd name="T60" fmla="*/ 5 w 9"/>
                  <a:gd name="T61" fmla="*/ 4 h 17"/>
                  <a:gd name="T62" fmla="*/ 5 w 9"/>
                  <a:gd name="T63" fmla="*/ 4 h 17"/>
                  <a:gd name="T64" fmla="*/ 5 w 9"/>
                  <a:gd name="T65" fmla="*/ 4 h 17"/>
                  <a:gd name="T66" fmla="*/ 7 w 9"/>
                  <a:gd name="T67" fmla="*/ 3 h 17"/>
                  <a:gd name="T68" fmla="*/ 5 w 9"/>
                  <a:gd name="T69" fmla="*/ 0 h 17"/>
                  <a:gd name="T70" fmla="*/ 5 w 9"/>
                  <a:gd name="T7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 h="17">
                    <a:moveTo>
                      <a:pt x="4" y="13"/>
                    </a:moveTo>
                    <a:cubicBezTo>
                      <a:pt x="4" y="13"/>
                      <a:pt x="4" y="13"/>
                      <a:pt x="4" y="13"/>
                    </a:cubicBezTo>
                    <a:moveTo>
                      <a:pt x="4" y="8"/>
                    </a:moveTo>
                    <a:cubicBezTo>
                      <a:pt x="4" y="8"/>
                      <a:pt x="4" y="8"/>
                      <a:pt x="4" y="8"/>
                    </a:cubicBezTo>
                    <a:cubicBezTo>
                      <a:pt x="4" y="8"/>
                      <a:pt x="4" y="8"/>
                      <a:pt x="4" y="8"/>
                    </a:cubicBezTo>
                    <a:moveTo>
                      <a:pt x="5" y="0"/>
                    </a:moveTo>
                    <a:cubicBezTo>
                      <a:pt x="5" y="0"/>
                      <a:pt x="4" y="0"/>
                      <a:pt x="3" y="1"/>
                    </a:cubicBezTo>
                    <a:cubicBezTo>
                      <a:pt x="2" y="1"/>
                      <a:pt x="1" y="2"/>
                      <a:pt x="0" y="3"/>
                    </a:cubicBezTo>
                    <a:cubicBezTo>
                      <a:pt x="0" y="3"/>
                      <a:pt x="0" y="4"/>
                      <a:pt x="0" y="4"/>
                    </a:cubicBezTo>
                    <a:cubicBezTo>
                      <a:pt x="0" y="5"/>
                      <a:pt x="0" y="6"/>
                      <a:pt x="1" y="7"/>
                    </a:cubicBezTo>
                    <a:cubicBezTo>
                      <a:pt x="2" y="7"/>
                      <a:pt x="2" y="8"/>
                      <a:pt x="3" y="8"/>
                    </a:cubicBezTo>
                    <a:cubicBezTo>
                      <a:pt x="3" y="9"/>
                      <a:pt x="3" y="9"/>
                      <a:pt x="3" y="9"/>
                    </a:cubicBezTo>
                    <a:cubicBezTo>
                      <a:pt x="3" y="9"/>
                      <a:pt x="3" y="9"/>
                      <a:pt x="3" y="9"/>
                    </a:cubicBezTo>
                    <a:cubicBezTo>
                      <a:pt x="2" y="10"/>
                      <a:pt x="2" y="10"/>
                      <a:pt x="1" y="10"/>
                    </a:cubicBezTo>
                    <a:cubicBezTo>
                      <a:pt x="1" y="11"/>
                      <a:pt x="0" y="11"/>
                      <a:pt x="0" y="12"/>
                    </a:cubicBezTo>
                    <a:cubicBezTo>
                      <a:pt x="0" y="14"/>
                      <a:pt x="1" y="15"/>
                      <a:pt x="2" y="15"/>
                    </a:cubicBezTo>
                    <a:cubicBezTo>
                      <a:pt x="3" y="16"/>
                      <a:pt x="4" y="17"/>
                      <a:pt x="5" y="17"/>
                    </a:cubicBezTo>
                    <a:cubicBezTo>
                      <a:pt x="6" y="17"/>
                      <a:pt x="7" y="17"/>
                      <a:pt x="7" y="17"/>
                    </a:cubicBezTo>
                    <a:cubicBezTo>
                      <a:pt x="7" y="17"/>
                      <a:pt x="7" y="17"/>
                      <a:pt x="7" y="17"/>
                    </a:cubicBezTo>
                    <a:cubicBezTo>
                      <a:pt x="8" y="17"/>
                      <a:pt x="9" y="16"/>
                      <a:pt x="9" y="15"/>
                    </a:cubicBezTo>
                    <a:cubicBezTo>
                      <a:pt x="9" y="14"/>
                      <a:pt x="8" y="13"/>
                      <a:pt x="7" y="13"/>
                    </a:cubicBezTo>
                    <a:cubicBezTo>
                      <a:pt x="7" y="13"/>
                      <a:pt x="7" y="13"/>
                      <a:pt x="7" y="13"/>
                    </a:cubicBezTo>
                    <a:cubicBezTo>
                      <a:pt x="7" y="13"/>
                      <a:pt x="6" y="13"/>
                      <a:pt x="5" y="13"/>
                    </a:cubicBezTo>
                    <a:cubicBezTo>
                      <a:pt x="5" y="13"/>
                      <a:pt x="5" y="13"/>
                      <a:pt x="5" y="13"/>
                    </a:cubicBezTo>
                    <a:cubicBezTo>
                      <a:pt x="5" y="12"/>
                      <a:pt x="6" y="12"/>
                      <a:pt x="6" y="12"/>
                    </a:cubicBezTo>
                    <a:cubicBezTo>
                      <a:pt x="6" y="12"/>
                      <a:pt x="7" y="11"/>
                      <a:pt x="7" y="11"/>
                    </a:cubicBezTo>
                    <a:cubicBezTo>
                      <a:pt x="7" y="10"/>
                      <a:pt x="8" y="10"/>
                      <a:pt x="8" y="9"/>
                    </a:cubicBezTo>
                    <a:cubicBezTo>
                      <a:pt x="8" y="8"/>
                      <a:pt x="8" y="8"/>
                      <a:pt x="8" y="8"/>
                    </a:cubicBezTo>
                    <a:cubicBezTo>
                      <a:pt x="7" y="7"/>
                      <a:pt x="7" y="6"/>
                      <a:pt x="6" y="6"/>
                    </a:cubicBezTo>
                    <a:cubicBezTo>
                      <a:pt x="6" y="5"/>
                      <a:pt x="5" y="5"/>
                      <a:pt x="4" y="4"/>
                    </a:cubicBezTo>
                    <a:cubicBezTo>
                      <a:pt x="5" y="4"/>
                      <a:pt x="5" y="4"/>
                      <a:pt x="5" y="4"/>
                    </a:cubicBezTo>
                    <a:cubicBezTo>
                      <a:pt x="5" y="4"/>
                      <a:pt x="5" y="4"/>
                      <a:pt x="5" y="4"/>
                    </a:cubicBezTo>
                    <a:cubicBezTo>
                      <a:pt x="5" y="4"/>
                      <a:pt x="5" y="4"/>
                      <a:pt x="5" y="4"/>
                    </a:cubicBezTo>
                    <a:cubicBezTo>
                      <a:pt x="6" y="4"/>
                      <a:pt x="7" y="4"/>
                      <a:pt x="7" y="3"/>
                    </a:cubicBezTo>
                    <a:cubicBezTo>
                      <a:pt x="7" y="1"/>
                      <a:pt x="6" y="0"/>
                      <a:pt x="5" y="0"/>
                    </a:cubicBezTo>
                    <a:cubicBezTo>
                      <a:pt x="5" y="0"/>
                      <a:pt x="5" y="0"/>
                      <a:pt x="5" y="0"/>
                    </a:cubicBezTo>
                  </a:path>
                </a:pathLst>
              </a:custGeom>
              <a:solidFill>
                <a:srgbClr val="90C3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9" name="Oval 859">
                <a:extLst>
                  <a:ext uri="{FF2B5EF4-FFF2-40B4-BE49-F238E27FC236}">
                    <a16:creationId xmlns:a16="http://schemas.microsoft.com/office/drawing/2014/main" id="{CF7CD535-8843-4926-8A80-B514E730F990}"/>
                  </a:ext>
                </a:extLst>
              </p:cNvPr>
              <p:cNvSpPr>
                <a:spLocks noChangeArrowheads="1"/>
              </p:cNvSpPr>
              <p:nvPr/>
            </p:nvSpPr>
            <p:spPr bwMode="auto">
              <a:xfrm>
                <a:off x="8035926" y="3395663"/>
                <a:ext cx="150813" cy="150813"/>
              </a:xfrm>
              <a:prstGeom prst="ellipse">
                <a:avLst/>
              </a:prstGeom>
              <a:solidFill>
                <a:srgbClr val="FFDDC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0" name="Freeform 860">
                <a:extLst>
                  <a:ext uri="{FF2B5EF4-FFF2-40B4-BE49-F238E27FC236}">
                    <a16:creationId xmlns:a16="http://schemas.microsoft.com/office/drawing/2014/main" id="{3663D9F2-C252-4C88-8E7F-D3F06C598FD7}"/>
                  </a:ext>
                </a:extLst>
              </p:cNvPr>
              <p:cNvSpPr>
                <a:spLocks/>
              </p:cNvSpPr>
              <p:nvPr/>
            </p:nvSpPr>
            <p:spPr bwMode="auto">
              <a:xfrm>
                <a:off x="8045451" y="3422650"/>
                <a:ext cx="14288" cy="85725"/>
              </a:xfrm>
              <a:custGeom>
                <a:avLst/>
                <a:gdLst>
                  <a:gd name="T0" fmla="*/ 9 w 9"/>
                  <a:gd name="T1" fmla="*/ 0 h 56"/>
                  <a:gd name="T2" fmla="*/ 0 w 9"/>
                  <a:gd name="T3" fmla="*/ 56 h 56"/>
                  <a:gd name="T4" fmla="*/ 3 w 9"/>
                  <a:gd name="T5" fmla="*/ 0 h 56"/>
                  <a:gd name="T6" fmla="*/ 9 w 9"/>
                  <a:gd name="T7" fmla="*/ 0 h 56"/>
                </a:gdLst>
                <a:ahLst/>
                <a:cxnLst>
                  <a:cxn ang="0">
                    <a:pos x="T0" y="T1"/>
                  </a:cxn>
                  <a:cxn ang="0">
                    <a:pos x="T2" y="T3"/>
                  </a:cxn>
                  <a:cxn ang="0">
                    <a:pos x="T4" y="T5"/>
                  </a:cxn>
                  <a:cxn ang="0">
                    <a:pos x="T6" y="T7"/>
                  </a:cxn>
                </a:cxnLst>
                <a:rect l="0" t="0" r="r" b="b"/>
                <a:pathLst>
                  <a:path w="9" h="56">
                    <a:moveTo>
                      <a:pt x="9" y="0"/>
                    </a:moveTo>
                    <a:cubicBezTo>
                      <a:pt x="9" y="0"/>
                      <a:pt x="9" y="54"/>
                      <a:pt x="0" y="56"/>
                    </a:cubicBezTo>
                    <a:cubicBezTo>
                      <a:pt x="3" y="0"/>
                      <a:pt x="3" y="0"/>
                      <a:pt x="3" y="0"/>
                    </a:cubicBezTo>
                    <a:lnTo>
                      <a:pt x="9" y="0"/>
                    </a:ln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1" name="Freeform 861">
                <a:extLst>
                  <a:ext uri="{FF2B5EF4-FFF2-40B4-BE49-F238E27FC236}">
                    <a16:creationId xmlns:a16="http://schemas.microsoft.com/office/drawing/2014/main" id="{5350ABDF-51D1-461A-9024-1E18D08A1094}"/>
                  </a:ext>
                </a:extLst>
              </p:cNvPr>
              <p:cNvSpPr>
                <a:spLocks/>
              </p:cNvSpPr>
              <p:nvPr/>
            </p:nvSpPr>
            <p:spPr bwMode="auto">
              <a:xfrm>
                <a:off x="8167689" y="3424238"/>
                <a:ext cx="19050" cy="73025"/>
              </a:xfrm>
              <a:custGeom>
                <a:avLst/>
                <a:gdLst>
                  <a:gd name="T0" fmla="*/ 0 w 13"/>
                  <a:gd name="T1" fmla="*/ 0 h 47"/>
                  <a:gd name="T2" fmla="*/ 10 w 13"/>
                  <a:gd name="T3" fmla="*/ 45 h 47"/>
                  <a:gd name="T4" fmla="*/ 0 w 13"/>
                  <a:gd name="T5" fmla="*/ 0 h 47"/>
                </a:gdLst>
                <a:ahLst/>
                <a:cxnLst>
                  <a:cxn ang="0">
                    <a:pos x="T0" y="T1"/>
                  </a:cxn>
                  <a:cxn ang="0">
                    <a:pos x="T2" y="T3"/>
                  </a:cxn>
                  <a:cxn ang="0">
                    <a:pos x="T4" y="T5"/>
                  </a:cxn>
                </a:cxnLst>
                <a:rect l="0" t="0" r="r" b="b"/>
                <a:pathLst>
                  <a:path w="13" h="47">
                    <a:moveTo>
                      <a:pt x="0" y="0"/>
                    </a:moveTo>
                    <a:cubicBezTo>
                      <a:pt x="0" y="0"/>
                      <a:pt x="7" y="47"/>
                      <a:pt x="10" y="45"/>
                    </a:cubicBezTo>
                    <a:cubicBezTo>
                      <a:pt x="12" y="42"/>
                      <a:pt x="13" y="1"/>
                      <a:pt x="0" y="0"/>
                    </a:cubicBezTo>
                    <a:close/>
                  </a:path>
                </a:pathLst>
              </a:custGeom>
              <a:solidFill>
                <a:srgbClr val="F2BF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2" name="Freeform 862">
                <a:extLst>
                  <a:ext uri="{FF2B5EF4-FFF2-40B4-BE49-F238E27FC236}">
                    <a16:creationId xmlns:a16="http://schemas.microsoft.com/office/drawing/2014/main" id="{4DC9A68C-5510-4015-84E0-F426B8FFD6D5}"/>
                  </a:ext>
                </a:extLst>
              </p:cNvPr>
              <p:cNvSpPr>
                <a:spLocks/>
              </p:cNvSpPr>
              <p:nvPr/>
            </p:nvSpPr>
            <p:spPr bwMode="auto">
              <a:xfrm>
                <a:off x="8102601" y="3448050"/>
                <a:ext cx="20638" cy="28575"/>
              </a:xfrm>
              <a:custGeom>
                <a:avLst/>
                <a:gdLst>
                  <a:gd name="T0" fmla="*/ 5 w 13"/>
                  <a:gd name="T1" fmla="*/ 0 h 19"/>
                  <a:gd name="T2" fmla="*/ 6 w 13"/>
                  <a:gd name="T3" fmla="*/ 2 h 19"/>
                  <a:gd name="T4" fmla="*/ 8 w 13"/>
                  <a:gd name="T5" fmla="*/ 11 h 19"/>
                  <a:gd name="T6" fmla="*/ 4 w 13"/>
                  <a:gd name="T7" fmla="*/ 16 h 19"/>
                  <a:gd name="T8" fmla="*/ 5 w 13"/>
                  <a:gd name="T9" fmla="*/ 0 h 19"/>
                </a:gdLst>
                <a:ahLst/>
                <a:cxnLst>
                  <a:cxn ang="0">
                    <a:pos x="T0" y="T1"/>
                  </a:cxn>
                  <a:cxn ang="0">
                    <a:pos x="T2" y="T3"/>
                  </a:cxn>
                  <a:cxn ang="0">
                    <a:pos x="T4" y="T5"/>
                  </a:cxn>
                  <a:cxn ang="0">
                    <a:pos x="T6" y="T7"/>
                  </a:cxn>
                  <a:cxn ang="0">
                    <a:pos x="T8" y="T9"/>
                  </a:cxn>
                </a:cxnLst>
                <a:rect l="0" t="0" r="r" b="b"/>
                <a:pathLst>
                  <a:path w="13" h="19">
                    <a:moveTo>
                      <a:pt x="5" y="0"/>
                    </a:moveTo>
                    <a:cubicBezTo>
                      <a:pt x="6" y="0"/>
                      <a:pt x="7" y="1"/>
                      <a:pt x="6" y="2"/>
                    </a:cubicBezTo>
                    <a:cubicBezTo>
                      <a:pt x="6" y="5"/>
                      <a:pt x="5" y="12"/>
                      <a:pt x="8" y="11"/>
                    </a:cubicBezTo>
                    <a:cubicBezTo>
                      <a:pt x="13" y="9"/>
                      <a:pt x="13" y="19"/>
                      <a:pt x="4" y="16"/>
                    </a:cubicBezTo>
                    <a:cubicBezTo>
                      <a:pt x="0" y="15"/>
                      <a:pt x="1" y="2"/>
                      <a:pt x="5" y="0"/>
                    </a:cubicBezTo>
                    <a:close/>
                  </a:path>
                </a:pathLst>
              </a:custGeom>
              <a:solidFill>
                <a:srgbClr val="FF94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3" name="Freeform 863">
                <a:extLst>
                  <a:ext uri="{FF2B5EF4-FFF2-40B4-BE49-F238E27FC236}">
                    <a16:creationId xmlns:a16="http://schemas.microsoft.com/office/drawing/2014/main" id="{F08CCBEB-1433-431A-90AF-1FF9E9F20F14}"/>
                  </a:ext>
                </a:extLst>
              </p:cNvPr>
              <p:cNvSpPr>
                <a:spLocks/>
              </p:cNvSpPr>
              <p:nvPr/>
            </p:nvSpPr>
            <p:spPr bwMode="auto">
              <a:xfrm>
                <a:off x="8085139" y="3441700"/>
                <a:ext cx="17463" cy="20638"/>
              </a:xfrm>
              <a:custGeom>
                <a:avLst/>
                <a:gdLst>
                  <a:gd name="T0" fmla="*/ 4 w 11"/>
                  <a:gd name="T1" fmla="*/ 12 h 14"/>
                  <a:gd name="T2" fmla="*/ 4 w 11"/>
                  <a:gd name="T3" fmla="*/ 12 h 14"/>
                  <a:gd name="T4" fmla="*/ 4 w 11"/>
                  <a:gd name="T5" fmla="*/ 10 h 14"/>
                  <a:gd name="T6" fmla="*/ 5 w 11"/>
                  <a:gd name="T7" fmla="*/ 6 h 14"/>
                  <a:gd name="T8" fmla="*/ 5 w 11"/>
                  <a:gd name="T9" fmla="*/ 4 h 14"/>
                  <a:gd name="T10" fmla="*/ 5 w 11"/>
                  <a:gd name="T11" fmla="*/ 4 h 14"/>
                  <a:gd name="T12" fmla="*/ 5 w 11"/>
                  <a:gd name="T13" fmla="*/ 4 h 14"/>
                  <a:gd name="T14" fmla="*/ 5 w 11"/>
                  <a:gd name="T15" fmla="*/ 4 h 14"/>
                  <a:gd name="T16" fmla="*/ 5 w 11"/>
                  <a:gd name="T17" fmla="*/ 4 h 14"/>
                  <a:gd name="T18" fmla="*/ 5 w 11"/>
                  <a:gd name="T19" fmla="*/ 4 h 14"/>
                  <a:gd name="T20" fmla="*/ 5 w 11"/>
                  <a:gd name="T21" fmla="*/ 4 h 14"/>
                  <a:gd name="T22" fmla="*/ 5 w 11"/>
                  <a:gd name="T23" fmla="*/ 4 h 14"/>
                  <a:gd name="T24" fmla="*/ 6 w 11"/>
                  <a:gd name="T25" fmla="*/ 4 h 14"/>
                  <a:gd name="T26" fmla="*/ 6 w 11"/>
                  <a:gd name="T27" fmla="*/ 4 h 14"/>
                  <a:gd name="T28" fmla="*/ 6 w 11"/>
                  <a:gd name="T29" fmla="*/ 4 h 14"/>
                  <a:gd name="T30" fmla="*/ 6 w 11"/>
                  <a:gd name="T31" fmla="*/ 7 h 14"/>
                  <a:gd name="T32" fmla="*/ 7 w 11"/>
                  <a:gd name="T33" fmla="*/ 12 h 14"/>
                  <a:gd name="T34" fmla="*/ 9 w 11"/>
                  <a:gd name="T35" fmla="*/ 14 h 14"/>
                  <a:gd name="T36" fmla="*/ 11 w 11"/>
                  <a:gd name="T37" fmla="*/ 12 h 14"/>
                  <a:gd name="T38" fmla="*/ 10 w 11"/>
                  <a:gd name="T39" fmla="*/ 4 h 14"/>
                  <a:gd name="T40" fmla="*/ 8 w 11"/>
                  <a:gd name="T41" fmla="*/ 1 h 14"/>
                  <a:gd name="T42" fmla="*/ 5 w 11"/>
                  <a:gd name="T43" fmla="*/ 0 h 14"/>
                  <a:gd name="T44" fmla="*/ 5 w 11"/>
                  <a:gd name="T45" fmla="*/ 0 h 14"/>
                  <a:gd name="T46" fmla="*/ 2 w 11"/>
                  <a:gd name="T47" fmla="*/ 2 h 14"/>
                  <a:gd name="T48" fmla="*/ 0 w 11"/>
                  <a:gd name="T49" fmla="*/ 6 h 14"/>
                  <a:gd name="T50" fmla="*/ 0 w 11"/>
                  <a:gd name="T51" fmla="*/ 10 h 14"/>
                  <a:gd name="T52" fmla="*/ 0 w 11"/>
                  <a:gd name="T53" fmla="*/ 12 h 14"/>
                  <a:gd name="T54" fmla="*/ 2 w 11"/>
                  <a:gd name="T55" fmla="*/ 14 h 14"/>
                  <a:gd name="T56" fmla="*/ 4 w 11"/>
                  <a:gd name="T5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 h="14">
                    <a:moveTo>
                      <a:pt x="4" y="12"/>
                    </a:moveTo>
                    <a:cubicBezTo>
                      <a:pt x="4" y="12"/>
                      <a:pt x="4" y="12"/>
                      <a:pt x="4" y="12"/>
                    </a:cubicBezTo>
                    <a:cubicBezTo>
                      <a:pt x="4" y="11"/>
                      <a:pt x="4" y="11"/>
                      <a:pt x="4" y="10"/>
                    </a:cubicBezTo>
                    <a:cubicBezTo>
                      <a:pt x="4" y="9"/>
                      <a:pt x="4" y="7"/>
                      <a:pt x="5" y="6"/>
                    </a:cubicBezTo>
                    <a:cubicBezTo>
                      <a:pt x="5" y="5"/>
                      <a:pt x="5" y="5"/>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5"/>
                      <a:pt x="6" y="7"/>
                    </a:cubicBezTo>
                    <a:cubicBezTo>
                      <a:pt x="7" y="8"/>
                      <a:pt x="7" y="10"/>
                      <a:pt x="7" y="12"/>
                    </a:cubicBezTo>
                    <a:cubicBezTo>
                      <a:pt x="7" y="14"/>
                      <a:pt x="8" y="14"/>
                      <a:pt x="9" y="14"/>
                    </a:cubicBezTo>
                    <a:cubicBezTo>
                      <a:pt x="10" y="14"/>
                      <a:pt x="11" y="14"/>
                      <a:pt x="11" y="12"/>
                    </a:cubicBezTo>
                    <a:cubicBezTo>
                      <a:pt x="11" y="9"/>
                      <a:pt x="11" y="6"/>
                      <a:pt x="10" y="4"/>
                    </a:cubicBezTo>
                    <a:cubicBezTo>
                      <a:pt x="10" y="3"/>
                      <a:pt x="9" y="2"/>
                      <a:pt x="8" y="1"/>
                    </a:cubicBezTo>
                    <a:cubicBezTo>
                      <a:pt x="8" y="1"/>
                      <a:pt x="6" y="0"/>
                      <a:pt x="5" y="0"/>
                    </a:cubicBezTo>
                    <a:cubicBezTo>
                      <a:pt x="5" y="0"/>
                      <a:pt x="5" y="0"/>
                      <a:pt x="5" y="0"/>
                    </a:cubicBezTo>
                    <a:cubicBezTo>
                      <a:pt x="3" y="0"/>
                      <a:pt x="2" y="1"/>
                      <a:pt x="2" y="2"/>
                    </a:cubicBezTo>
                    <a:cubicBezTo>
                      <a:pt x="1" y="3"/>
                      <a:pt x="1" y="5"/>
                      <a:pt x="0" y="6"/>
                    </a:cubicBezTo>
                    <a:cubicBezTo>
                      <a:pt x="0" y="8"/>
                      <a:pt x="0" y="9"/>
                      <a:pt x="0" y="10"/>
                    </a:cubicBezTo>
                    <a:cubicBezTo>
                      <a:pt x="0" y="11"/>
                      <a:pt x="0" y="12"/>
                      <a:pt x="0" y="12"/>
                    </a:cubicBezTo>
                    <a:cubicBezTo>
                      <a:pt x="0" y="13"/>
                      <a:pt x="1" y="14"/>
                      <a:pt x="2" y="14"/>
                    </a:cubicBezTo>
                    <a:cubicBezTo>
                      <a:pt x="3" y="14"/>
                      <a:pt x="4" y="13"/>
                      <a:pt x="4" y="12"/>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4" name="Freeform 864">
                <a:extLst>
                  <a:ext uri="{FF2B5EF4-FFF2-40B4-BE49-F238E27FC236}">
                    <a16:creationId xmlns:a16="http://schemas.microsoft.com/office/drawing/2014/main" id="{1316E75E-0A37-4E2A-A915-BE16B47BD32C}"/>
                  </a:ext>
                </a:extLst>
              </p:cNvPr>
              <p:cNvSpPr>
                <a:spLocks/>
              </p:cNvSpPr>
              <p:nvPr/>
            </p:nvSpPr>
            <p:spPr bwMode="auto">
              <a:xfrm>
                <a:off x="8118476" y="3441700"/>
                <a:ext cx="14288" cy="20638"/>
              </a:xfrm>
              <a:custGeom>
                <a:avLst/>
                <a:gdLst>
                  <a:gd name="T0" fmla="*/ 4 w 10"/>
                  <a:gd name="T1" fmla="*/ 11 h 14"/>
                  <a:gd name="T2" fmla="*/ 4 w 10"/>
                  <a:gd name="T3" fmla="*/ 11 h 14"/>
                  <a:gd name="T4" fmla="*/ 4 w 10"/>
                  <a:gd name="T5" fmla="*/ 10 h 14"/>
                  <a:gd name="T6" fmla="*/ 4 w 10"/>
                  <a:gd name="T7" fmla="*/ 5 h 14"/>
                  <a:gd name="T8" fmla="*/ 5 w 10"/>
                  <a:gd name="T9" fmla="*/ 4 h 14"/>
                  <a:gd name="T10" fmla="*/ 5 w 10"/>
                  <a:gd name="T11" fmla="*/ 4 h 14"/>
                  <a:gd name="T12" fmla="*/ 5 w 10"/>
                  <a:gd name="T13" fmla="*/ 3 h 14"/>
                  <a:gd name="T14" fmla="*/ 5 w 10"/>
                  <a:gd name="T15" fmla="*/ 4 h 14"/>
                  <a:gd name="T16" fmla="*/ 5 w 10"/>
                  <a:gd name="T17" fmla="*/ 4 h 14"/>
                  <a:gd name="T18" fmla="*/ 5 w 10"/>
                  <a:gd name="T19" fmla="*/ 3 h 14"/>
                  <a:gd name="T20" fmla="*/ 5 w 10"/>
                  <a:gd name="T21" fmla="*/ 4 h 14"/>
                  <a:gd name="T22" fmla="*/ 5 w 10"/>
                  <a:gd name="T23" fmla="*/ 4 h 14"/>
                  <a:gd name="T24" fmla="*/ 5 w 10"/>
                  <a:gd name="T25" fmla="*/ 4 h 14"/>
                  <a:gd name="T26" fmla="*/ 5 w 10"/>
                  <a:gd name="T27" fmla="*/ 4 h 14"/>
                  <a:gd name="T28" fmla="*/ 5 w 10"/>
                  <a:gd name="T29" fmla="*/ 4 h 14"/>
                  <a:gd name="T30" fmla="*/ 6 w 10"/>
                  <a:gd name="T31" fmla="*/ 6 h 14"/>
                  <a:gd name="T32" fmla="*/ 6 w 10"/>
                  <a:gd name="T33" fmla="*/ 12 h 14"/>
                  <a:gd name="T34" fmla="*/ 8 w 10"/>
                  <a:gd name="T35" fmla="*/ 14 h 14"/>
                  <a:gd name="T36" fmla="*/ 10 w 10"/>
                  <a:gd name="T37" fmla="*/ 12 h 14"/>
                  <a:gd name="T38" fmla="*/ 10 w 10"/>
                  <a:gd name="T39" fmla="*/ 3 h 14"/>
                  <a:gd name="T40" fmla="*/ 8 w 10"/>
                  <a:gd name="T41" fmla="*/ 1 h 14"/>
                  <a:gd name="T42" fmla="*/ 5 w 10"/>
                  <a:gd name="T43" fmla="*/ 0 h 14"/>
                  <a:gd name="T44" fmla="*/ 4 w 10"/>
                  <a:gd name="T45" fmla="*/ 0 h 14"/>
                  <a:gd name="T46" fmla="*/ 1 w 10"/>
                  <a:gd name="T47" fmla="*/ 1 h 14"/>
                  <a:gd name="T48" fmla="*/ 0 w 10"/>
                  <a:gd name="T49" fmla="*/ 6 h 14"/>
                  <a:gd name="T50" fmla="*/ 0 w 10"/>
                  <a:gd name="T51" fmla="*/ 10 h 14"/>
                  <a:gd name="T52" fmla="*/ 0 w 10"/>
                  <a:gd name="T53" fmla="*/ 12 h 14"/>
                  <a:gd name="T54" fmla="*/ 2 w 10"/>
                  <a:gd name="T55" fmla="*/ 13 h 14"/>
                  <a:gd name="T56" fmla="*/ 4 w 10"/>
                  <a:gd name="T57" fmla="*/ 1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 h="14">
                    <a:moveTo>
                      <a:pt x="4" y="11"/>
                    </a:moveTo>
                    <a:cubicBezTo>
                      <a:pt x="4" y="11"/>
                      <a:pt x="4" y="11"/>
                      <a:pt x="4" y="11"/>
                    </a:cubicBezTo>
                    <a:cubicBezTo>
                      <a:pt x="4" y="10"/>
                      <a:pt x="4" y="10"/>
                      <a:pt x="4" y="10"/>
                    </a:cubicBezTo>
                    <a:cubicBezTo>
                      <a:pt x="4" y="8"/>
                      <a:pt x="4" y="6"/>
                      <a:pt x="4" y="5"/>
                    </a:cubicBezTo>
                    <a:cubicBezTo>
                      <a:pt x="4" y="4"/>
                      <a:pt x="4" y="4"/>
                      <a:pt x="5" y="4"/>
                    </a:cubicBezTo>
                    <a:cubicBezTo>
                      <a:pt x="5" y="4"/>
                      <a:pt x="5" y="4"/>
                      <a:pt x="5" y="4"/>
                    </a:cubicBezTo>
                    <a:cubicBezTo>
                      <a:pt x="5" y="3"/>
                      <a:pt x="5" y="3"/>
                      <a:pt x="5" y="3"/>
                    </a:cubicBezTo>
                    <a:cubicBezTo>
                      <a:pt x="5" y="4"/>
                      <a:pt x="5" y="4"/>
                      <a:pt x="5" y="4"/>
                    </a:cubicBezTo>
                    <a:cubicBezTo>
                      <a:pt x="5" y="4"/>
                      <a:pt x="5" y="4"/>
                      <a:pt x="5" y="4"/>
                    </a:cubicBezTo>
                    <a:cubicBezTo>
                      <a:pt x="5" y="3"/>
                      <a:pt x="5" y="3"/>
                      <a:pt x="5" y="3"/>
                    </a:cubicBezTo>
                    <a:cubicBezTo>
                      <a:pt x="5" y="4"/>
                      <a:pt x="5" y="4"/>
                      <a:pt x="5" y="4"/>
                    </a:cubicBezTo>
                    <a:cubicBezTo>
                      <a:pt x="5" y="4"/>
                      <a:pt x="5" y="4"/>
                      <a:pt x="5" y="4"/>
                    </a:cubicBezTo>
                    <a:cubicBezTo>
                      <a:pt x="5" y="4"/>
                      <a:pt x="5" y="4"/>
                      <a:pt x="5" y="4"/>
                    </a:cubicBezTo>
                    <a:cubicBezTo>
                      <a:pt x="5" y="4"/>
                      <a:pt x="5" y="4"/>
                      <a:pt x="5" y="4"/>
                    </a:cubicBezTo>
                    <a:cubicBezTo>
                      <a:pt x="5" y="4"/>
                      <a:pt x="5" y="4"/>
                      <a:pt x="5" y="4"/>
                    </a:cubicBezTo>
                    <a:cubicBezTo>
                      <a:pt x="6" y="4"/>
                      <a:pt x="6" y="4"/>
                      <a:pt x="6" y="6"/>
                    </a:cubicBezTo>
                    <a:cubicBezTo>
                      <a:pt x="6" y="7"/>
                      <a:pt x="6" y="9"/>
                      <a:pt x="6" y="12"/>
                    </a:cubicBezTo>
                    <a:cubicBezTo>
                      <a:pt x="6" y="13"/>
                      <a:pt x="7" y="14"/>
                      <a:pt x="8" y="14"/>
                    </a:cubicBezTo>
                    <a:cubicBezTo>
                      <a:pt x="9" y="14"/>
                      <a:pt x="10" y="13"/>
                      <a:pt x="10" y="12"/>
                    </a:cubicBezTo>
                    <a:cubicBezTo>
                      <a:pt x="10" y="8"/>
                      <a:pt x="10" y="5"/>
                      <a:pt x="10" y="3"/>
                    </a:cubicBezTo>
                    <a:cubicBezTo>
                      <a:pt x="9" y="2"/>
                      <a:pt x="9" y="1"/>
                      <a:pt x="8" y="1"/>
                    </a:cubicBezTo>
                    <a:cubicBezTo>
                      <a:pt x="7" y="0"/>
                      <a:pt x="6" y="0"/>
                      <a:pt x="5" y="0"/>
                    </a:cubicBezTo>
                    <a:cubicBezTo>
                      <a:pt x="4" y="0"/>
                      <a:pt x="4" y="0"/>
                      <a:pt x="4" y="0"/>
                    </a:cubicBezTo>
                    <a:cubicBezTo>
                      <a:pt x="3" y="0"/>
                      <a:pt x="2" y="1"/>
                      <a:pt x="1" y="1"/>
                    </a:cubicBezTo>
                    <a:cubicBezTo>
                      <a:pt x="0" y="3"/>
                      <a:pt x="0" y="4"/>
                      <a:pt x="0" y="6"/>
                    </a:cubicBezTo>
                    <a:cubicBezTo>
                      <a:pt x="0" y="7"/>
                      <a:pt x="0" y="8"/>
                      <a:pt x="0" y="10"/>
                    </a:cubicBezTo>
                    <a:cubicBezTo>
                      <a:pt x="0" y="11"/>
                      <a:pt x="0" y="12"/>
                      <a:pt x="0" y="12"/>
                    </a:cubicBezTo>
                    <a:cubicBezTo>
                      <a:pt x="0" y="13"/>
                      <a:pt x="1" y="13"/>
                      <a:pt x="2" y="13"/>
                    </a:cubicBezTo>
                    <a:cubicBezTo>
                      <a:pt x="3" y="13"/>
                      <a:pt x="4" y="12"/>
                      <a:pt x="4" y="11"/>
                    </a:cubicBezTo>
                    <a:close/>
                  </a:path>
                </a:pathLst>
              </a:custGeom>
              <a:solidFill>
                <a:srgbClr val="672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5" name="Oval 865">
                <a:extLst>
                  <a:ext uri="{FF2B5EF4-FFF2-40B4-BE49-F238E27FC236}">
                    <a16:creationId xmlns:a16="http://schemas.microsoft.com/office/drawing/2014/main" id="{8B3B5EB9-BB67-47C5-8D9A-9A0663849CF3}"/>
                  </a:ext>
                </a:extLst>
              </p:cNvPr>
              <p:cNvSpPr>
                <a:spLocks noChangeArrowheads="1"/>
              </p:cNvSpPr>
              <p:nvPr/>
            </p:nvSpPr>
            <p:spPr bwMode="auto">
              <a:xfrm>
                <a:off x="8072439" y="3459163"/>
                <a:ext cx="12700" cy="14288"/>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6" name="Oval 866">
                <a:extLst>
                  <a:ext uri="{FF2B5EF4-FFF2-40B4-BE49-F238E27FC236}">
                    <a16:creationId xmlns:a16="http://schemas.microsoft.com/office/drawing/2014/main" id="{857A27D6-4770-4402-A71C-762D967ACF14}"/>
                  </a:ext>
                </a:extLst>
              </p:cNvPr>
              <p:cNvSpPr>
                <a:spLocks noChangeArrowheads="1"/>
              </p:cNvSpPr>
              <p:nvPr/>
            </p:nvSpPr>
            <p:spPr bwMode="auto">
              <a:xfrm>
                <a:off x="8131176" y="3459163"/>
                <a:ext cx="14288" cy="12700"/>
              </a:xfrm>
              <a:prstGeom prst="ellipse">
                <a:avLst/>
              </a:prstGeom>
              <a:solidFill>
                <a:srgbClr val="FF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7" name="Freeform 867">
                <a:extLst>
                  <a:ext uri="{FF2B5EF4-FFF2-40B4-BE49-F238E27FC236}">
                    <a16:creationId xmlns:a16="http://schemas.microsoft.com/office/drawing/2014/main" id="{22766A51-9412-4766-86CF-D44EDBC8A7D9}"/>
                  </a:ext>
                </a:extLst>
              </p:cNvPr>
              <p:cNvSpPr>
                <a:spLocks/>
              </p:cNvSpPr>
              <p:nvPr/>
            </p:nvSpPr>
            <p:spPr bwMode="auto">
              <a:xfrm>
                <a:off x="8066089" y="3475038"/>
                <a:ext cx="84138" cy="50800"/>
              </a:xfrm>
              <a:custGeom>
                <a:avLst/>
                <a:gdLst>
                  <a:gd name="T0" fmla="*/ 24 w 55"/>
                  <a:gd name="T1" fmla="*/ 7 h 33"/>
                  <a:gd name="T2" fmla="*/ 40 w 55"/>
                  <a:gd name="T3" fmla="*/ 5 h 33"/>
                  <a:gd name="T4" fmla="*/ 55 w 55"/>
                  <a:gd name="T5" fmla="*/ 13 h 33"/>
                  <a:gd name="T6" fmla="*/ 30 w 55"/>
                  <a:gd name="T7" fmla="*/ 31 h 33"/>
                  <a:gd name="T8" fmla="*/ 8 w 55"/>
                  <a:gd name="T9" fmla="*/ 5 h 33"/>
                  <a:gd name="T10" fmla="*/ 24 w 55"/>
                  <a:gd name="T11" fmla="*/ 7 h 33"/>
                </a:gdLst>
                <a:ahLst/>
                <a:cxnLst>
                  <a:cxn ang="0">
                    <a:pos x="T0" y="T1"/>
                  </a:cxn>
                  <a:cxn ang="0">
                    <a:pos x="T2" y="T3"/>
                  </a:cxn>
                  <a:cxn ang="0">
                    <a:pos x="T4" y="T5"/>
                  </a:cxn>
                  <a:cxn ang="0">
                    <a:pos x="T6" y="T7"/>
                  </a:cxn>
                  <a:cxn ang="0">
                    <a:pos x="T8" y="T9"/>
                  </a:cxn>
                  <a:cxn ang="0">
                    <a:pos x="T10" y="T11"/>
                  </a:cxn>
                </a:cxnLst>
                <a:rect l="0" t="0" r="r" b="b"/>
                <a:pathLst>
                  <a:path w="55" h="33">
                    <a:moveTo>
                      <a:pt x="24" y="7"/>
                    </a:moveTo>
                    <a:cubicBezTo>
                      <a:pt x="27" y="9"/>
                      <a:pt x="34" y="9"/>
                      <a:pt x="40" y="5"/>
                    </a:cubicBezTo>
                    <a:cubicBezTo>
                      <a:pt x="47" y="1"/>
                      <a:pt x="55" y="4"/>
                      <a:pt x="55" y="13"/>
                    </a:cubicBezTo>
                    <a:cubicBezTo>
                      <a:pt x="55" y="21"/>
                      <a:pt x="43" y="33"/>
                      <a:pt x="30" y="31"/>
                    </a:cubicBezTo>
                    <a:cubicBezTo>
                      <a:pt x="18" y="29"/>
                      <a:pt x="0" y="16"/>
                      <a:pt x="8" y="5"/>
                    </a:cubicBezTo>
                    <a:cubicBezTo>
                      <a:pt x="12" y="0"/>
                      <a:pt x="20" y="4"/>
                      <a:pt x="24" y="7"/>
                    </a:cubicBezTo>
                    <a:close/>
                  </a:path>
                </a:pathLst>
              </a:custGeom>
              <a:solidFill>
                <a:srgbClr val="FF9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8" name="Freeform 868">
                <a:extLst>
                  <a:ext uri="{FF2B5EF4-FFF2-40B4-BE49-F238E27FC236}">
                    <a16:creationId xmlns:a16="http://schemas.microsoft.com/office/drawing/2014/main" id="{815D9DDB-D758-4EF7-95CA-4C12EFF56561}"/>
                  </a:ext>
                </a:extLst>
              </p:cNvPr>
              <p:cNvSpPr>
                <a:spLocks/>
              </p:cNvSpPr>
              <p:nvPr/>
            </p:nvSpPr>
            <p:spPr bwMode="auto">
              <a:xfrm>
                <a:off x="8085139" y="3494088"/>
                <a:ext cx="55563" cy="34925"/>
              </a:xfrm>
              <a:custGeom>
                <a:avLst/>
                <a:gdLst>
                  <a:gd name="T0" fmla="*/ 0 w 36"/>
                  <a:gd name="T1" fmla="*/ 11 h 23"/>
                  <a:gd name="T2" fmla="*/ 36 w 36"/>
                  <a:gd name="T3" fmla="*/ 12 h 23"/>
                  <a:gd name="T4" fmla="*/ 12 w 36"/>
                  <a:gd name="T5" fmla="*/ 18 h 23"/>
                  <a:gd name="T6" fmla="*/ 0 w 36"/>
                  <a:gd name="T7" fmla="*/ 11 h 23"/>
                </a:gdLst>
                <a:ahLst/>
                <a:cxnLst>
                  <a:cxn ang="0">
                    <a:pos x="T0" y="T1"/>
                  </a:cxn>
                  <a:cxn ang="0">
                    <a:pos x="T2" y="T3"/>
                  </a:cxn>
                  <a:cxn ang="0">
                    <a:pos x="T4" y="T5"/>
                  </a:cxn>
                  <a:cxn ang="0">
                    <a:pos x="T6" y="T7"/>
                  </a:cxn>
                </a:cxnLst>
                <a:rect l="0" t="0" r="r" b="b"/>
                <a:pathLst>
                  <a:path w="36" h="23">
                    <a:moveTo>
                      <a:pt x="0" y="11"/>
                    </a:moveTo>
                    <a:cubicBezTo>
                      <a:pt x="0" y="11"/>
                      <a:pt x="18" y="0"/>
                      <a:pt x="36" y="12"/>
                    </a:cubicBezTo>
                    <a:cubicBezTo>
                      <a:pt x="36" y="12"/>
                      <a:pt x="26" y="23"/>
                      <a:pt x="12" y="18"/>
                    </a:cubicBezTo>
                    <a:cubicBezTo>
                      <a:pt x="1" y="14"/>
                      <a:pt x="0" y="11"/>
                      <a:pt x="0" y="11"/>
                    </a:cubicBezTo>
                    <a:close/>
                  </a:path>
                </a:pathLst>
              </a:custGeom>
              <a:solidFill>
                <a:srgbClr val="FF525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9" name="Freeform 869">
                <a:extLst>
                  <a:ext uri="{FF2B5EF4-FFF2-40B4-BE49-F238E27FC236}">
                    <a16:creationId xmlns:a16="http://schemas.microsoft.com/office/drawing/2014/main" id="{8AEF8578-77BC-40B7-AFEE-42220D413245}"/>
                  </a:ext>
                </a:extLst>
              </p:cNvPr>
              <p:cNvSpPr>
                <a:spLocks/>
              </p:cNvSpPr>
              <p:nvPr/>
            </p:nvSpPr>
            <p:spPr bwMode="auto">
              <a:xfrm>
                <a:off x="8012114" y="3321050"/>
                <a:ext cx="195263" cy="211138"/>
              </a:xfrm>
              <a:custGeom>
                <a:avLst/>
                <a:gdLst>
                  <a:gd name="T0" fmla="*/ 31 w 127"/>
                  <a:gd name="T1" fmla="*/ 59 h 138"/>
                  <a:gd name="T2" fmla="*/ 29 w 127"/>
                  <a:gd name="T3" fmla="*/ 61 h 138"/>
                  <a:gd name="T4" fmla="*/ 21 w 127"/>
                  <a:gd name="T5" fmla="*/ 128 h 138"/>
                  <a:gd name="T6" fmla="*/ 7 w 127"/>
                  <a:gd name="T7" fmla="*/ 52 h 138"/>
                  <a:gd name="T8" fmla="*/ 67 w 127"/>
                  <a:gd name="T9" fmla="*/ 0 h 138"/>
                  <a:gd name="T10" fmla="*/ 127 w 127"/>
                  <a:gd name="T11" fmla="*/ 55 h 138"/>
                  <a:gd name="T12" fmla="*/ 116 w 127"/>
                  <a:gd name="T13" fmla="*/ 130 h 138"/>
                  <a:gd name="T14" fmla="*/ 106 w 127"/>
                  <a:gd name="T15" fmla="*/ 75 h 138"/>
                  <a:gd name="T16" fmla="*/ 105 w 127"/>
                  <a:gd name="T17" fmla="*/ 74 h 138"/>
                  <a:gd name="T18" fmla="*/ 31 w 127"/>
                  <a:gd name="T19" fmla="*/ 59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138">
                    <a:moveTo>
                      <a:pt x="31" y="59"/>
                    </a:moveTo>
                    <a:cubicBezTo>
                      <a:pt x="30" y="59"/>
                      <a:pt x="29" y="60"/>
                      <a:pt x="29" y="61"/>
                    </a:cubicBezTo>
                    <a:cubicBezTo>
                      <a:pt x="28" y="72"/>
                      <a:pt x="26" y="119"/>
                      <a:pt x="21" y="128"/>
                    </a:cubicBezTo>
                    <a:cubicBezTo>
                      <a:pt x="16" y="138"/>
                      <a:pt x="0" y="90"/>
                      <a:pt x="7" y="52"/>
                    </a:cubicBezTo>
                    <a:cubicBezTo>
                      <a:pt x="13" y="14"/>
                      <a:pt x="37" y="0"/>
                      <a:pt x="67" y="0"/>
                    </a:cubicBezTo>
                    <a:cubicBezTo>
                      <a:pt x="97" y="0"/>
                      <a:pt x="127" y="21"/>
                      <a:pt x="127" y="55"/>
                    </a:cubicBezTo>
                    <a:cubicBezTo>
                      <a:pt x="127" y="89"/>
                      <a:pt x="125" y="131"/>
                      <a:pt x="116" y="130"/>
                    </a:cubicBezTo>
                    <a:cubicBezTo>
                      <a:pt x="113" y="129"/>
                      <a:pt x="109" y="101"/>
                      <a:pt x="106" y="75"/>
                    </a:cubicBezTo>
                    <a:cubicBezTo>
                      <a:pt x="106" y="75"/>
                      <a:pt x="106" y="74"/>
                      <a:pt x="105" y="74"/>
                    </a:cubicBezTo>
                    <a:cubicBezTo>
                      <a:pt x="102" y="70"/>
                      <a:pt x="84" y="56"/>
                      <a:pt x="31" y="59"/>
                    </a:cubicBezTo>
                    <a:close/>
                  </a:path>
                </a:pathLst>
              </a:custGeom>
              <a:solidFill>
                <a:srgbClr val="0098B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0" name="Freeform 870">
                <a:extLst>
                  <a:ext uri="{FF2B5EF4-FFF2-40B4-BE49-F238E27FC236}">
                    <a16:creationId xmlns:a16="http://schemas.microsoft.com/office/drawing/2014/main" id="{74C9B060-3413-4C1D-8975-0D8D9A0502DE}"/>
                  </a:ext>
                </a:extLst>
              </p:cNvPr>
              <p:cNvSpPr>
                <a:spLocks/>
              </p:cNvSpPr>
              <p:nvPr/>
            </p:nvSpPr>
            <p:spPr bwMode="auto">
              <a:xfrm>
                <a:off x="8045451" y="3330575"/>
                <a:ext cx="128588" cy="26988"/>
              </a:xfrm>
              <a:custGeom>
                <a:avLst/>
                <a:gdLst>
                  <a:gd name="T0" fmla="*/ 84 w 84"/>
                  <a:gd name="T1" fmla="*/ 6 h 17"/>
                  <a:gd name="T2" fmla="*/ 84 w 84"/>
                  <a:gd name="T3" fmla="*/ 6 h 17"/>
                  <a:gd name="T4" fmla="*/ 80 w 84"/>
                  <a:gd name="T5" fmla="*/ 14 h 17"/>
                  <a:gd name="T6" fmla="*/ 72 w 84"/>
                  <a:gd name="T7" fmla="*/ 9 h 17"/>
                  <a:gd name="T8" fmla="*/ 65 w 84"/>
                  <a:gd name="T9" fmla="*/ 17 h 17"/>
                  <a:gd name="T10" fmla="*/ 56 w 84"/>
                  <a:gd name="T11" fmla="*/ 8 h 17"/>
                  <a:gd name="T12" fmla="*/ 47 w 84"/>
                  <a:gd name="T13" fmla="*/ 16 h 17"/>
                  <a:gd name="T14" fmla="*/ 36 w 84"/>
                  <a:gd name="T15" fmla="*/ 8 h 17"/>
                  <a:gd name="T16" fmla="*/ 25 w 84"/>
                  <a:gd name="T17" fmla="*/ 15 h 17"/>
                  <a:gd name="T18" fmla="*/ 17 w 84"/>
                  <a:gd name="T19" fmla="*/ 8 h 17"/>
                  <a:gd name="T20" fmla="*/ 6 w 84"/>
                  <a:gd name="T21" fmla="*/ 15 h 17"/>
                  <a:gd name="T22" fmla="*/ 0 w 84"/>
                  <a:gd name="T23" fmla="*/ 10 h 17"/>
                  <a:gd name="T24" fmla="*/ 4 w 84"/>
                  <a:gd name="T25" fmla="*/ 7 h 17"/>
                  <a:gd name="T26" fmla="*/ 6 w 84"/>
                  <a:gd name="T27" fmla="*/ 10 h 17"/>
                  <a:gd name="T28" fmla="*/ 16 w 84"/>
                  <a:gd name="T29" fmla="*/ 3 h 17"/>
                  <a:gd name="T30" fmla="*/ 26 w 84"/>
                  <a:gd name="T31" fmla="*/ 11 h 17"/>
                  <a:gd name="T32" fmla="*/ 35 w 84"/>
                  <a:gd name="T33" fmla="*/ 2 h 17"/>
                  <a:gd name="T34" fmla="*/ 46 w 84"/>
                  <a:gd name="T35" fmla="*/ 11 h 17"/>
                  <a:gd name="T36" fmla="*/ 55 w 84"/>
                  <a:gd name="T37" fmla="*/ 1 h 17"/>
                  <a:gd name="T38" fmla="*/ 65 w 84"/>
                  <a:gd name="T39" fmla="*/ 12 h 17"/>
                  <a:gd name="T40" fmla="*/ 71 w 84"/>
                  <a:gd name="T41" fmla="*/ 1 h 17"/>
                  <a:gd name="T42" fmla="*/ 80 w 84"/>
                  <a:gd name="T43" fmla="*/ 10 h 17"/>
                  <a:gd name="T44" fmla="*/ 81 w 84"/>
                  <a:gd name="T45" fmla="*/ 4 h 17"/>
                  <a:gd name="T46" fmla="*/ 84 w 84"/>
                  <a:gd name="T47"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4" h="17">
                    <a:moveTo>
                      <a:pt x="84" y="6"/>
                    </a:moveTo>
                    <a:cubicBezTo>
                      <a:pt x="84" y="6"/>
                      <a:pt x="84" y="6"/>
                      <a:pt x="84" y="6"/>
                    </a:cubicBezTo>
                    <a:cubicBezTo>
                      <a:pt x="83" y="7"/>
                      <a:pt x="84" y="14"/>
                      <a:pt x="80" y="14"/>
                    </a:cubicBezTo>
                    <a:cubicBezTo>
                      <a:pt x="76" y="15"/>
                      <a:pt x="73" y="9"/>
                      <a:pt x="72" y="9"/>
                    </a:cubicBezTo>
                    <a:cubicBezTo>
                      <a:pt x="71" y="8"/>
                      <a:pt x="70" y="17"/>
                      <a:pt x="65" y="17"/>
                    </a:cubicBezTo>
                    <a:cubicBezTo>
                      <a:pt x="60" y="17"/>
                      <a:pt x="58" y="7"/>
                      <a:pt x="56" y="8"/>
                    </a:cubicBezTo>
                    <a:cubicBezTo>
                      <a:pt x="54" y="8"/>
                      <a:pt x="51" y="16"/>
                      <a:pt x="47" y="16"/>
                    </a:cubicBezTo>
                    <a:cubicBezTo>
                      <a:pt x="43" y="15"/>
                      <a:pt x="37" y="8"/>
                      <a:pt x="36" y="8"/>
                    </a:cubicBezTo>
                    <a:cubicBezTo>
                      <a:pt x="34" y="9"/>
                      <a:pt x="29" y="16"/>
                      <a:pt x="25" y="15"/>
                    </a:cubicBezTo>
                    <a:cubicBezTo>
                      <a:pt x="22" y="15"/>
                      <a:pt x="19" y="9"/>
                      <a:pt x="17" y="8"/>
                    </a:cubicBezTo>
                    <a:cubicBezTo>
                      <a:pt x="15" y="8"/>
                      <a:pt x="9" y="16"/>
                      <a:pt x="6" y="15"/>
                    </a:cubicBezTo>
                    <a:cubicBezTo>
                      <a:pt x="4" y="14"/>
                      <a:pt x="2" y="12"/>
                      <a:pt x="0" y="10"/>
                    </a:cubicBezTo>
                    <a:cubicBezTo>
                      <a:pt x="1" y="9"/>
                      <a:pt x="3" y="8"/>
                      <a:pt x="4" y="7"/>
                    </a:cubicBezTo>
                    <a:cubicBezTo>
                      <a:pt x="5" y="8"/>
                      <a:pt x="5" y="9"/>
                      <a:pt x="6" y="10"/>
                    </a:cubicBezTo>
                    <a:cubicBezTo>
                      <a:pt x="10" y="12"/>
                      <a:pt x="13" y="3"/>
                      <a:pt x="16" y="3"/>
                    </a:cubicBezTo>
                    <a:cubicBezTo>
                      <a:pt x="20" y="3"/>
                      <a:pt x="23" y="11"/>
                      <a:pt x="26" y="11"/>
                    </a:cubicBezTo>
                    <a:cubicBezTo>
                      <a:pt x="29" y="11"/>
                      <a:pt x="32" y="2"/>
                      <a:pt x="35" y="2"/>
                    </a:cubicBezTo>
                    <a:cubicBezTo>
                      <a:pt x="39" y="1"/>
                      <a:pt x="43" y="11"/>
                      <a:pt x="46" y="11"/>
                    </a:cubicBezTo>
                    <a:cubicBezTo>
                      <a:pt x="50" y="11"/>
                      <a:pt x="52" y="1"/>
                      <a:pt x="55" y="1"/>
                    </a:cubicBezTo>
                    <a:cubicBezTo>
                      <a:pt x="59" y="1"/>
                      <a:pt x="61" y="13"/>
                      <a:pt x="65" y="12"/>
                    </a:cubicBezTo>
                    <a:cubicBezTo>
                      <a:pt x="69" y="11"/>
                      <a:pt x="69" y="2"/>
                      <a:pt x="71" y="1"/>
                    </a:cubicBezTo>
                    <a:cubicBezTo>
                      <a:pt x="73" y="0"/>
                      <a:pt x="77" y="12"/>
                      <a:pt x="80" y="10"/>
                    </a:cubicBezTo>
                    <a:cubicBezTo>
                      <a:pt x="81" y="8"/>
                      <a:pt x="81" y="6"/>
                      <a:pt x="81" y="4"/>
                    </a:cubicBezTo>
                    <a:cubicBezTo>
                      <a:pt x="82" y="4"/>
                      <a:pt x="83" y="5"/>
                      <a:pt x="8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1" name="Freeform 871">
                <a:extLst>
                  <a:ext uri="{FF2B5EF4-FFF2-40B4-BE49-F238E27FC236}">
                    <a16:creationId xmlns:a16="http://schemas.microsoft.com/office/drawing/2014/main" id="{D13F33F5-B807-4E87-A554-9464F9F13775}"/>
                  </a:ext>
                </a:extLst>
              </p:cNvPr>
              <p:cNvSpPr>
                <a:spLocks/>
              </p:cNvSpPr>
              <p:nvPr/>
            </p:nvSpPr>
            <p:spPr bwMode="auto">
              <a:xfrm>
                <a:off x="8021639" y="3443288"/>
                <a:ext cx="31750" cy="19050"/>
              </a:xfrm>
              <a:custGeom>
                <a:avLst/>
                <a:gdLst>
                  <a:gd name="T0" fmla="*/ 21 w 21"/>
                  <a:gd name="T1" fmla="*/ 4 h 13"/>
                  <a:gd name="T2" fmla="*/ 21 w 21"/>
                  <a:gd name="T3" fmla="*/ 12 h 13"/>
                  <a:gd name="T4" fmla="*/ 15 w 21"/>
                  <a:gd name="T5" fmla="*/ 7 h 13"/>
                  <a:gd name="T6" fmla="*/ 7 w 21"/>
                  <a:gd name="T7" fmla="*/ 12 h 13"/>
                  <a:gd name="T8" fmla="*/ 2 w 21"/>
                  <a:gd name="T9" fmla="*/ 5 h 13"/>
                  <a:gd name="T10" fmla="*/ 0 w 21"/>
                  <a:gd name="T11" fmla="*/ 6 h 13"/>
                  <a:gd name="T12" fmla="*/ 0 w 21"/>
                  <a:gd name="T13" fmla="*/ 1 h 13"/>
                  <a:gd name="T14" fmla="*/ 3 w 21"/>
                  <a:gd name="T15" fmla="*/ 1 h 13"/>
                  <a:gd name="T16" fmla="*/ 9 w 21"/>
                  <a:gd name="T17" fmla="*/ 8 h 13"/>
                  <a:gd name="T18" fmla="*/ 18 w 21"/>
                  <a:gd name="T19" fmla="*/ 1 h 13"/>
                  <a:gd name="T20" fmla="*/ 21 w 21"/>
                  <a:gd name="T21" fmla="*/ 4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3">
                    <a:moveTo>
                      <a:pt x="21" y="4"/>
                    </a:moveTo>
                    <a:cubicBezTo>
                      <a:pt x="21" y="7"/>
                      <a:pt x="21" y="9"/>
                      <a:pt x="21" y="12"/>
                    </a:cubicBezTo>
                    <a:cubicBezTo>
                      <a:pt x="19" y="9"/>
                      <a:pt x="17" y="6"/>
                      <a:pt x="15" y="7"/>
                    </a:cubicBezTo>
                    <a:cubicBezTo>
                      <a:pt x="15" y="8"/>
                      <a:pt x="10" y="13"/>
                      <a:pt x="7" y="12"/>
                    </a:cubicBezTo>
                    <a:cubicBezTo>
                      <a:pt x="5" y="11"/>
                      <a:pt x="3" y="5"/>
                      <a:pt x="2" y="5"/>
                    </a:cubicBezTo>
                    <a:cubicBezTo>
                      <a:pt x="1" y="5"/>
                      <a:pt x="1" y="5"/>
                      <a:pt x="0" y="6"/>
                    </a:cubicBezTo>
                    <a:cubicBezTo>
                      <a:pt x="0" y="4"/>
                      <a:pt x="0" y="2"/>
                      <a:pt x="0" y="1"/>
                    </a:cubicBezTo>
                    <a:cubicBezTo>
                      <a:pt x="2" y="0"/>
                      <a:pt x="3" y="0"/>
                      <a:pt x="3" y="1"/>
                    </a:cubicBezTo>
                    <a:cubicBezTo>
                      <a:pt x="4" y="3"/>
                      <a:pt x="6" y="10"/>
                      <a:pt x="9" y="8"/>
                    </a:cubicBezTo>
                    <a:cubicBezTo>
                      <a:pt x="12" y="5"/>
                      <a:pt x="15" y="1"/>
                      <a:pt x="18" y="1"/>
                    </a:cubicBezTo>
                    <a:cubicBezTo>
                      <a:pt x="19" y="1"/>
                      <a:pt x="20" y="3"/>
                      <a:pt x="21" y="4"/>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2" name="Freeform 872">
                <a:extLst>
                  <a:ext uri="{FF2B5EF4-FFF2-40B4-BE49-F238E27FC236}">
                    <a16:creationId xmlns:a16="http://schemas.microsoft.com/office/drawing/2014/main" id="{CCDF4854-85BE-4717-B0F8-D4053D1408BF}"/>
                  </a:ext>
                </a:extLst>
              </p:cNvPr>
              <p:cNvSpPr>
                <a:spLocks/>
              </p:cNvSpPr>
              <p:nvPr/>
            </p:nvSpPr>
            <p:spPr bwMode="auto">
              <a:xfrm>
                <a:off x="8175626" y="3435350"/>
                <a:ext cx="30163" cy="22225"/>
              </a:xfrm>
              <a:custGeom>
                <a:avLst/>
                <a:gdLst>
                  <a:gd name="T0" fmla="*/ 19 w 19"/>
                  <a:gd name="T1" fmla="*/ 6 h 14"/>
                  <a:gd name="T2" fmla="*/ 19 w 19"/>
                  <a:gd name="T3" fmla="*/ 6 h 14"/>
                  <a:gd name="T4" fmla="*/ 19 w 19"/>
                  <a:gd name="T5" fmla="*/ 9 h 14"/>
                  <a:gd name="T6" fmla="*/ 15 w 19"/>
                  <a:gd name="T7" fmla="*/ 6 h 14"/>
                  <a:gd name="T8" fmla="*/ 9 w 19"/>
                  <a:gd name="T9" fmla="*/ 14 h 14"/>
                  <a:gd name="T10" fmla="*/ 1 w 19"/>
                  <a:gd name="T11" fmla="*/ 10 h 14"/>
                  <a:gd name="T12" fmla="*/ 1 w 19"/>
                  <a:gd name="T13" fmla="*/ 12 h 14"/>
                  <a:gd name="T14" fmla="*/ 0 w 19"/>
                  <a:gd name="T15" fmla="*/ 5 h 14"/>
                  <a:gd name="T16" fmla="*/ 0 w 19"/>
                  <a:gd name="T17" fmla="*/ 5 h 14"/>
                  <a:gd name="T18" fmla="*/ 8 w 19"/>
                  <a:gd name="T19" fmla="*/ 10 h 14"/>
                  <a:gd name="T20" fmla="*/ 13 w 19"/>
                  <a:gd name="T21" fmla="*/ 1 h 14"/>
                  <a:gd name="T22" fmla="*/ 19 w 19"/>
                  <a:gd name="T23"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14">
                    <a:moveTo>
                      <a:pt x="19" y="6"/>
                    </a:moveTo>
                    <a:cubicBezTo>
                      <a:pt x="19" y="6"/>
                      <a:pt x="19" y="6"/>
                      <a:pt x="19" y="6"/>
                    </a:cubicBezTo>
                    <a:cubicBezTo>
                      <a:pt x="19" y="7"/>
                      <a:pt x="19" y="8"/>
                      <a:pt x="19" y="9"/>
                    </a:cubicBezTo>
                    <a:cubicBezTo>
                      <a:pt x="17" y="8"/>
                      <a:pt x="16" y="6"/>
                      <a:pt x="15" y="6"/>
                    </a:cubicBezTo>
                    <a:cubicBezTo>
                      <a:pt x="13" y="6"/>
                      <a:pt x="12" y="14"/>
                      <a:pt x="9" y="14"/>
                    </a:cubicBezTo>
                    <a:cubicBezTo>
                      <a:pt x="6" y="14"/>
                      <a:pt x="3" y="9"/>
                      <a:pt x="1" y="10"/>
                    </a:cubicBezTo>
                    <a:cubicBezTo>
                      <a:pt x="1" y="10"/>
                      <a:pt x="1" y="11"/>
                      <a:pt x="1" y="12"/>
                    </a:cubicBezTo>
                    <a:cubicBezTo>
                      <a:pt x="0" y="10"/>
                      <a:pt x="0" y="7"/>
                      <a:pt x="0" y="5"/>
                    </a:cubicBezTo>
                    <a:cubicBezTo>
                      <a:pt x="0" y="5"/>
                      <a:pt x="0" y="5"/>
                      <a:pt x="0" y="5"/>
                    </a:cubicBezTo>
                    <a:cubicBezTo>
                      <a:pt x="3" y="4"/>
                      <a:pt x="5" y="10"/>
                      <a:pt x="8" y="10"/>
                    </a:cubicBezTo>
                    <a:cubicBezTo>
                      <a:pt x="11" y="9"/>
                      <a:pt x="10" y="2"/>
                      <a:pt x="13" y="1"/>
                    </a:cubicBezTo>
                    <a:cubicBezTo>
                      <a:pt x="15" y="0"/>
                      <a:pt x="17" y="5"/>
                      <a:pt x="19"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3" name="Freeform 873">
                <a:extLst>
                  <a:ext uri="{FF2B5EF4-FFF2-40B4-BE49-F238E27FC236}">
                    <a16:creationId xmlns:a16="http://schemas.microsoft.com/office/drawing/2014/main" id="{D388E116-2FA5-4398-9A64-48F0AE8BA08F}"/>
                  </a:ext>
                </a:extLst>
              </p:cNvPr>
              <p:cNvSpPr>
                <a:spLocks/>
              </p:cNvSpPr>
              <p:nvPr/>
            </p:nvSpPr>
            <p:spPr bwMode="auto">
              <a:xfrm>
                <a:off x="8031164" y="3486150"/>
                <a:ext cx="19050" cy="15875"/>
              </a:xfrm>
              <a:custGeom>
                <a:avLst/>
                <a:gdLst>
                  <a:gd name="T0" fmla="*/ 13 w 13"/>
                  <a:gd name="T1" fmla="*/ 2 h 10"/>
                  <a:gd name="T2" fmla="*/ 12 w 13"/>
                  <a:gd name="T3" fmla="*/ 9 h 10"/>
                  <a:gd name="T4" fmla="*/ 8 w 13"/>
                  <a:gd name="T5" fmla="*/ 6 h 10"/>
                  <a:gd name="T6" fmla="*/ 1 w 13"/>
                  <a:gd name="T7" fmla="*/ 10 h 10"/>
                  <a:gd name="T8" fmla="*/ 0 w 13"/>
                  <a:gd name="T9" fmla="*/ 7 h 10"/>
                  <a:gd name="T10" fmla="*/ 1 w 13"/>
                  <a:gd name="T11" fmla="*/ 6 h 10"/>
                  <a:gd name="T12" fmla="*/ 10 w 13"/>
                  <a:gd name="T13" fmla="*/ 0 h 10"/>
                  <a:gd name="T14" fmla="*/ 13 w 13"/>
                  <a:gd name="T15" fmla="*/ 2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0">
                    <a:moveTo>
                      <a:pt x="13" y="2"/>
                    </a:moveTo>
                    <a:cubicBezTo>
                      <a:pt x="13" y="4"/>
                      <a:pt x="12" y="6"/>
                      <a:pt x="12" y="9"/>
                    </a:cubicBezTo>
                    <a:cubicBezTo>
                      <a:pt x="10" y="7"/>
                      <a:pt x="9" y="5"/>
                      <a:pt x="8" y="6"/>
                    </a:cubicBezTo>
                    <a:cubicBezTo>
                      <a:pt x="7" y="6"/>
                      <a:pt x="4" y="10"/>
                      <a:pt x="1" y="10"/>
                    </a:cubicBezTo>
                    <a:cubicBezTo>
                      <a:pt x="1" y="9"/>
                      <a:pt x="0" y="8"/>
                      <a:pt x="0" y="7"/>
                    </a:cubicBezTo>
                    <a:cubicBezTo>
                      <a:pt x="0" y="7"/>
                      <a:pt x="1" y="7"/>
                      <a:pt x="1" y="6"/>
                    </a:cubicBezTo>
                    <a:cubicBezTo>
                      <a:pt x="4" y="4"/>
                      <a:pt x="7" y="0"/>
                      <a:pt x="10" y="0"/>
                    </a:cubicBezTo>
                    <a:cubicBezTo>
                      <a:pt x="11" y="0"/>
                      <a:pt x="12" y="0"/>
                      <a:pt x="13" y="2"/>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4" name="Freeform 874">
                <a:extLst>
                  <a:ext uri="{FF2B5EF4-FFF2-40B4-BE49-F238E27FC236}">
                    <a16:creationId xmlns:a16="http://schemas.microsoft.com/office/drawing/2014/main" id="{A902E194-44D7-4057-8F7C-CC185E5A956F}"/>
                  </a:ext>
                </a:extLst>
              </p:cNvPr>
              <p:cNvSpPr>
                <a:spLocks/>
              </p:cNvSpPr>
              <p:nvPr/>
            </p:nvSpPr>
            <p:spPr bwMode="auto">
              <a:xfrm>
                <a:off x="8181976" y="3476625"/>
                <a:ext cx="22225" cy="20638"/>
              </a:xfrm>
              <a:custGeom>
                <a:avLst/>
                <a:gdLst>
                  <a:gd name="T0" fmla="*/ 14 w 14"/>
                  <a:gd name="T1" fmla="*/ 6 h 13"/>
                  <a:gd name="T2" fmla="*/ 13 w 14"/>
                  <a:gd name="T3" fmla="*/ 8 h 13"/>
                  <a:gd name="T4" fmla="*/ 9 w 14"/>
                  <a:gd name="T5" fmla="*/ 5 h 13"/>
                  <a:gd name="T6" fmla="*/ 3 w 14"/>
                  <a:gd name="T7" fmla="*/ 13 h 13"/>
                  <a:gd name="T8" fmla="*/ 1 w 14"/>
                  <a:gd name="T9" fmla="*/ 13 h 13"/>
                  <a:gd name="T10" fmla="*/ 1 w 14"/>
                  <a:gd name="T11" fmla="*/ 13 h 13"/>
                  <a:gd name="T12" fmla="*/ 0 w 14"/>
                  <a:gd name="T13" fmla="*/ 9 h 13"/>
                  <a:gd name="T14" fmla="*/ 2 w 14"/>
                  <a:gd name="T15" fmla="*/ 9 h 13"/>
                  <a:gd name="T16" fmla="*/ 7 w 14"/>
                  <a:gd name="T17" fmla="*/ 0 h 13"/>
                  <a:gd name="T18" fmla="*/ 14 w 14"/>
                  <a:gd name="T19" fmla="*/ 6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13">
                    <a:moveTo>
                      <a:pt x="14" y="6"/>
                    </a:moveTo>
                    <a:cubicBezTo>
                      <a:pt x="13" y="7"/>
                      <a:pt x="13" y="7"/>
                      <a:pt x="13" y="8"/>
                    </a:cubicBezTo>
                    <a:cubicBezTo>
                      <a:pt x="11" y="7"/>
                      <a:pt x="10" y="6"/>
                      <a:pt x="9" y="5"/>
                    </a:cubicBezTo>
                    <a:cubicBezTo>
                      <a:pt x="7" y="5"/>
                      <a:pt x="6" y="13"/>
                      <a:pt x="3" y="13"/>
                    </a:cubicBezTo>
                    <a:cubicBezTo>
                      <a:pt x="2" y="13"/>
                      <a:pt x="2" y="13"/>
                      <a:pt x="1" y="13"/>
                    </a:cubicBezTo>
                    <a:cubicBezTo>
                      <a:pt x="1" y="13"/>
                      <a:pt x="1" y="13"/>
                      <a:pt x="1" y="13"/>
                    </a:cubicBezTo>
                    <a:cubicBezTo>
                      <a:pt x="1" y="12"/>
                      <a:pt x="1" y="10"/>
                      <a:pt x="0" y="9"/>
                    </a:cubicBezTo>
                    <a:cubicBezTo>
                      <a:pt x="1" y="9"/>
                      <a:pt x="1" y="9"/>
                      <a:pt x="2" y="9"/>
                    </a:cubicBezTo>
                    <a:cubicBezTo>
                      <a:pt x="5" y="9"/>
                      <a:pt x="5" y="1"/>
                      <a:pt x="7" y="0"/>
                    </a:cubicBezTo>
                    <a:cubicBezTo>
                      <a:pt x="9" y="0"/>
                      <a:pt x="11" y="4"/>
                      <a:pt x="14" y="6"/>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5" name="Freeform 875">
                <a:extLst>
                  <a:ext uri="{FF2B5EF4-FFF2-40B4-BE49-F238E27FC236}">
                    <a16:creationId xmlns:a16="http://schemas.microsoft.com/office/drawing/2014/main" id="{D4F65C30-0814-4DBC-9B05-63FD256CA11F}"/>
                  </a:ext>
                </a:extLst>
              </p:cNvPr>
              <p:cNvSpPr>
                <a:spLocks/>
              </p:cNvSpPr>
              <p:nvPr/>
            </p:nvSpPr>
            <p:spPr bwMode="auto">
              <a:xfrm>
                <a:off x="8123239" y="3395663"/>
                <a:ext cx="20638" cy="15875"/>
              </a:xfrm>
              <a:custGeom>
                <a:avLst/>
                <a:gdLst>
                  <a:gd name="T0" fmla="*/ 13 w 13"/>
                  <a:gd name="T1" fmla="*/ 10 h 10"/>
                  <a:gd name="T2" fmla="*/ 8 w 13"/>
                  <a:gd name="T3" fmla="*/ 10 h 10"/>
                  <a:gd name="T4" fmla="*/ 5 w 13"/>
                  <a:gd name="T5" fmla="*/ 6 h 10"/>
                  <a:gd name="T6" fmla="*/ 4 w 13"/>
                  <a:gd name="T7" fmla="*/ 8 h 10"/>
                  <a:gd name="T8" fmla="*/ 0 w 13"/>
                  <a:gd name="T9" fmla="*/ 5 h 10"/>
                  <a:gd name="T10" fmla="*/ 5 w 13"/>
                  <a:gd name="T11" fmla="*/ 0 h 10"/>
                  <a:gd name="T12" fmla="*/ 13 w 13"/>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13" h="10">
                    <a:moveTo>
                      <a:pt x="13" y="10"/>
                    </a:moveTo>
                    <a:cubicBezTo>
                      <a:pt x="11" y="10"/>
                      <a:pt x="9" y="10"/>
                      <a:pt x="8" y="10"/>
                    </a:cubicBezTo>
                    <a:cubicBezTo>
                      <a:pt x="7" y="8"/>
                      <a:pt x="6" y="6"/>
                      <a:pt x="5" y="6"/>
                    </a:cubicBezTo>
                    <a:cubicBezTo>
                      <a:pt x="5" y="7"/>
                      <a:pt x="4" y="7"/>
                      <a:pt x="4" y="8"/>
                    </a:cubicBezTo>
                    <a:cubicBezTo>
                      <a:pt x="2" y="7"/>
                      <a:pt x="1" y="6"/>
                      <a:pt x="0" y="5"/>
                    </a:cubicBezTo>
                    <a:cubicBezTo>
                      <a:pt x="2" y="2"/>
                      <a:pt x="3" y="0"/>
                      <a:pt x="5" y="0"/>
                    </a:cubicBezTo>
                    <a:cubicBezTo>
                      <a:pt x="8" y="0"/>
                      <a:pt x="10" y="9"/>
                      <a:pt x="13" y="10"/>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6" name="Freeform 876">
                <a:extLst>
                  <a:ext uri="{FF2B5EF4-FFF2-40B4-BE49-F238E27FC236}">
                    <a16:creationId xmlns:a16="http://schemas.microsoft.com/office/drawing/2014/main" id="{1B6DA5D1-A60E-4D06-8734-6693A5F4FBC8}"/>
                  </a:ext>
                </a:extLst>
              </p:cNvPr>
              <p:cNvSpPr>
                <a:spLocks/>
              </p:cNvSpPr>
              <p:nvPr/>
            </p:nvSpPr>
            <p:spPr bwMode="auto">
              <a:xfrm>
                <a:off x="8147051" y="3387725"/>
                <a:ext cx="60325" cy="28575"/>
              </a:xfrm>
              <a:custGeom>
                <a:avLst/>
                <a:gdLst>
                  <a:gd name="T0" fmla="*/ 39 w 39"/>
                  <a:gd name="T1" fmla="*/ 9 h 18"/>
                  <a:gd name="T2" fmla="*/ 39 w 39"/>
                  <a:gd name="T3" fmla="*/ 9 h 18"/>
                  <a:gd name="T4" fmla="*/ 39 w 39"/>
                  <a:gd name="T5" fmla="*/ 9 h 18"/>
                  <a:gd name="T6" fmla="*/ 32 w 39"/>
                  <a:gd name="T7" fmla="*/ 5 h 18"/>
                  <a:gd name="T8" fmla="*/ 26 w 39"/>
                  <a:gd name="T9" fmla="*/ 13 h 18"/>
                  <a:gd name="T10" fmla="*/ 18 w 39"/>
                  <a:gd name="T11" fmla="*/ 9 h 18"/>
                  <a:gd name="T12" fmla="*/ 14 w 39"/>
                  <a:gd name="T13" fmla="*/ 18 h 18"/>
                  <a:gd name="T14" fmla="*/ 6 w 39"/>
                  <a:gd name="T15" fmla="*/ 12 h 18"/>
                  <a:gd name="T16" fmla="*/ 4 w 39"/>
                  <a:gd name="T17" fmla="*/ 16 h 18"/>
                  <a:gd name="T18" fmla="*/ 4 w 39"/>
                  <a:gd name="T19" fmla="*/ 16 h 18"/>
                  <a:gd name="T20" fmla="*/ 0 w 39"/>
                  <a:gd name="T21" fmla="*/ 15 h 18"/>
                  <a:gd name="T22" fmla="*/ 0 w 39"/>
                  <a:gd name="T23" fmla="*/ 15 h 18"/>
                  <a:gd name="T24" fmla="*/ 5 w 39"/>
                  <a:gd name="T25" fmla="*/ 5 h 18"/>
                  <a:gd name="T26" fmla="*/ 14 w 39"/>
                  <a:gd name="T27" fmla="*/ 13 h 18"/>
                  <a:gd name="T28" fmla="*/ 17 w 39"/>
                  <a:gd name="T29" fmla="*/ 4 h 18"/>
                  <a:gd name="T30" fmla="*/ 25 w 39"/>
                  <a:gd name="T31" fmla="*/ 9 h 18"/>
                  <a:gd name="T32" fmla="*/ 30 w 39"/>
                  <a:gd name="T33" fmla="*/ 0 h 18"/>
                  <a:gd name="T34" fmla="*/ 39 w 39"/>
                  <a:gd name="T35" fmla="*/ 6 h 18"/>
                  <a:gd name="T36" fmla="*/ 39 w 39"/>
                  <a:gd name="T37" fmla="*/ 6 h 18"/>
                  <a:gd name="T38" fmla="*/ 39 w 39"/>
                  <a:gd name="T39"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18">
                    <a:moveTo>
                      <a:pt x="39" y="9"/>
                    </a:moveTo>
                    <a:cubicBezTo>
                      <a:pt x="39" y="9"/>
                      <a:pt x="39" y="9"/>
                      <a:pt x="39" y="9"/>
                    </a:cubicBezTo>
                    <a:cubicBezTo>
                      <a:pt x="39" y="9"/>
                      <a:pt x="39" y="9"/>
                      <a:pt x="39" y="9"/>
                    </a:cubicBezTo>
                    <a:cubicBezTo>
                      <a:pt x="36" y="9"/>
                      <a:pt x="33" y="6"/>
                      <a:pt x="32" y="5"/>
                    </a:cubicBezTo>
                    <a:cubicBezTo>
                      <a:pt x="30" y="5"/>
                      <a:pt x="29" y="13"/>
                      <a:pt x="26" y="13"/>
                    </a:cubicBezTo>
                    <a:cubicBezTo>
                      <a:pt x="23" y="14"/>
                      <a:pt x="20" y="9"/>
                      <a:pt x="18" y="9"/>
                    </a:cubicBezTo>
                    <a:cubicBezTo>
                      <a:pt x="17" y="10"/>
                      <a:pt x="18" y="17"/>
                      <a:pt x="14" y="18"/>
                    </a:cubicBezTo>
                    <a:cubicBezTo>
                      <a:pt x="10" y="18"/>
                      <a:pt x="8" y="12"/>
                      <a:pt x="6" y="12"/>
                    </a:cubicBezTo>
                    <a:cubicBezTo>
                      <a:pt x="6" y="12"/>
                      <a:pt x="5" y="14"/>
                      <a:pt x="4" y="16"/>
                    </a:cubicBezTo>
                    <a:cubicBezTo>
                      <a:pt x="4" y="16"/>
                      <a:pt x="4" y="16"/>
                      <a:pt x="4" y="16"/>
                    </a:cubicBezTo>
                    <a:cubicBezTo>
                      <a:pt x="3" y="16"/>
                      <a:pt x="1" y="15"/>
                      <a:pt x="0" y="15"/>
                    </a:cubicBezTo>
                    <a:cubicBezTo>
                      <a:pt x="0" y="15"/>
                      <a:pt x="0" y="15"/>
                      <a:pt x="0" y="15"/>
                    </a:cubicBezTo>
                    <a:cubicBezTo>
                      <a:pt x="3" y="14"/>
                      <a:pt x="3" y="6"/>
                      <a:pt x="5" y="5"/>
                    </a:cubicBezTo>
                    <a:cubicBezTo>
                      <a:pt x="7" y="4"/>
                      <a:pt x="11" y="15"/>
                      <a:pt x="14" y="13"/>
                    </a:cubicBezTo>
                    <a:cubicBezTo>
                      <a:pt x="16" y="11"/>
                      <a:pt x="15" y="6"/>
                      <a:pt x="17" y="4"/>
                    </a:cubicBezTo>
                    <a:cubicBezTo>
                      <a:pt x="20" y="3"/>
                      <a:pt x="22" y="10"/>
                      <a:pt x="25" y="9"/>
                    </a:cubicBezTo>
                    <a:cubicBezTo>
                      <a:pt x="28" y="9"/>
                      <a:pt x="27" y="1"/>
                      <a:pt x="30" y="0"/>
                    </a:cubicBezTo>
                    <a:cubicBezTo>
                      <a:pt x="33" y="0"/>
                      <a:pt x="35" y="7"/>
                      <a:pt x="39" y="6"/>
                    </a:cubicBezTo>
                    <a:cubicBezTo>
                      <a:pt x="39" y="6"/>
                      <a:pt x="39" y="6"/>
                      <a:pt x="39" y="6"/>
                    </a:cubicBezTo>
                    <a:cubicBezTo>
                      <a:pt x="39" y="7"/>
                      <a:pt x="39" y="8"/>
                      <a:pt x="39"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7" name="Freeform 877">
                <a:extLst>
                  <a:ext uri="{FF2B5EF4-FFF2-40B4-BE49-F238E27FC236}">
                    <a16:creationId xmlns:a16="http://schemas.microsoft.com/office/drawing/2014/main" id="{687020F5-4CA9-47E6-AD4C-A38050AD8935}"/>
                  </a:ext>
                </a:extLst>
              </p:cNvPr>
              <p:cNvSpPr>
                <a:spLocks/>
              </p:cNvSpPr>
              <p:nvPr/>
            </p:nvSpPr>
            <p:spPr bwMode="auto">
              <a:xfrm>
                <a:off x="8021639" y="3397250"/>
                <a:ext cx="17463" cy="19050"/>
              </a:xfrm>
              <a:custGeom>
                <a:avLst/>
                <a:gdLst>
                  <a:gd name="T0" fmla="*/ 12 w 12"/>
                  <a:gd name="T1" fmla="*/ 9 h 12"/>
                  <a:gd name="T2" fmla="*/ 6 w 12"/>
                  <a:gd name="T3" fmla="*/ 12 h 12"/>
                  <a:gd name="T4" fmla="*/ 1 w 12"/>
                  <a:gd name="T5" fmla="*/ 5 h 12"/>
                  <a:gd name="T6" fmla="*/ 0 w 12"/>
                  <a:gd name="T7" fmla="*/ 5 h 12"/>
                  <a:gd name="T8" fmla="*/ 1 w 12"/>
                  <a:gd name="T9" fmla="*/ 3 h 12"/>
                  <a:gd name="T10" fmla="*/ 1 w 12"/>
                  <a:gd name="T11" fmla="*/ 1 h 12"/>
                  <a:gd name="T12" fmla="*/ 1 w 12"/>
                  <a:gd name="T13" fmla="*/ 0 h 12"/>
                  <a:gd name="T14" fmla="*/ 7 w 12"/>
                  <a:gd name="T15" fmla="*/ 7 h 12"/>
                  <a:gd name="T16" fmla="*/ 11 w 12"/>
                  <a:gd name="T17" fmla="*/ 4 h 12"/>
                  <a:gd name="T18" fmla="*/ 12 w 12"/>
                  <a:gd name="T19" fmla="*/ 9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 h="12">
                    <a:moveTo>
                      <a:pt x="12" y="9"/>
                    </a:moveTo>
                    <a:cubicBezTo>
                      <a:pt x="10" y="10"/>
                      <a:pt x="7" y="12"/>
                      <a:pt x="6" y="12"/>
                    </a:cubicBezTo>
                    <a:cubicBezTo>
                      <a:pt x="3" y="11"/>
                      <a:pt x="2" y="6"/>
                      <a:pt x="1" y="5"/>
                    </a:cubicBezTo>
                    <a:cubicBezTo>
                      <a:pt x="0" y="5"/>
                      <a:pt x="0" y="5"/>
                      <a:pt x="0" y="5"/>
                    </a:cubicBezTo>
                    <a:cubicBezTo>
                      <a:pt x="0" y="4"/>
                      <a:pt x="1" y="4"/>
                      <a:pt x="1" y="3"/>
                    </a:cubicBezTo>
                    <a:cubicBezTo>
                      <a:pt x="1" y="2"/>
                      <a:pt x="1" y="2"/>
                      <a:pt x="1" y="1"/>
                    </a:cubicBezTo>
                    <a:cubicBezTo>
                      <a:pt x="1" y="0"/>
                      <a:pt x="1" y="0"/>
                      <a:pt x="1" y="0"/>
                    </a:cubicBezTo>
                    <a:cubicBezTo>
                      <a:pt x="2" y="2"/>
                      <a:pt x="4" y="10"/>
                      <a:pt x="7" y="7"/>
                    </a:cubicBezTo>
                    <a:cubicBezTo>
                      <a:pt x="8" y="7"/>
                      <a:pt x="11" y="5"/>
                      <a:pt x="11" y="4"/>
                    </a:cubicBezTo>
                    <a:cubicBezTo>
                      <a:pt x="12" y="5"/>
                      <a:pt x="11" y="8"/>
                      <a:pt x="12" y="9"/>
                    </a:cubicBezTo>
                    <a:close/>
                  </a:path>
                </a:pathLst>
              </a:custGeom>
              <a:solidFill>
                <a:srgbClr val="68C4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8" name="Freeform 878">
                <a:extLst>
                  <a:ext uri="{FF2B5EF4-FFF2-40B4-BE49-F238E27FC236}">
                    <a16:creationId xmlns:a16="http://schemas.microsoft.com/office/drawing/2014/main" id="{67C8DBC8-8D1C-4374-9B92-0AD0B60A8587}"/>
                  </a:ext>
                </a:extLst>
              </p:cNvPr>
              <p:cNvSpPr>
                <a:spLocks/>
              </p:cNvSpPr>
              <p:nvPr/>
            </p:nvSpPr>
            <p:spPr bwMode="auto">
              <a:xfrm>
                <a:off x="8032751" y="3513138"/>
                <a:ext cx="20638" cy="17463"/>
              </a:xfrm>
              <a:custGeom>
                <a:avLst/>
                <a:gdLst>
                  <a:gd name="T0" fmla="*/ 4 w 14"/>
                  <a:gd name="T1" fmla="*/ 4 h 11"/>
                  <a:gd name="T2" fmla="*/ 5 w 14"/>
                  <a:gd name="T3" fmla="*/ 0 h 11"/>
                  <a:gd name="T4" fmla="*/ 8 w 14"/>
                  <a:gd name="T5" fmla="*/ 3 h 11"/>
                  <a:gd name="T6" fmla="*/ 9 w 14"/>
                  <a:gd name="T7" fmla="*/ 4 h 11"/>
                  <a:gd name="T8" fmla="*/ 11 w 14"/>
                  <a:gd name="T9" fmla="*/ 9 h 11"/>
                  <a:gd name="T10" fmla="*/ 6 w 14"/>
                  <a:gd name="T11" fmla="*/ 7 h 11"/>
                  <a:gd name="T12" fmla="*/ 4 w 14"/>
                  <a:gd name="T13" fmla="*/ 7 h 11"/>
                  <a:gd name="T14" fmla="*/ 1 w 14"/>
                  <a:gd name="T15" fmla="*/ 5 h 11"/>
                  <a:gd name="T16" fmla="*/ 4 w 14"/>
                  <a:gd name="T17" fmla="*/ 4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1">
                    <a:moveTo>
                      <a:pt x="4" y="4"/>
                    </a:moveTo>
                    <a:cubicBezTo>
                      <a:pt x="6" y="3"/>
                      <a:pt x="3" y="0"/>
                      <a:pt x="5" y="0"/>
                    </a:cubicBezTo>
                    <a:cubicBezTo>
                      <a:pt x="8" y="0"/>
                      <a:pt x="6" y="3"/>
                      <a:pt x="8" y="3"/>
                    </a:cubicBezTo>
                    <a:cubicBezTo>
                      <a:pt x="11" y="2"/>
                      <a:pt x="13" y="4"/>
                      <a:pt x="9" y="4"/>
                    </a:cubicBezTo>
                    <a:cubicBezTo>
                      <a:pt x="6" y="5"/>
                      <a:pt x="14" y="7"/>
                      <a:pt x="11" y="9"/>
                    </a:cubicBezTo>
                    <a:cubicBezTo>
                      <a:pt x="9" y="10"/>
                      <a:pt x="7" y="5"/>
                      <a:pt x="6" y="7"/>
                    </a:cubicBezTo>
                    <a:cubicBezTo>
                      <a:pt x="5" y="11"/>
                      <a:pt x="3" y="9"/>
                      <a:pt x="4" y="7"/>
                    </a:cubicBezTo>
                    <a:cubicBezTo>
                      <a:pt x="5" y="5"/>
                      <a:pt x="1" y="5"/>
                      <a:pt x="1" y="5"/>
                    </a:cubicBezTo>
                    <a:cubicBezTo>
                      <a:pt x="0" y="4"/>
                      <a:pt x="2" y="4"/>
                      <a:pt x="4"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9" name="Freeform 879">
                <a:extLst>
                  <a:ext uri="{FF2B5EF4-FFF2-40B4-BE49-F238E27FC236}">
                    <a16:creationId xmlns:a16="http://schemas.microsoft.com/office/drawing/2014/main" id="{7F0F75D4-6194-4C2E-8F75-2704EB4390CF}"/>
                  </a:ext>
                </a:extLst>
              </p:cNvPr>
              <p:cNvSpPr>
                <a:spLocks/>
              </p:cNvSpPr>
              <p:nvPr/>
            </p:nvSpPr>
            <p:spPr bwMode="auto">
              <a:xfrm>
                <a:off x="8183564" y="3514725"/>
                <a:ext cx="22225" cy="15875"/>
              </a:xfrm>
              <a:custGeom>
                <a:avLst/>
                <a:gdLst>
                  <a:gd name="T0" fmla="*/ 4 w 14"/>
                  <a:gd name="T1" fmla="*/ 3 h 10"/>
                  <a:gd name="T2" fmla="*/ 5 w 14"/>
                  <a:gd name="T3" fmla="*/ 0 h 10"/>
                  <a:gd name="T4" fmla="*/ 8 w 14"/>
                  <a:gd name="T5" fmla="*/ 3 h 10"/>
                  <a:gd name="T6" fmla="*/ 9 w 14"/>
                  <a:gd name="T7" fmla="*/ 4 h 10"/>
                  <a:gd name="T8" fmla="*/ 11 w 14"/>
                  <a:gd name="T9" fmla="*/ 8 h 10"/>
                  <a:gd name="T10" fmla="*/ 6 w 14"/>
                  <a:gd name="T11" fmla="*/ 7 h 10"/>
                  <a:gd name="T12" fmla="*/ 4 w 14"/>
                  <a:gd name="T13" fmla="*/ 6 h 10"/>
                  <a:gd name="T14" fmla="*/ 0 w 14"/>
                  <a:gd name="T15" fmla="*/ 4 h 10"/>
                  <a:gd name="T16" fmla="*/ 4 w 14"/>
                  <a:gd name="T17" fmla="*/ 3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10">
                    <a:moveTo>
                      <a:pt x="4" y="3"/>
                    </a:moveTo>
                    <a:cubicBezTo>
                      <a:pt x="6" y="3"/>
                      <a:pt x="3" y="0"/>
                      <a:pt x="5" y="0"/>
                    </a:cubicBezTo>
                    <a:cubicBezTo>
                      <a:pt x="7" y="0"/>
                      <a:pt x="6" y="3"/>
                      <a:pt x="8" y="3"/>
                    </a:cubicBezTo>
                    <a:cubicBezTo>
                      <a:pt x="11" y="2"/>
                      <a:pt x="13" y="3"/>
                      <a:pt x="9" y="4"/>
                    </a:cubicBezTo>
                    <a:cubicBezTo>
                      <a:pt x="5" y="5"/>
                      <a:pt x="14" y="7"/>
                      <a:pt x="11" y="8"/>
                    </a:cubicBezTo>
                    <a:cubicBezTo>
                      <a:pt x="9" y="9"/>
                      <a:pt x="7" y="5"/>
                      <a:pt x="6" y="7"/>
                    </a:cubicBezTo>
                    <a:cubicBezTo>
                      <a:pt x="5" y="10"/>
                      <a:pt x="3" y="9"/>
                      <a:pt x="4" y="6"/>
                    </a:cubicBezTo>
                    <a:cubicBezTo>
                      <a:pt x="4" y="5"/>
                      <a:pt x="1" y="5"/>
                      <a:pt x="0" y="4"/>
                    </a:cubicBezTo>
                    <a:cubicBezTo>
                      <a:pt x="0" y="3"/>
                      <a:pt x="2" y="3"/>
                      <a:pt x="4"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0" name="Freeform 880">
                <a:extLst>
                  <a:ext uri="{FF2B5EF4-FFF2-40B4-BE49-F238E27FC236}">
                    <a16:creationId xmlns:a16="http://schemas.microsoft.com/office/drawing/2014/main" id="{72518E3A-E37F-4823-BFFA-F1B92E2D340F}"/>
                  </a:ext>
                </a:extLst>
              </p:cNvPr>
              <p:cNvSpPr>
                <a:spLocks/>
              </p:cNvSpPr>
              <p:nvPr/>
            </p:nvSpPr>
            <p:spPr bwMode="auto">
              <a:xfrm>
                <a:off x="8034339" y="3363913"/>
                <a:ext cx="141288" cy="71438"/>
              </a:xfrm>
              <a:custGeom>
                <a:avLst/>
                <a:gdLst>
                  <a:gd name="T0" fmla="*/ 92 w 93"/>
                  <a:gd name="T1" fmla="*/ 47 h 47"/>
                  <a:gd name="T2" fmla="*/ 72 w 93"/>
                  <a:gd name="T3" fmla="*/ 31 h 47"/>
                  <a:gd name="T4" fmla="*/ 31 w 93"/>
                  <a:gd name="T5" fmla="*/ 1 h 47"/>
                  <a:gd name="T6" fmla="*/ 6 w 93"/>
                  <a:gd name="T7" fmla="*/ 34 h 47"/>
                  <a:gd name="T8" fmla="*/ 79 w 93"/>
                  <a:gd name="T9" fmla="*/ 43 h 47"/>
                  <a:gd name="T10" fmla="*/ 92 w 93"/>
                  <a:gd name="T11" fmla="*/ 47 h 47"/>
                </a:gdLst>
                <a:ahLst/>
                <a:cxnLst>
                  <a:cxn ang="0">
                    <a:pos x="T0" y="T1"/>
                  </a:cxn>
                  <a:cxn ang="0">
                    <a:pos x="T2" y="T3"/>
                  </a:cxn>
                  <a:cxn ang="0">
                    <a:pos x="T4" y="T5"/>
                  </a:cxn>
                  <a:cxn ang="0">
                    <a:pos x="T6" y="T7"/>
                  </a:cxn>
                  <a:cxn ang="0">
                    <a:pos x="T8" y="T9"/>
                  </a:cxn>
                  <a:cxn ang="0">
                    <a:pos x="T10" y="T11"/>
                  </a:cxn>
                </a:cxnLst>
                <a:rect l="0" t="0" r="r" b="b"/>
                <a:pathLst>
                  <a:path w="93" h="47">
                    <a:moveTo>
                      <a:pt x="92" y="47"/>
                    </a:moveTo>
                    <a:cubicBezTo>
                      <a:pt x="92" y="47"/>
                      <a:pt x="93" y="31"/>
                      <a:pt x="72" y="31"/>
                    </a:cubicBezTo>
                    <a:cubicBezTo>
                      <a:pt x="50" y="32"/>
                      <a:pt x="58" y="2"/>
                      <a:pt x="31" y="1"/>
                    </a:cubicBezTo>
                    <a:cubicBezTo>
                      <a:pt x="4" y="0"/>
                      <a:pt x="0" y="22"/>
                      <a:pt x="6" y="34"/>
                    </a:cubicBezTo>
                    <a:cubicBezTo>
                      <a:pt x="13" y="47"/>
                      <a:pt x="25" y="47"/>
                      <a:pt x="79" y="43"/>
                    </a:cubicBezTo>
                    <a:cubicBezTo>
                      <a:pt x="84" y="42"/>
                      <a:pt x="87" y="42"/>
                      <a:pt x="92" y="47"/>
                    </a:cubicBezTo>
                    <a:close/>
                  </a:path>
                </a:pathLst>
              </a:custGeom>
              <a:solidFill>
                <a:srgbClr val="7E02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1" name="Freeform 881">
                <a:extLst>
                  <a:ext uri="{FF2B5EF4-FFF2-40B4-BE49-F238E27FC236}">
                    <a16:creationId xmlns:a16="http://schemas.microsoft.com/office/drawing/2014/main" id="{3D5B7878-1BB3-4C9C-9E68-D49F7DA4A59A}"/>
                  </a:ext>
                </a:extLst>
              </p:cNvPr>
              <p:cNvSpPr>
                <a:spLocks/>
              </p:cNvSpPr>
              <p:nvPr/>
            </p:nvSpPr>
            <p:spPr bwMode="auto">
              <a:xfrm>
                <a:off x="8032751" y="3402013"/>
                <a:ext cx="22225" cy="33338"/>
              </a:xfrm>
              <a:custGeom>
                <a:avLst/>
                <a:gdLst>
                  <a:gd name="T0" fmla="*/ 5 w 15"/>
                  <a:gd name="T1" fmla="*/ 0 h 22"/>
                  <a:gd name="T2" fmla="*/ 15 w 15"/>
                  <a:gd name="T3" fmla="*/ 22 h 22"/>
                  <a:gd name="T4" fmla="*/ 15 w 15"/>
                  <a:gd name="T5" fmla="*/ 17 h 22"/>
                  <a:gd name="T6" fmla="*/ 8 w 15"/>
                  <a:gd name="T7" fmla="*/ 11 h 22"/>
                  <a:gd name="T8" fmla="*/ 5 w 15"/>
                  <a:gd name="T9" fmla="*/ 0 h 22"/>
                </a:gdLst>
                <a:ahLst/>
                <a:cxnLst>
                  <a:cxn ang="0">
                    <a:pos x="T0" y="T1"/>
                  </a:cxn>
                  <a:cxn ang="0">
                    <a:pos x="T2" y="T3"/>
                  </a:cxn>
                  <a:cxn ang="0">
                    <a:pos x="T4" y="T5"/>
                  </a:cxn>
                  <a:cxn ang="0">
                    <a:pos x="T6" y="T7"/>
                  </a:cxn>
                  <a:cxn ang="0">
                    <a:pos x="T8" y="T9"/>
                  </a:cxn>
                </a:cxnLst>
                <a:rect l="0" t="0" r="r" b="b"/>
                <a:pathLst>
                  <a:path w="15" h="22">
                    <a:moveTo>
                      <a:pt x="5" y="0"/>
                    </a:moveTo>
                    <a:cubicBezTo>
                      <a:pt x="5" y="0"/>
                      <a:pt x="0" y="11"/>
                      <a:pt x="15" y="22"/>
                    </a:cubicBezTo>
                    <a:cubicBezTo>
                      <a:pt x="15" y="17"/>
                      <a:pt x="15" y="17"/>
                      <a:pt x="15" y="17"/>
                    </a:cubicBezTo>
                    <a:cubicBezTo>
                      <a:pt x="15" y="17"/>
                      <a:pt x="11" y="15"/>
                      <a:pt x="8" y="11"/>
                    </a:cubicBezTo>
                    <a:cubicBezTo>
                      <a:pt x="5" y="6"/>
                      <a:pt x="5" y="0"/>
                      <a:pt x="5" y="0"/>
                    </a:cubicBezTo>
                    <a:close/>
                  </a:path>
                </a:pathLst>
              </a:custGeom>
              <a:solidFill>
                <a:srgbClr val="006E8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2" name="Oval 882">
                <a:extLst>
                  <a:ext uri="{FF2B5EF4-FFF2-40B4-BE49-F238E27FC236}">
                    <a16:creationId xmlns:a16="http://schemas.microsoft.com/office/drawing/2014/main" id="{9572FD44-7476-4DB1-A8AE-2CAD00E46F82}"/>
                  </a:ext>
                </a:extLst>
              </p:cNvPr>
              <p:cNvSpPr>
                <a:spLocks noChangeArrowheads="1"/>
              </p:cNvSpPr>
              <p:nvPr/>
            </p:nvSpPr>
            <p:spPr bwMode="auto">
              <a:xfrm>
                <a:off x="7924801" y="3332163"/>
                <a:ext cx="60325" cy="603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3" name="Freeform 883">
                <a:extLst>
                  <a:ext uri="{FF2B5EF4-FFF2-40B4-BE49-F238E27FC236}">
                    <a16:creationId xmlns:a16="http://schemas.microsoft.com/office/drawing/2014/main" id="{C6D5CA57-D759-41C7-A66F-D9744061A7B2}"/>
                  </a:ext>
                </a:extLst>
              </p:cNvPr>
              <p:cNvSpPr>
                <a:spLocks/>
              </p:cNvSpPr>
              <p:nvPr/>
            </p:nvSpPr>
            <p:spPr bwMode="auto">
              <a:xfrm>
                <a:off x="7967664" y="3392488"/>
                <a:ext cx="12700" cy="36513"/>
              </a:xfrm>
              <a:custGeom>
                <a:avLst/>
                <a:gdLst>
                  <a:gd name="T0" fmla="*/ 0 w 8"/>
                  <a:gd name="T1" fmla="*/ 3 h 24"/>
                  <a:gd name="T2" fmla="*/ 4 w 8"/>
                  <a:gd name="T3" fmla="*/ 23 h 24"/>
                  <a:gd name="T4" fmla="*/ 0 w 8"/>
                  <a:gd name="T5" fmla="*/ 3 h 24"/>
                </a:gdLst>
                <a:ahLst/>
                <a:cxnLst>
                  <a:cxn ang="0">
                    <a:pos x="T0" y="T1"/>
                  </a:cxn>
                  <a:cxn ang="0">
                    <a:pos x="T2" y="T3"/>
                  </a:cxn>
                  <a:cxn ang="0">
                    <a:pos x="T4" y="T5"/>
                  </a:cxn>
                </a:cxnLst>
                <a:rect l="0" t="0" r="r" b="b"/>
                <a:pathLst>
                  <a:path w="8" h="24">
                    <a:moveTo>
                      <a:pt x="0" y="3"/>
                    </a:moveTo>
                    <a:cubicBezTo>
                      <a:pt x="0" y="3"/>
                      <a:pt x="0" y="24"/>
                      <a:pt x="4" y="23"/>
                    </a:cubicBezTo>
                    <a:cubicBezTo>
                      <a:pt x="8" y="22"/>
                      <a:pt x="5" y="0"/>
                      <a:pt x="0"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4" name="Freeform 884">
                <a:extLst>
                  <a:ext uri="{FF2B5EF4-FFF2-40B4-BE49-F238E27FC236}">
                    <a16:creationId xmlns:a16="http://schemas.microsoft.com/office/drawing/2014/main" id="{74CE6B93-A8E3-47D1-BB19-8D4CBB0907EB}"/>
                  </a:ext>
                </a:extLst>
              </p:cNvPr>
              <p:cNvSpPr>
                <a:spLocks/>
              </p:cNvSpPr>
              <p:nvPr/>
            </p:nvSpPr>
            <p:spPr bwMode="auto">
              <a:xfrm>
                <a:off x="7939089" y="3398838"/>
                <a:ext cx="14288" cy="33338"/>
              </a:xfrm>
              <a:custGeom>
                <a:avLst/>
                <a:gdLst>
                  <a:gd name="T0" fmla="*/ 6 w 10"/>
                  <a:gd name="T1" fmla="*/ 2 h 22"/>
                  <a:gd name="T2" fmla="*/ 6 w 10"/>
                  <a:gd name="T3" fmla="*/ 22 h 22"/>
                  <a:gd name="T4" fmla="*/ 6 w 10"/>
                  <a:gd name="T5" fmla="*/ 2 h 22"/>
                </a:gdLst>
                <a:ahLst/>
                <a:cxnLst>
                  <a:cxn ang="0">
                    <a:pos x="T0" y="T1"/>
                  </a:cxn>
                  <a:cxn ang="0">
                    <a:pos x="T2" y="T3"/>
                  </a:cxn>
                  <a:cxn ang="0">
                    <a:pos x="T4" y="T5"/>
                  </a:cxn>
                </a:cxnLst>
                <a:rect l="0" t="0" r="r" b="b"/>
                <a:pathLst>
                  <a:path w="10" h="22">
                    <a:moveTo>
                      <a:pt x="6" y="2"/>
                    </a:moveTo>
                    <a:cubicBezTo>
                      <a:pt x="6" y="2"/>
                      <a:pt x="10" y="22"/>
                      <a:pt x="6" y="22"/>
                    </a:cubicBezTo>
                    <a:cubicBezTo>
                      <a:pt x="2" y="22"/>
                      <a:pt x="0" y="0"/>
                      <a:pt x="6"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5" name="Freeform 885">
                <a:extLst>
                  <a:ext uri="{FF2B5EF4-FFF2-40B4-BE49-F238E27FC236}">
                    <a16:creationId xmlns:a16="http://schemas.microsoft.com/office/drawing/2014/main" id="{7AC82B28-EE68-4DDA-9DF3-D48471D65761}"/>
                  </a:ext>
                </a:extLst>
              </p:cNvPr>
              <p:cNvSpPr>
                <a:spLocks/>
              </p:cNvSpPr>
              <p:nvPr/>
            </p:nvSpPr>
            <p:spPr bwMode="auto">
              <a:xfrm>
                <a:off x="8332789" y="3590925"/>
                <a:ext cx="92075" cy="92075"/>
              </a:xfrm>
              <a:custGeom>
                <a:avLst/>
                <a:gdLst>
                  <a:gd name="T0" fmla="*/ 56 w 60"/>
                  <a:gd name="T1" fmla="*/ 28 h 60"/>
                  <a:gd name="T2" fmla="*/ 54 w 60"/>
                  <a:gd name="T3" fmla="*/ 23 h 60"/>
                  <a:gd name="T4" fmla="*/ 46 w 60"/>
                  <a:gd name="T5" fmla="*/ 25 h 60"/>
                  <a:gd name="T6" fmla="*/ 39 w 60"/>
                  <a:gd name="T7" fmla="*/ 23 h 60"/>
                  <a:gd name="T8" fmla="*/ 42 w 60"/>
                  <a:gd name="T9" fmla="*/ 19 h 60"/>
                  <a:gd name="T10" fmla="*/ 47 w 60"/>
                  <a:gd name="T11" fmla="*/ 14 h 60"/>
                  <a:gd name="T12" fmla="*/ 52 w 60"/>
                  <a:gd name="T13" fmla="*/ 8 h 60"/>
                  <a:gd name="T14" fmla="*/ 43 w 60"/>
                  <a:gd name="T15" fmla="*/ 7 h 60"/>
                  <a:gd name="T16" fmla="*/ 38 w 60"/>
                  <a:gd name="T17" fmla="*/ 7 h 60"/>
                  <a:gd name="T18" fmla="*/ 35 w 60"/>
                  <a:gd name="T19" fmla="*/ 14 h 60"/>
                  <a:gd name="T20" fmla="*/ 30 w 60"/>
                  <a:gd name="T21" fmla="*/ 26 h 60"/>
                  <a:gd name="T22" fmla="*/ 27 w 60"/>
                  <a:gd name="T23" fmla="*/ 17 h 60"/>
                  <a:gd name="T24" fmla="*/ 26 w 60"/>
                  <a:gd name="T25" fmla="*/ 12 h 60"/>
                  <a:gd name="T26" fmla="*/ 24 w 60"/>
                  <a:gd name="T27" fmla="*/ 6 h 60"/>
                  <a:gd name="T28" fmla="*/ 17 w 60"/>
                  <a:gd name="T29" fmla="*/ 6 h 60"/>
                  <a:gd name="T30" fmla="*/ 15 w 60"/>
                  <a:gd name="T31" fmla="*/ 11 h 60"/>
                  <a:gd name="T32" fmla="*/ 19 w 60"/>
                  <a:gd name="T33" fmla="*/ 17 h 60"/>
                  <a:gd name="T34" fmla="*/ 27 w 60"/>
                  <a:gd name="T35" fmla="*/ 29 h 60"/>
                  <a:gd name="T36" fmla="*/ 18 w 60"/>
                  <a:gd name="T37" fmla="*/ 27 h 60"/>
                  <a:gd name="T38" fmla="*/ 13 w 60"/>
                  <a:gd name="T39" fmla="*/ 26 h 60"/>
                  <a:gd name="T40" fmla="*/ 6 w 60"/>
                  <a:gd name="T41" fmla="*/ 25 h 60"/>
                  <a:gd name="T42" fmla="*/ 3 w 60"/>
                  <a:gd name="T43" fmla="*/ 31 h 60"/>
                  <a:gd name="T44" fmla="*/ 6 w 60"/>
                  <a:gd name="T45" fmla="*/ 35 h 60"/>
                  <a:gd name="T46" fmla="*/ 14 w 60"/>
                  <a:gd name="T47" fmla="*/ 34 h 60"/>
                  <a:gd name="T48" fmla="*/ 28 w 60"/>
                  <a:gd name="T49" fmla="*/ 32 h 60"/>
                  <a:gd name="T50" fmla="*/ 21 w 60"/>
                  <a:gd name="T51" fmla="*/ 39 h 60"/>
                  <a:gd name="T52" fmla="*/ 18 w 60"/>
                  <a:gd name="T53" fmla="*/ 43 h 60"/>
                  <a:gd name="T54" fmla="*/ 13 w 60"/>
                  <a:gd name="T55" fmla="*/ 48 h 60"/>
                  <a:gd name="T56" fmla="*/ 17 w 60"/>
                  <a:gd name="T57" fmla="*/ 53 h 60"/>
                  <a:gd name="T58" fmla="*/ 22 w 60"/>
                  <a:gd name="T59" fmla="*/ 53 h 60"/>
                  <a:gd name="T60" fmla="*/ 25 w 60"/>
                  <a:gd name="T61" fmla="*/ 46 h 60"/>
                  <a:gd name="T62" fmla="*/ 31 w 60"/>
                  <a:gd name="T63" fmla="*/ 34 h 60"/>
                  <a:gd name="T64" fmla="*/ 28 w 60"/>
                  <a:gd name="T65" fmla="*/ 46 h 60"/>
                  <a:gd name="T66" fmla="*/ 33 w 60"/>
                  <a:gd name="T67" fmla="*/ 43 h 60"/>
                  <a:gd name="T68" fmla="*/ 29 w 60"/>
                  <a:gd name="T69" fmla="*/ 54 h 60"/>
                  <a:gd name="T70" fmla="*/ 35 w 60"/>
                  <a:gd name="T71" fmla="*/ 48 h 60"/>
                  <a:gd name="T72" fmla="*/ 33 w 60"/>
                  <a:gd name="T73" fmla="*/ 56 h 60"/>
                  <a:gd name="T74" fmla="*/ 37 w 60"/>
                  <a:gd name="T75" fmla="*/ 54 h 60"/>
                  <a:gd name="T76" fmla="*/ 41 w 60"/>
                  <a:gd name="T77" fmla="*/ 59 h 60"/>
                  <a:gd name="T78" fmla="*/ 44 w 60"/>
                  <a:gd name="T79" fmla="*/ 53 h 60"/>
                  <a:gd name="T80" fmla="*/ 39 w 60"/>
                  <a:gd name="T81" fmla="*/ 51 h 60"/>
                  <a:gd name="T82" fmla="*/ 46 w 60"/>
                  <a:gd name="T83" fmla="*/ 49 h 60"/>
                  <a:gd name="T84" fmla="*/ 37 w 60"/>
                  <a:gd name="T85" fmla="*/ 45 h 60"/>
                  <a:gd name="T86" fmla="*/ 41 w 60"/>
                  <a:gd name="T87" fmla="*/ 42 h 60"/>
                  <a:gd name="T88" fmla="*/ 34 w 60"/>
                  <a:gd name="T89" fmla="*/ 32 h 60"/>
                  <a:gd name="T90" fmla="*/ 43 w 60"/>
                  <a:gd name="T91" fmla="*/ 33 h 60"/>
                  <a:gd name="T92" fmla="*/ 48 w 60"/>
                  <a:gd name="T93" fmla="*/ 34 h 60"/>
                  <a:gd name="T94" fmla="*/ 54 w 60"/>
                  <a:gd name="T95" fmla="*/ 35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 h="60">
                    <a:moveTo>
                      <a:pt x="60" y="34"/>
                    </a:moveTo>
                    <a:cubicBezTo>
                      <a:pt x="55" y="33"/>
                      <a:pt x="55" y="33"/>
                      <a:pt x="55" y="33"/>
                    </a:cubicBezTo>
                    <a:cubicBezTo>
                      <a:pt x="57" y="29"/>
                      <a:pt x="57" y="29"/>
                      <a:pt x="57" y="29"/>
                    </a:cubicBezTo>
                    <a:cubicBezTo>
                      <a:pt x="56" y="28"/>
                      <a:pt x="56" y="28"/>
                      <a:pt x="56" y="28"/>
                    </a:cubicBezTo>
                    <a:cubicBezTo>
                      <a:pt x="53" y="33"/>
                      <a:pt x="53" y="33"/>
                      <a:pt x="53" y="33"/>
                    </a:cubicBezTo>
                    <a:cubicBezTo>
                      <a:pt x="48" y="32"/>
                      <a:pt x="48" y="32"/>
                      <a:pt x="48" y="32"/>
                    </a:cubicBezTo>
                    <a:cubicBezTo>
                      <a:pt x="54" y="25"/>
                      <a:pt x="54" y="25"/>
                      <a:pt x="54" y="25"/>
                    </a:cubicBezTo>
                    <a:cubicBezTo>
                      <a:pt x="54" y="23"/>
                      <a:pt x="54" y="23"/>
                      <a:pt x="54" y="23"/>
                    </a:cubicBezTo>
                    <a:cubicBezTo>
                      <a:pt x="46" y="32"/>
                      <a:pt x="46" y="32"/>
                      <a:pt x="46" y="32"/>
                    </a:cubicBezTo>
                    <a:cubicBezTo>
                      <a:pt x="43" y="31"/>
                      <a:pt x="43" y="31"/>
                      <a:pt x="43" y="31"/>
                    </a:cubicBezTo>
                    <a:cubicBezTo>
                      <a:pt x="47" y="26"/>
                      <a:pt x="47" y="26"/>
                      <a:pt x="47" y="26"/>
                    </a:cubicBezTo>
                    <a:cubicBezTo>
                      <a:pt x="46" y="25"/>
                      <a:pt x="46" y="25"/>
                      <a:pt x="46" y="25"/>
                    </a:cubicBezTo>
                    <a:cubicBezTo>
                      <a:pt x="41" y="31"/>
                      <a:pt x="41" y="31"/>
                      <a:pt x="41" y="31"/>
                    </a:cubicBezTo>
                    <a:cubicBezTo>
                      <a:pt x="34" y="30"/>
                      <a:pt x="34" y="30"/>
                      <a:pt x="34" y="30"/>
                    </a:cubicBezTo>
                    <a:cubicBezTo>
                      <a:pt x="34" y="29"/>
                      <a:pt x="34" y="29"/>
                      <a:pt x="34" y="28"/>
                    </a:cubicBezTo>
                    <a:cubicBezTo>
                      <a:pt x="39" y="23"/>
                      <a:pt x="39" y="23"/>
                      <a:pt x="39" y="23"/>
                    </a:cubicBezTo>
                    <a:cubicBezTo>
                      <a:pt x="46" y="24"/>
                      <a:pt x="46" y="24"/>
                      <a:pt x="46" y="24"/>
                    </a:cubicBezTo>
                    <a:cubicBezTo>
                      <a:pt x="46" y="23"/>
                      <a:pt x="46" y="23"/>
                      <a:pt x="46" y="23"/>
                    </a:cubicBezTo>
                    <a:cubicBezTo>
                      <a:pt x="40" y="21"/>
                      <a:pt x="40" y="21"/>
                      <a:pt x="40" y="21"/>
                    </a:cubicBezTo>
                    <a:cubicBezTo>
                      <a:pt x="42" y="19"/>
                      <a:pt x="42" y="19"/>
                      <a:pt x="42" y="19"/>
                    </a:cubicBezTo>
                    <a:cubicBezTo>
                      <a:pt x="53" y="21"/>
                      <a:pt x="53" y="21"/>
                      <a:pt x="53" y="21"/>
                    </a:cubicBezTo>
                    <a:cubicBezTo>
                      <a:pt x="53" y="18"/>
                      <a:pt x="53" y="18"/>
                      <a:pt x="53" y="18"/>
                    </a:cubicBezTo>
                    <a:cubicBezTo>
                      <a:pt x="53" y="18"/>
                      <a:pt x="46" y="18"/>
                      <a:pt x="44" y="18"/>
                    </a:cubicBezTo>
                    <a:cubicBezTo>
                      <a:pt x="47" y="14"/>
                      <a:pt x="47" y="14"/>
                      <a:pt x="47" y="14"/>
                    </a:cubicBezTo>
                    <a:cubicBezTo>
                      <a:pt x="53" y="16"/>
                      <a:pt x="53" y="16"/>
                      <a:pt x="53" y="16"/>
                    </a:cubicBezTo>
                    <a:cubicBezTo>
                      <a:pt x="53" y="14"/>
                      <a:pt x="53" y="14"/>
                      <a:pt x="53" y="14"/>
                    </a:cubicBezTo>
                    <a:cubicBezTo>
                      <a:pt x="48" y="13"/>
                      <a:pt x="48" y="13"/>
                      <a:pt x="48" y="13"/>
                    </a:cubicBezTo>
                    <a:cubicBezTo>
                      <a:pt x="52" y="8"/>
                      <a:pt x="52" y="8"/>
                      <a:pt x="52" y="8"/>
                    </a:cubicBezTo>
                    <a:cubicBezTo>
                      <a:pt x="51" y="7"/>
                      <a:pt x="51" y="7"/>
                      <a:pt x="51" y="7"/>
                    </a:cubicBezTo>
                    <a:cubicBezTo>
                      <a:pt x="47" y="11"/>
                      <a:pt x="47" y="11"/>
                      <a:pt x="47" y="11"/>
                    </a:cubicBezTo>
                    <a:cubicBezTo>
                      <a:pt x="45" y="7"/>
                      <a:pt x="45" y="7"/>
                      <a:pt x="45" y="7"/>
                    </a:cubicBezTo>
                    <a:cubicBezTo>
                      <a:pt x="43" y="7"/>
                      <a:pt x="43" y="7"/>
                      <a:pt x="43" y="7"/>
                    </a:cubicBezTo>
                    <a:cubicBezTo>
                      <a:pt x="45" y="13"/>
                      <a:pt x="45" y="13"/>
                      <a:pt x="45" y="13"/>
                    </a:cubicBezTo>
                    <a:cubicBezTo>
                      <a:pt x="42" y="16"/>
                      <a:pt x="42" y="16"/>
                      <a:pt x="42" y="16"/>
                    </a:cubicBezTo>
                    <a:cubicBezTo>
                      <a:pt x="40" y="7"/>
                      <a:pt x="40" y="7"/>
                      <a:pt x="40" y="7"/>
                    </a:cubicBezTo>
                    <a:cubicBezTo>
                      <a:pt x="38" y="7"/>
                      <a:pt x="38" y="7"/>
                      <a:pt x="38" y="7"/>
                    </a:cubicBezTo>
                    <a:cubicBezTo>
                      <a:pt x="41" y="18"/>
                      <a:pt x="41" y="18"/>
                      <a:pt x="41" y="18"/>
                    </a:cubicBezTo>
                    <a:cubicBezTo>
                      <a:pt x="39" y="20"/>
                      <a:pt x="39" y="20"/>
                      <a:pt x="39" y="20"/>
                    </a:cubicBezTo>
                    <a:cubicBezTo>
                      <a:pt x="37" y="14"/>
                      <a:pt x="37" y="14"/>
                      <a:pt x="37" y="14"/>
                    </a:cubicBezTo>
                    <a:cubicBezTo>
                      <a:pt x="35" y="14"/>
                      <a:pt x="35" y="14"/>
                      <a:pt x="35" y="14"/>
                    </a:cubicBezTo>
                    <a:cubicBezTo>
                      <a:pt x="37" y="21"/>
                      <a:pt x="37" y="21"/>
                      <a:pt x="37" y="21"/>
                    </a:cubicBezTo>
                    <a:cubicBezTo>
                      <a:pt x="32" y="27"/>
                      <a:pt x="32" y="27"/>
                      <a:pt x="32" y="27"/>
                    </a:cubicBezTo>
                    <a:cubicBezTo>
                      <a:pt x="32" y="26"/>
                      <a:pt x="31" y="26"/>
                      <a:pt x="31" y="26"/>
                    </a:cubicBezTo>
                    <a:cubicBezTo>
                      <a:pt x="30" y="26"/>
                      <a:pt x="30" y="26"/>
                      <a:pt x="30" y="26"/>
                    </a:cubicBezTo>
                    <a:cubicBezTo>
                      <a:pt x="28" y="19"/>
                      <a:pt x="28" y="19"/>
                      <a:pt x="28" y="19"/>
                    </a:cubicBezTo>
                    <a:cubicBezTo>
                      <a:pt x="33" y="14"/>
                      <a:pt x="33" y="14"/>
                      <a:pt x="33" y="14"/>
                    </a:cubicBezTo>
                    <a:cubicBezTo>
                      <a:pt x="31" y="13"/>
                      <a:pt x="31" y="13"/>
                      <a:pt x="31" y="13"/>
                    </a:cubicBezTo>
                    <a:cubicBezTo>
                      <a:pt x="27" y="17"/>
                      <a:pt x="27" y="17"/>
                      <a:pt x="27" y="17"/>
                    </a:cubicBezTo>
                    <a:cubicBezTo>
                      <a:pt x="26" y="14"/>
                      <a:pt x="26" y="14"/>
                      <a:pt x="26" y="14"/>
                    </a:cubicBezTo>
                    <a:cubicBezTo>
                      <a:pt x="33" y="6"/>
                      <a:pt x="33" y="6"/>
                      <a:pt x="33" y="6"/>
                    </a:cubicBezTo>
                    <a:cubicBezTo>
                      <a:pt x="31" y="5"/>
                      <a:pt x="31" y="5"/>
                      <a:pt x="31" y="5"/>
                    </a:cubicBezTo>
                    <a:cubicBezTo>
                      <a:pt x="31" y="5"/>
                      <a:pt x="27" y="10"/>
                      <a:pt x="26" y="12"/>
                    </a:cubicBezTo>
                    <a:cubicBezTo>
                      <a:pt x="24" y="8"/>
                      <a:pt x="24" y="8"/>
                      <a:pt x="24" y="8"/>
                    </a:cubicBezTo>
                    <a:cubicBezTo>
                      <a:pt x="28" y="4"/>
                      <a:pt x="28" y="4"/>
                      <a:pt x="28" y="4"/>
                    </a:cubicBezTo>
                    <a:cubicBezTo>
                      <a:pt x="27" y="3"/>
                      <a:pt x="27" y="3"/>
                      <a:pt x="27" y="3"/>
                    </a:cubicBezTo>
                    <a:cubicBezTo>
                      <a:pt x="24" y="6"/>
                      <a:pt x="24" y="6"/>
                      <a:pt x="24" y="6"/>
                    </a:cubicBezTo>
                    <a:cubicBezTo>
                      <a:pt x="22" y="0"/>
                      <a:pt x="22" y="0"/>
                      <a:pt x="22" y="0"/>
                    </a:cubicBezTo>
                    <a:cubicBezTo>
                      <a:pt x="20" y="1"/>
                      <a:pt x="20" y="1"/>
                      <a:pt x="20" y="1"/>
                    </a:cubicBezTo>
                    <a:cubicBezTo>
                      <a:pt x="22" y="7"/>
                      <a:pt x="22" y="7"/>
                      <a:pt x="22" y="7"/>
                    </a:cubicBezTo>
                    <a:cubicBezTo>
                      <a:pt x="17" y="6"/>
                      <a:pt x="17" y="6"/>
                      <a:pt x="17" y="6"/>
                    </a:cubicBezTo>
                    <a:cubicBezTo>
                      <a:pt x="16" y="8"/>
                      <a:pt x="16" y="8"/>
                      <a:pt x="16" y="8"/>
                    </a:cubicBezTo>
                    <a:cubicBezTo>
                      <a:pt x="22" y="9"/>
                      <a:pt x="22" y="9"/>
                      <a:pt x="22" y="9"/>
                    </a:cubicBezTo>
                    <a:cubicBezTo>
                      <a:pt x="24" y="13"/>
                      <a:pt x="24" y="13"/>
                      <a:pt x="24" y="13"/>
                    </a:cubicBezTo>
                    <a:cubicBezTo>
                      <a:pt x="15" y="11"/>
                      <a:pt x="15" y="11"/>
                      <a:pt x="15" y="11"/>
                    </a:cubicBezTo>
                    <a:cubicBezTo>
                      <a:pt x="14" y="12"/>
                      <a:pt x="14" y="12"/>
                      <a:pt x="14" y="12"/>
                    </a:cubicBezTo>
                    <a:cubicBezTo>
                      <a:pt x="24" y="15"/>
                      <a:pt x="24" y="15"/>
                      <a:pt x="24" y="15"/>
                    </a:cubicBezTo>
                    <a:cubicBezTo>
                      <a:pt x="26" y="18"/>
                      <a:pt x="26" y="18"/>
                      <a:pt x="26" y="18"/>
                    </a:cubicBezTo>
                    <a:cubicBezTo>
                      <a:pt x="19" y="17"/>
                      <a:pt x="19" y="17"/>
                      <a:pt x="19" y="17"/>
                    </a:cubicBezTo>
                    <a:cubicBezTo>
                      <a:pt x="19" y="18"/>
                      <a:pt x="19" y="18"/>
                      <a:pt x="19" y="18"/>
                    </a:cubicBezTo>
                    <a:cubicBezTo>
                      <a:pt x="26" y="20"/>
                      <a:pt x="26" y="20"/>
                      <a:pt x="26" y="20"/>
                    </a:cubicBezTo>
                    <a:cubicBezTo>
                      <a:pt x="28" y="27"/>
                      <a:pt x="28" y="27"/>
                      <a:pt x="28" y="27"/>
                    </a:cubicBezTo>
                    <a:cubicBezTo>
                      <a:pt x="28" y="27"/>
                      <a:pt x="27" y="28"/>
                      <a:pt x="27" y="29"/>
                    </a:cubicBezTo>
                    <a:cubicBezTo>
                      <a:pt x="20" y="27"/>
                      <a:pt x="20" y="27"/>
                      <a:pt x="20" y="27"/>
                    </a:cubicBezTo>
                    <a:cubicBezTo>
                      <a:pt x="17" y="20"/>
                      <a:pt x="17" y="20"/>
                      <a:pt x="17" y="20"/>
                    </a:cubicBezTo>
                    <a:cubicBezTo>
                      <a:pt x="15" y="21"/>
                      <a:pt x="15" y="21"/>
                      <a:pt x="15" y="21"/>
                    </a:cubicBezTo>
                    <a:cubicBezTo>
                      <a:pt x="18" y="27"/>
                      <a:pt x="18" y="27"/>
                      <a:pt x="18" y="27"/>
                    </a:cubicBezTo>
                    <a:cubicBezTo>
                      <a:pt x="15" y="26"/>
                      <a:pt x="15" y="26"/>
                      <a:pt x="15" y="26"/>
                    </a:cubicBezTo>
                    <a:cubicBezTo>
                      <a:pt x="10" y="17"/>
                      <a:pt x="10" y="17"/>
                      <a:pt x="10" y="17"/>
                    </a:cubicBezTo>
                    <a:cubicBezTo>
                      <a:pt x="8" y="18"/>
                      <a:pt x="8" y="18"/>
                      <a:pt x="8" y="18"/>
                    </a:cubicBezTo>
                    <a:cubicBezTo>
                      <a:pt x="8" y="18"/>
                      <a:pt x="11" y="24"/>
                      <a:pt x="13" y="26"/>
                    </a:cubicBezTo>
                    <a:cubicBezTo>
                      <a:pt x="8" y="25"/>
                      <a:pt x="8" y="25"/>
                      <a:pt x="8" y="25"/>
                    </a:cubicBezTo>
                    <a:cubicBezTo>
                      <a:pt x="6" y="20"/>
                      <a:pt x="6" y="20"/>
                      <a:pt x="6" y="20"/>
                    </a:cubicBezTo>
                    <a:cubicBezTo>
                      <a:pt x="4" y="21"/>
                      <a:pt x="4" y="21"/>
                      <a:pt x="4" y="21"/>
                    </a:cubicBezTo>
                    <a:cubicBezTo>
                      <a:pt x="6" y="25"/>
                      <a:pt x="6" y="25"/>
                      <a:pt x="6" y="25"/>
                    </a:cubicBezTo>
                    <a:cubicBezTo>
                      <a:pt x="0" y="24"/>
                      <a:pt x="0" y="24"/>
                      <a:pt x="0" y="24"/>
                    </a:cubicBezTo>
                    <a:cubicBezTo>
                      <a:pt x="0" y="26"/>
                      <a:pt x="0" y="26"/>
                      <a:pt x="0" y="26"/>
                    </a:cubicBezTo>
                    <a:cubicBezTo>
                      <a:pt x="6" y="27"/>
                      <a:pt x="6" y="27"/>
                      <a:pt x="6" y="27"/>
                    </a:cubicBezTo>
                    <a:cubicBezTo>
                      <a:pt x="3" y="31"/>
                      <a:pt x="3" y="31"/>
                      <a:pt x="3" y="31"/>
                    </a:cubicBezTo>
                    <a:cubicBezTo>
                      <a:pt x="4" y="33"/>
                      <a:pt x="4" y="33"/>
                      <a:pt x="4" y="33"/>
                    </a:cubicBezTo>
                    <a:cubicBezTo>
                      <a:pt x="8" y="27"/>
                      <a:pt x="8" y="27"/>
                      <a:pt x="8" y="27"/>
                    </a:cubicBezTo>
                    <a:cubicBezTo>
                      <a:pt x="12" y="28"/>
                      <a:pt x="12" y="28"/>
                      <a:pt x="12" y="28"/>
                    </a:cubicBezTo>
                    <a:cubicBezTo>
                      <a:pt x="6" y="35"/>
                      <a:pt x="6" y="35"/>
                      <a:pt x="6" y="35"/>
                    </a:cubicBezTo>
                    <a:cubicBezTo>
                      <a:pt x="7" y="37"/>
                      <a:pt x="7" y="37"/>
                      <a:pt x="7" y="37"/>
                    </a:cubicBezTo>
                    <a:cubicBezTo>
                      <a:pt x="14" y="28"/>
                      <a:pt x="14" y="28"/>
                      <a:pt x="14" y="28"/>
                    </a:cubicBezTo>
                    <a:cubicBezTo>
                      <a:pt x="17" y="29"/>
                      <a:pt x="17" y="29"/>
                      <a:pt x="17" y="29"/>
                    </a:cubicBezTo>
                    <a:cubicBezTo>
                      <a:pt x="14" y="34"/>
                      <a:pt x="14" y="34"/>
                      <a:pt x="14" y="34"/>
                    </a:cubicBezTo>
                    <a:cubicBezTo>
                      <a:pt x="15" y="35"/>
                      <a:pt x="15" y="35"/>
                      <a:pt x="15" y="35"/>
                    </a:cubicBezTo>
                    <a:cubicBezTo>
                      <a:pt x="19" y="29"/>
                      <a:pt x="19" y="29"/>
                      <a:pt x="19" y="29"/>
                    </a:cubicBezTo>
                    <a:cubicBezTo>
                      <a:pt x="27" y="31"/>
                      <a:pt x="27" y="31"/>
                      <a:pt x="27" y="31"/>
                    </a:cubicBezTo>
                    <a:cubicBezTo>
                      <a:pt x="27" y="31"/>
                      <a:pt x="27" y="32"/>
                      <a:pt x="28" y="32"/>
                    </a:cubicBezTo>
                    <a:cubicBezTo>
                      <a:pt x="23" y="37"/>
                      <a:pt x="23" y="37"/>
                      <a:pt x="23" y="37"/>
                    </a:cubicBezTo>
                    <a:cubicBezTo>
                      <a:pt x="15" y="36"/>
                      <a:pt x="15" y="36"/>
                      <a:pt x="15" y="36"/>
                    </a:cubicBezTo>
                    <a:cubicBezTo>
                      <a:pt x="15" y="38"/>
                      <a:pt x="15" y="38"/>
                      <a:pt x="15" y="38"/>
                    </a:cubicBezTo>
                    <a:cubicBezTo>
                      <a:pt x="21" y="39"/>
                      <a:pt x="21" y="39"/>
                      <a:pt x="21" y="39"/>
                    </a:cubicBezTo>
                    <a:cubicBezTo>
                      <a:pt x="19" y="41"/>
                      <a:pt x="19" y="41"/>
                      <a:pt x="19" y="41"/>
                    </a:cubicBezTo>
                    <a:cubicBezTo>
                      <a:pt x="8" y="40"/>
                      <a:pt x="8" y="40"/>
                      <a:pt x="8" y="40"/>
                    </a:cubicBezTo>
                    <a:cubicBezTo>
                      <a:pt x="8" y="42"/>
                      <a:pt x="8" y="42"/>
                      <a:pt x="8" y="42"/>
                    </a:cubicBezTo>
                    <a:cubicBezTo>
                      <a:pt x="8" y="42"/>
                      <a:pt x="15" y="42"/>
                      <a:pt x="18" y="43"/>
                    </a:cubicBezTo>
                    <a:cubicBezTo>
                      <a:pt x="15" y="46"/>
                      <a:pt x="15" y="46"/>
                      <a:pt x="15" y="46"/>
                    </a:cubicBezTo>
                    <a:cubicBezTo>
                      <a:pt x="9" y="45"/>
                      <a:pt x="9" y="45"/>
                      <a:pt x="9" y="45"/>
                    </a:cubicBezTo>
                    <a:cubicBezTo>
                      <a:pt x="9" y="47"/>
                      <a:pt x="9" y="47"/>
                      <a:pt x="9" y="47"/>
                    </a:cubicBezTo>
                    <a:cubicBezTo>
                      <a:pt x="13" y="48"/>
                      <a:pt x="13" y="48"/>
                      <a:pt x="13" y="48"/>
                    </a:cubicBezTo>
                    <a:cubicBezTo>
                      <a:pt x="9" y="52"/>
                      <a:pt x="9" y="52"/>
                      <a:pt x="9" y="52"/>
                    </a:cubicBezTo>
                    <a:cubicBezTo>
                      <a:pt x="11" y="53"/>
                      <a:pt x="11" y="53"/>
                      <a:pt x="11" y="53"/>
                    </a:cubicBezTo>
                    <a:cubicBezTo>
                      <a:pt x="15" y="49"/>
                      <a:pt x="15" y="49"/>
                      <a:pt x="15" y="49"/>
                    </a:cubicBezTo>
                    <a:cubicBezTo>
                      <a:pt x="17" y="53"/>
                      <a:pt x="17" y="53"/>
                      <a:pt x="17" y="53"/>
                    </a:cubicBezTo>
                    <a:cubicBezTo>
                      <a:pt x="19" y="53"/>
                      <a:pt x="19" y="53"/>
                      <a:pt x="19" y="53"/>
                    </a:cubicBezTo>
                    <a:cubicBezTo>
                      <a:pt x="16" y="47"/>
                      <a:pt x="16" y="47"/>
                      <a:pt x="16" y="47"/>
                    </a:cubicBezTo>
                    <a:cubicBezTo>
                      <a:pt x="19" y="44"/>
                      <a:pt x="19" y="44"/>
                      <a:pt x="19" y="44"/>
                    </a:cubicBezTo>
                    <a:cubicBezTo>
                      <a:pt x="22" y="53"/>
                      <a:pt x="22" y="53"/>
                      <a:pt x="22" y="53"/>
                    </a:cubicBezTo>
                    <a:cubicBezTo>
                      <a:pt x="24" y="53"/>
                      <a:pt x="24" y="53"/>
                      <a:pt x="24" y="53"/>
                    </a:cubicBezTo>
                    <a:cubicBezTo>
                      <a:pt x="21" y="43"/>
                      <a:pt x="21" y="43"/>
                      <a:pt x="21" y="43"/>
                    </a:cubicBezTo>
                    <a:cubicBezTo>
                      <a:pt x="23" y="40"/>
                      <a:pt x="23" y="40"/>
                      <a:pt x="23" y="40"/>
                    </a:cubicBezTo>
                    <a:cubicBezTo>
                      <a:pt x="25" y="46"/>
                      <a:pt x="25" y="46"/>
                      <a:pt x="25" y="46"/>
                    </a:cubicBezTo>
                    <a:cubicBezTo>
                      <a:pt x="26" y="45"/>
                      <a:pt x="26" y="45"/>
                      <a:pt x="26" y="45"/>
                    </a:cubicBezTo>
                    <a:cubicBezTo>
                      <a:pt x="24" y="39"/>
                      <a:pt x="24" y="39"/>
                      <a:pt x="24" y="39"/>
                    </a:cubicBezTo>
                    <a:cubicBezTo>
                      <a:pt x="29" y="33"/>
                      <a:pt x="29" y="33"/>
                      <a:pt x="29" y="33"/>
                    </a:cubicBezTo>
                    <a:cubicBezTo>
                      <a:pt x="30" y="33"/>
                      <a:pt x="30" y="34"/>
                      <a:pt x="31" y="34"/>
                    </a:cubicBezTo>
                    <a:cubicBezTo>
                      <a:pt x="31" y="34"/>
                      <a:pt x="31" y="34"/>
                      <a:pt x="31" y="34"/>
                    </a:cubicBezTo>
                    <a:cubicBezTo>
                      <a:pt x="33" y="40"/>
                      <a:pt x="33" y="40"/>
                      <a:pt x="33" y="40"/>
                    </a:cubicBezTo>
                    <a:cubicBezTo>
                      <a:pt x="33" y="40"/>
                      <a:pt x="33" y="40"/>
                      <a:pt x="33" y="40"/>
                    </a:cubicBezTo>
                    <a:cubicBezTo>
                      <a:pt x="28" y="46"/>
                      <a:pt x="28" y="46"/>
                      <a:pt x="28" y="46"/>
                    </a:cubicBezTo>
                    <a:cubicBezTo>
                      <a:pt x="28" y="46"/>
                      <a:pt x="28" y="46"/>
                      <a:pt x="28" y="46"/>
                    </a:cubicBezTo>
                    <a:cubicBezTo>
                      <a:pt x="29" y="47"/>
                      <a:pt x="29" y="47"/>
                      <a:pt x="29" y="47"/>
                    </a:cubicBezTo>
                    <a:cubicBezTo>
                      <a:pt x="30" y="47"/>
                      <a:pt x="30" y="47"/>
                      <a:pt x="30" y="47"/>
                    </a:cubicBezTo>
                    <a:cubicBezTo>
                      <a:pt x="33" y="43"/>
                      <a:pt x="33" y="43"/>
                      <a:pt x="33" y="43"/>
                    </a:cubicBezTo>
                    <a:cubicBezTo>
                      <a:pt x="34" y="43"/>
                      <a:pt x="34" y="43"/>
                      <a:pt x="34" y="43"/>
                    </a:cubicBezTo>
                    <a:cubicBezTo>
                      <a:pt x="34" y="45"/>
                      <a:pt x="34" y="45"/>
                      <a:pt x="34" y="45"/>
                    </a:cubicBezTo>
                    <a:cubicBezTo>
                      <a:pt x="34" y="45"/>
                      <a:pt x="34" y="45"/>
                      <a:pt x="34" y="45"/>
                    </a:cubicBezTo>
                    <a:cubicBezTo>
                      <a:pt x="29" y="54"/>
                      <a:pt x="29" y="54"/>
                      <a:pt x="29" y="54"/>
                    </a:cubicBezTo>
                    <a:cubicBezTo>
                      <a:pt x="29" y="54"/>
                      <a:pt x="29" y="54"/>
                      <a:pt x="29" y="54"/>
                    </a:cubicBezTo>
                    <a:cubicBezTo>
                      <a:pt x="30" y="55"/>
                      <a:pt x="30" y="55"/>
                      <a:pt x="30" y="55"/>
                    </a:cubicBezTo>
                    <a:cubicBezTo>
                      <a:pt x="31" y="55"/>
                      <a:pt x="31" y="55"/>
                      <a:pt x="31" y="55"/>
                    </a:cubicBezTo>
                    <a:cubicBezTo>
                      <a:pt x="31" y="54"/>
                      <a:pt x="34" y="50"/>
                      <a:pt x="35" y="48"/>
                    </a:cubicBezTo>
                    <a:cubicBezTo>
                      <a:pt x="35" y="48"/>
                      <a:pt x="35" y="48"/>
                      <a:pt x="35" y="48"/>
                    </a:cubicBezTo>
                    <a:cubicBezTo>
                      <a:pt x="37" y="52"/>
                      <a:pt x="37" y="52"/>
                      <a:pt x="37" y="52"/>
                    </a:cubicBezTo>
                    <a:cubicBezTo>
                      <a:pt x="37" y="52"/>
                      <a:pt x="37" y="52"/>
                      <a:pt x="37" y="52"/>
                    </a:cubicBezTo>
                    <a:cubicBezTo>
                      <a:pt x="33" y="56"/>
                      <a:pt x="33" y="56"/>
                      <a:pt x="33" y="56"/>
                    </a:cubicBezTo>
                    <a:cubicBezTo>
                      <a:pt x="33" y="56"/>
                      <a:pt x="33" y="56"/>
                      <a:pt x="33" y="56"/>
                    </a:cubicBezTo>
                    <a:cubicBezTo>
                      <a:pt x="34" y="57"/>
                      <a:pt x="34" y="57"/>
                      <a:pt x="34" y="57"/>
                    </a:cubicBezTo>
                    <a:cubicBezTo>
                      <a:pt x="35" y="57"/>
                      <a:pt x="35" y="57"/>
                      <a:pt x="35" y="57"/>
                    </a:cubicBezTo>
                    <a:cubicBezTo>
                      <a:pt x="37" y="54"/>
                      <a:pt x="37" y="54"/>
                      <a:pt x="37" y="54"/>
                    </a:cubicBezTo>
                    <a:cubicBezTo>
                      <a:pt x="37" y="54"/>
                      <a:pt x="37" y="54"/>
                      <a:pt x="37" y="54"/>
                    </a:cubicBezTo>
                    <a:cubicBezTo>
                      <a:pt x="39" y="59"/>
                      <a:pt x="39" y="59"/>
                      <a:pt x="39" y="59"/>
                    </a:cubicBezTo>
                    <a:cubicBezTo>
                      <a:pt x="40" y="60"/>
                      <a:pt x="40" y="60"/>
                      <a:pt x="40" y="60"/>
                    </a:cubicBezTo>
                    <a:cubicBezTo>
                      <a:pt x="41" y="59"/>
                      <a:pt x="41" y="59"/>
                      <a:pt x="41" y="59"/>
                    </a:cubicBezTo>
                    <a:cubicBezTo>
                      <a:pt x="41" y="59"/>
                      <a:pt x="41" y="59"/>
                      <a:pt x="41" y="59"/>
                    </a:cubicBezTo>
                    <a:cubicBezTo>
                      <a:pt x="39" y="53"/>
                      <a:pt x="39" y="53"/>
                      <a:pt x="39" y="53"/>
                    </a:cubicBezTo>
                    <a:cubicBezTo>
                      <a:pt x="40" y="53"/>
                      <a:pt x="40" y="53"/>
                      <a:pt x="40" y="53"/>
                    </a:cubicBezTo>
                    <a:cubicBezTo>
                      <a:pt x="44" y="53"/>
                      <a:pt x="44" y="53"/>
                      <a:pt x="44" y="53"/>
                    </a:cubicBezTo>
                    <a:cubicBezTo>
                      <a:pt x="44" y="53"/>
                      <a:pt x="44" y="53"/>
                      <a:pt x="44" y="53"/>
                    </a:cubicBezTo>
                    <a:cubicBezTo>
                      <a:pt x="45" y="52"/>
                      <a:pt x="45" y="52"/>
                      <a:pt x="45" y="52"/>
                    </a:cubicBezTo>
                    <a:cubicBezTo>
                      <a:pt x="39" y="51"/>
                      <a:pt x="39" y="51"/>
                      <a:pt x="39" y="51"/>
                    </a:cubicBezTo>
                    <a:cubicBezTo>
                      <a:pt x="39" y="51"/>
                      <a:pt x="39" y="51"/>
                      <a:pt x="39" y="51"/>
                    </a:cubicBezTo>
                    <a:cubicBezTo>
                      <a:pt x="37" y="47"/>
                      <a:pt x="37" y="47"/>
                      <a:pt x="37" y="47"/>
                    </a:cubicBezTo>
                    <a:cubicBezTo>
                      <a:pt x="38" y="47"/>
                      <a:pt x="38" y="47"/>
                      <a:pt x="38" y="47"/>
                    </a:cubicBezTo>
                    <a:cubicBezTo>
                      <a:pt x="46" y="49"/>
                      <a:pt x="46" y="49"/>
                      <a:pt x="46" y="49"/>
                    </a:cubicBezTo>
                    <a:cubicBezTo>
                      <a:pt x="46" y="49"/>
                      <a:pt x="46" y="49"/>
                      <a:pt x="46" y="49"/>
                    </a:cubicBezTo>
                    <a:cubicBezTo>
                      <a:pt x="47" y="48"/>
                      <a:pt x="47" y="48"/>
                      <a:pt x="47" y="48"/>
                    </a:cubicBezTo>
                    <a:cubicBezTo>
                      <a:pt x="47" y="47"/>
                      <a:pt x="47" y="47"/>
                      <a:pt x="47" y="47"/>
                    </a:cubicBezTo>
                    <a:cubicBezTo>
                      <a:pt x="37" y="45"/>
                      <a:pt x="37" y="45"/>
                      <a:pt x="37" y="45"/>
                    </a:cubicBezTo>
                    <a:cubicBezTo>
                      <a:pt x="37" y="45"/>
                      <a:pt x="37" y="45"/>
                      <a:pt x="37" y="45"/>
                    </a:cubicBezTo>
                    <a:cubicBezTo>
                      <a:pt x="36" y="42"/>
                      <a:pt x="36" y="42"/>
                      <a:pt x="36" y="42"/>
                    </a:cubicBezTo>
                    <a:cubicBezTo>
                      <a:pt x="36" y="42"/>
                      <a:pt x="36" y="42"/>
                      <a:pt x="36" y="42"/>
                    </a:cubicBezTo>
                    <a:cubicBezTo>
                      <a:pt x="41" y="42"/>
                      <a:pt x="41" y="42"/>
                      <a:pt x="41" y="42"/>
                    </a:cubicBezTo>
                    <a:cubicBezTo>
                      <a:pt x="41" y="42"/>
                      <a:pt x="41" y="42"/>
                      <a:pt x="41" y="42"/>
                    </a:cubicBezTo>
                    <a:cubicBezTo>
                      <a:pt x="42" y="41"/>
                      <a:pt x="42" y="41"/>
                      <a:pt x="42" y="41"/>
                    </a:cubicBezTo>
                    <a:cubicBezTo>
                      <a:pt x="35" y="40"/>
                      <a:pt x="35" y="40"/>
                      <a:pt x="35" y="40"/>
                    </a:cubicBezTo>
                    <a:cubicBezTo>
                      <a:pt x="33" y="33"/>
                      <a:pt x="33" y="33"/>
                      <a:pt x="33" y="33"/>
                    </a:cubicBezTo>
                    <a:cubicBezTo>
                      <a:pt x="33" y="33"/>
                      <a:pt x="33" y="32"/>
                      <a:pt x="34" y="32"/>
                    </a:cubicBezTo>
                    <a:cubicBezTo>
                      <a:pt x="41" y="33"/>
                      <a:pt x="41" y="33"/>
                      <a:pt x="41" y="33"/>
                    </a:cubicBezTo>
                    <a:cubicBezTo>
                      <a:pt x="43" y="40"/>
                      <a:pt x="43" y="40"/>
                      <a:pt x="43" y="40"/>
                    </a:cubicBezTo>
                    <a:cubicBezTo>
                      <a:pt x="45" y="39"/>
                      <a:pt x="45" y="39"/>
                      <a:pt x="45" y="39"/>
                    </a:cubicBezTo>
                    <a:cubicBezTo>
                      <a:pt x="43" y="33"/>
                      <a:pt x="43" y="33"/>
                      <a:pt x="43" y="33"/>
                    </a:cubicBezTo>
                    <a:cubicBezTo>
                      <a:pt x="46" y="34"/>
                      <a:pt x="46" y="34"/>
                      <a:pt x="46" y="34"/>
                    </a:cubicBezTo>
                    <a:cubicBezTo>
                      <a:pt x="50" y="43"/>
                      <a:pt x="50" y="43"/>
                      <a:pt x="50" y="43"/>
                    </a:cubicBezTo>
                    <a:cubicBezTo>
                      <a:pt x="52" y="42"/>
                      <a:pt x="52" y="42"/>
                      <a:pt x="52" y="42"/>
                    </a:cubicBezTo>
                    <a:cubicBezTo>
                      <a:pt x="52" y="42"/>
                      <a:pt x="49" y="36"/>
                      <a:pt x="48" y="34"/>
                    </a:cubicBezTo>
                    <a:cubicBezTo>
                      <a:pt x="52" y="35"/>
                      <a:pt x="52" y="35"/>
                      <a:pt x="52" y="35"/>
                    </a:cubicBezTo>
                    <a:cubicBezTo>
                      <a:pt x="54" y="40"/>
                      <a:pt x="54" y="40"/>
                      <a:pt x="54" y="40"/>
                    </a:cubicBezTo>
                    <a:cubicBezTo>
                      <a:pt x="56" y="39"/>
                      <a:pt x="56" y="39"/>
                      <a:pt x="56" y="39"/>
                    </a:cubicBezTo>
                    <a:cubicBezTo>
                      <a:pt x="54" y="35"/>
                      <a:pt x="54" y="35"/>
                      <a:pt x="54" y="35"/>
                    </a:cubicBezTo>
                    <a:cubicBezTo>
                      <a:pt x="60" y="36"/>
                      <a:pt x="60" y="36"/>
                      <a:pt x="60" y="36"/>
                    </a:cubicBezTo>
                    <a:lnTo>
                      <a:pt x="60"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6" name="Oval 886">
                <a:extLst>
                  <a:ext uri="{FF2B5EF4-FFF2-40B4-BE49-F238E27FC236}">
                    <a16:creationId xmlns:a16="http://schemas.microsoft.com/office/drawing/2014/main" id="{90739E8E-6DDD-4871-8019-EE8C778FECD6}"/>
                  </a:ext>
                </a:extLst>
              </p:cNvPr>
              <p:cNvSpPr>
                <a:spLocks noChangeArrowheads="1"/>
              </p:cNvSpPr>
              <p:nvPr/>
            </p:nvSpPr>
            <p:spPr bwMode="auto">
              <a:xfrm>
                <a:off x="7899401" y="3656013"/>
                <a:ext cx="31750" cy="317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7" name="Oval 887">
                <a:extLst>
                  <a:ext uri="{FF2B5EF4-FFF2-40B4-BE49-F238E27FC236}">
                    <a16:creationId xmlns:a16="http://schemas.microsoft.com/office/drawing/2014/main" id="{FB34D17E-3DF1-42BA-A57A-D1372CC312A2}"/>
                  </a:ext>
                </a:extLst>
              </p:cNvPr>
              <p:cNvSpPr>
                <a:spLocks noChangeArrowheads="1"/>
              </p:cNvSpPr>
              <p:nvPr/>
            </p:nvSpPr>
            <p:spPr bwMode="auto">
              <a:xfrm>
                <a:off x="7899401" y="3619500"/>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8" name="Oval 888">
                <a:extLst>
                  <a:ext uri="{FF2B5EF4-FFF2-40B4-BE49-F238E27FC236}">
                    <a16:creationId xmlns:a16="http://schemas.microsoft.com/office/drawing/2014/main" id="{9E47F5B1-0B80-41CF-B83A-5A598351B74A}"/>
                  </a:ext>
                </a:extLst>
              </p:cNvPr>
              <p:cNvSpPr>
                <a:spLocks noChangeArrowheads="1"/>
              </p:cNvSpPr>
              <p:nvPr/>
            </p:nvSpPr>
            <p:spPr bwMode="auto">
              <a:xfrm>
                <a:off x="8270876" y="3352800"/>
                <a:ext cx="25400" cy="238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9" name="Freeform 889">
                <a:extLst>
                  <a:ext uri="{FF2B5EF4-FFF2-40B4-BE49-F238E27FC236}">
                    <a16:creationId xmlns:a16="http://schemas.microsoft.com/office/drawing/2014/main" id="{02B37DEC-1E05-4824-B418-6355794E9B07}"/>
                  </a:ext>
                </a:extLst>
              </p:cNvPr>
              <p:cNvSpPr>
                <a:spLocks/>
              </p:cNvSpPr>
              <p:nvPr/>
            </p:nvSpPr>
            <p:spPr bwMode="auto">
              <a:xfrm>
                <a:off x="8048626" y="3314700"/>
                <a:ext cx="134938" cy="49213"/>
              </a:xfrm>
              <a:custGeom>
                <a:avLst/>
                <a:gdLst>
                  <a:gd name="T0" fmla="*/ 2 w 88"/>
                  <a:gd name="T1" fmla="*/ 13 h 32"/>
                  <a:gd name="T2" fmla="*/ 7 w 88"/>
                  <a:gd name="T3" fmla="*/ 14 h 32"/>
                  <a:gd name="T4" fmla="*/ 18 w 88"/>
                  <a:gd name="T5" fmla="*/ 15 h 32"/>
                  <a:gd name="T6" fmla="*/ 38 w 88"/>
                  <a:gd name="T7" fmla="*/ 9 h 32"/>
                  <a:gd name="T8" fmla="*/ 68 w 88"/>
                  <a:gd name="T9" fmla="*/ 22 h 32"/>
                  <a:gd name="T10" fmla="*/ 82 w 88"/>
                  <a:gd name="T11" fmla="*/ 15 h 32"/>
                  <a:gd name="T12" fmla="*/ 85 w 88"/>
                  <a:gd name="T13" fmla="*/ 14 h 32"/>
                  <a:gd name="T14" fmla="*/ 42 w 88"/>
                  <a:gd name="T15" fmla="*/ 1 h 32"/>
                  <a:gd name="T16" fmla="*/ 2 w 88"/>
                  <a:gd name="T17" fmla="*/ 13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8" h="32">
                    <a:moveTo>
                      <a:pt x="2" y="13"/>
                    </a:moveTo>
                    <a:cubicBezTo>
                      <a:pt x="2" y="13"/>
                      <a:pt x="0" y="19"/>
                      <a:pt x="7" y="14"/>
                    </a:cubicBezTo>
                    <a:cubicBezTo>
                      <a:pt x="14" y="10"/>
                      <a:pt x="11" y="14"/>
                      <a:pt x="18" y="15"/>
                    </a:cubicBezTo>
                    <a:cubicBezTo>
                      <a:pt x="25" y="16"/>
                      <a:pt x="32" y="3"/>
                      <a:pt x="38" y="9"/>
                    </a:cubicBezTo>
                    <a:cubicBezTo>
                      <a:pt x="43" y="15"/>
                      <a:pt x="60" y="32"/>
                      <a:pt x="68" y="22"/>
                    </a:cubicBezTo>
                    <a:cubicBezTo>
                      <a:pt x="76" y="11"/>
                      <a:pt x="79" y="13"/>
                      <a:pt x="82" y="15"/>
                    </a:cubicBezTo>
                    <a:cubicBezTo>
                      <a:pt x="85" y="18"/>
                      <a:pt x="88" y="18"/>
                      <a:pt x="85" y="14"/>
                    </a:cubicBezTo>
                    <a:cubicBezTo>
                      <a:pt x="83" y="11"/>
                      <a:pt x="61" y="0"/>
                      <a:pt x="42" y="1"/>
                    </a:cubicBezTo>
                    <a:cubicBezTo>
                      <a:pt x="22" y="3"/>
                      <a:pt x="7" y="8"/>
                      <a:pt x="2" y="1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sp>
        <p:nvSpPr>
          <p:cNvPr id="294" name="矩形: 圆角 293">
            <a:extLst>
              <a:ext uri="{FF2B5EF4-FFF2-40B4-BE49-F238E27FC236}">
                <a16:creationId xmlns:a16="http://schemas.microsoft.com/office/drawing/2014/main" id="{59217348-A297-4C60-AC84-F55A9D435E7D}"/>
              </a:ext>
            </a:extLst>
          </p:cNvPr>
          <p:cNvSpPr/>
          <p:nvPr/>
        </p:nvSpPr>
        <p:spPr>
          <a:xfrm>
            <a:off x="3949159" y="347855"/>
            <a:ext cx="4344276" cy="675313"/>
          </a:xfrm>
          <a:prstGeom prst="roundRect">
            <a:avLst>
              <a:gd name="adj" fmla="val 50000"/>
            </a:avLst>
          </a:prstGeom>
          <a:solidFill>
            <a:srgbClr val="33B7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600" smtClean="0">
                <a:latin typeface="UTM Showcard" panose="02040603050506020204" pitchFamily="18" charset="0"/>
                <a:ea typeface="inpin heiti" panose="00000500000000000000" pitchFamily="2" charset="-122"/>
                <a:sym typeface="inpin heiti" panose="00000500000000000000" pitchFamily="2" charset="-122"/>
              </a:rPr>
              <a:t>TẬP LÀM VĂN</a:t>
            </a:r>
            <a:endParaRPr lang="zh-CN" altLang="en-US" sz="3600" dirty="0">
              <a:latin typeface="UTM Showcard" panose="02040603050506020204" pitchFamily="18" charset="0"/>
              <a:ea typeface="inpin heiti" panose="00000500000000000000" pitchFamily="2" charset="-122"/>
              <a:sym typeface="inpin heiti" panose="00000500000000000000" pitchFamily="2" charset="-122"/>
            </a:endParaRPr>
          </a:p>
        </p:txBody>
      </p:sp>
      <p:pic>
        <p:nvPicPr>
          <p:cNvPr id="220" name="图片 219">
            <a:extLst>
              <a:ext uri="{FF2B5EF4-FFF2-40B4-BE49-F238E27FC236}">
                <a16:creationId xmlns:a16="http://schemas.microsoft.com/office/drawing/2014/main" id="{5E25665A-C0F2-4C66-B137-E72EB7328CF9}"/>
              </a:ext>
            </a:extLst>
          </p:cNvPr>
          <p:cNvPicPr>
            <a:picLocks noChangeAspect="1"/>
          </p:cNvPicPr>
          <p:nvPr/>
        </p:nvPicPr>
        <p:blipFill>
          <a:blip r:embed="rId6"/>
          <a:stretch>
            <a:fillRect/>
          </a:stretch>
        </p:blipFill>
        <p:spPr>
          <a:xfrm>
            <a:off x="10670185" y="2813331"/>
            <a:ext cx="734492" cy="791022"/>
          </a:xfrm>
          <a:prstGeom prst="rect">
            <a:avLst/>
          </a:prstGeom>
        </p:spPr>
      </p:pic>
      <p:sp>
        <p:nvSpPr>
          <p:cNvPr id="291" name="文本框 290">
            <a:extLst>
              <a:ext uri="{FF2B5EF4-FFF2-40B4-BE49-F238E27FC236}">
                <a16:creationId xmlns:a16="http://schemas.microsoft.com/office/drawing/2014/main" id="{67393BD0-5D16-4869-944E-1168F4A6212E}"/>
              </a:ext>
            </a:extLst>
          </p:cNvPr>
          <p:cNvSpPr txBox="1"/>
          <p:nvPr/>
        </p:nvSpPr>
        <p:spPr>
          <a:xfrm>
            <a:off x="2664912" y="1190436"/>
            <a:ext cx="6981891" cy="1862048"/>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115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ĐOẠN VĂN</a:t>
            </a:r>
            <a:endParaRPr lang="zh-CN" altLang="en-US" sz="115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grpSp>
        <p:nvGrpSpPr>
          <p:cNvPr id="222" name="组合 221">
            <a:extLst>
              <a:ext uri="{FF2B5EF4-FFF2-40B4-BE49-F238E27FC236}">
                <a16:creationId xmlns:a16="http://schemas.microsoft.com/office/drawing/2014/main" id="{E9EE46CE-1C68-4B6E-AFCC-AD0934B94683}"/>
              </a:ext>
            </a:extLst>
          </p:cNvPr>
          <p:cNvGrpSpPr/>
          <p:nvPr/>
        </p:nvGrpSpPr>
        <p:grpSpPr>
          <a:xfrm>
            <a:off x="5049607" y="4937610"/>
            <a:ext cx="786854" cy="873260"/>
            <a:chOff x="-2033679" y="889419"/>
            <a:chExt cx="463503" cy="619473"/>
          </a:xfrm>
        </p:grpSpPr>
        <p:pic>
          <p:nvPicPr>
            <p:cNvPr id="224"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6" name="组合 225">
            <a:extLst>
              <a:ext uri="{FF2B5EF4-FFF2-40B4-BE49-F238E27FC236}">
                <a16:creationId xmlns:a16="http://schemas.microsoft.com/office/drawing/2014/main" id="{8B26B9FF-AF12-4AB4-BB60-52930BD8A6FB}"/>
              </a:ext>
            </a:extLst>
          </p:cNvPr>
          <p:cNvGrpSpPr/>
          <p:nvPr/>
        </p:nvGrpSpPr>
        <p:grpSpPr>
          <a:xfrm>
            <a:off x="6090550" y="4920265"/>
            <a:ext cx="786854" cy="873260"/>
            <a:chOff x="-2033679" y="889419"/>
            <a:chExt cx="463503" cy="619473"/>
          </a:xfrm>
        </p:grpSpPr>
        <p:pic>
          <p:nvPicPr>
            <p:cNvPr id="227" name="Picture 10" descr="E:\丫头\png\小人\卡通类素材\ry.png">
              <a:extLst>
                <a:ext uri="{FF2B5EF4-FFF2-40B4-BE49-F238E27FC236}">
                  <a16:creationId xmlns:a16="http://schemas.microsoft.com/office/drawing/2014/main" id="{30A4BC11-1A94-4232-B300-3B51EF42E09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10" descr="E:\丫头\png\小人\卡通类素材\ry.png">
              <a:extLst>
                <a:ext uri="{FF2B5EF4-FFF2-40B4-BE49-F238E27FC236}">
                  <a16:creationId xmlns:a16="http://schemas.microsoft.com/office/drawing/2014/main" id="{13DCC9C4-26D0-4D98-A9DD-A8FD9747E2C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9" name="组合 228">
            <a:extLst>
              <a:ext uri="{FF2B5EF4-FFF2-40B4-BE49-F238E27FC236}">
                <a16:creationId xmlns:a16="http://schemas.microsoft.com/office/drawing/2014/main" id="{37D2DD7A-97B0-4C5C-BE85-89C8CBA3C6FE}"/>
              </a:ext>
            </a:extLst>
          </p:cNvPr>
          <p:cNvGrpSpPr/>
          <p:nvPr/>
        </p:nvGrpSpPr>
        <p:grpSpPr>
          <a:xfrm>
            <a:off x="7146662" y="4937610"/>
            <a:ext cx="786854" cy="873260"/>
            <a:chOff x="-2033679" y="889419"/>
            <a:chExt cx="463503" cy="619473"/>
          </a:xfrm>
        </p:grpSpPr>
        <p:pic>
          <p:nvPicPr>
            <p:cNvPr id="230" name="Picture 10" descr="E:\丫头\png\小人\卡通类素材\ry.png">
              <a:extLst>
                <a:ext uri="{FF2B5EF4-FFF2-40B4-BE49-F238E27FC236}">
                  <a16:creationId xmlns:a16="http://schemas.microsoft.com/office/drawing/2014/main" id="{E8C8FCFA-7C84-4F6A-A7F2-F995DAE90FB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10" descr="E:\丫头\png\小人\卡通类素材\ry.png">
              <a:extLst>
                <a:ext uri="{FF2B5EF4-FFF2-40B4-BE49-F238E27FC236}">
                  <a16:creationId xmlns:a16="http://schemas.microsoft.com/office/drawing/2014/main" id="{1992251E-2887-4E4A-BCBC-DF3B7136E26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唯美动人浪漫场景短视频配乐.wav">
            <a:hlinkClick r:id="" action="ppaction://media"/>
            <a:extLst>
              <a:ext uri="{FF2B5EF4-FFF2-40B4-BE49-F238E27FC236}">
                <a16:creationId xmlns:a16="http://schemas.microsoft.com/office/drawing/2014/main" id="{06337922-9F43-2C46-B91D-788E39BEA1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484924" y="0"/>
            <a:ext cx="615852" cy="615852"/>
          </a:xfrm>
          <a:prstGeom prst="rect">
            <a:avLst/>
          </a:prstGeom>
        </p:spPr>
      </p:pic>
      <p:sp>
        <p:nvSpPr>
          <p:cNvPr id="223" name="文本框 290">
            <a:extLst>
              <a:ext uri="{FF2B5EF4-FFF2-40B4-BE49-F238E27FC236}">
                <a16:creationId xmlns:a16="http://schemas.microsoft.com/office/drawing/2014/main" id="{67393BD0-5D16-4869-944E-1168F4A6212E}"/>
              </a:ext>
            </a:extLst>
          </p:cNvPr>
          <p:cNvSpPr txBox="1"/>
          <p:nvPr/>
        </p:nvSpPr>
        <p:spPr>
          <a:xfrm>
            <a:off x="1885388" y="2866613"/>
            <a:ext cx="8540941" cy="1569660"/>
          </a:xfrm>
          <a:prstGeom prst="rect">
            <a:avLst/>
          </a:prstGeom>
          <a:noFill/>
        </p:spPr>
        <p:txBody>
          <a:bodyPr wrap="square" rtlCol="0">
            <a:spAutoFit/>
          </a:bodyPr>
          <a:lstStyle/>
          <a:p>
            <a:r>
              <a:rPr lang="en-US" altLang="zh-CN" sz="9600" smtClean="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rPr>
              <a:t>TRONG BÀI VĂN KỂ CHUYỆN</a:t>
            </a:r>
            <a:endParaRPr lang="zh-CN" altLang="en-US" sz="9600" dirty="0">
              <a:solidFill>
                <a:srgbClr val="07723E"/>
              </a:solidFill>
              <a:effectLst>
                <a:innerShdw blurRad="63500" dist="50800" dir="5400000">
                  <a:prstClr val="black">
                    <a:alpha val="50000"/>
                  </a:prstClr>
                </a:innerShdw>
              </a:effectLst>
              <a:latin typeface="UTM Raven" panose="02040603050506020204" pitchFamily="18" charset="0"/>
              <a:ea typeface="inpin heiti" panose="00000500000000000000" pitchFamily="2" charset="-122"/>
              <a:sym typeface="inpin heiti" panose="00000500000000000000" pitchFamily="2" charset="-122"/>
            </a:endParaRPr>
          </a:p>
        </p:txBody>
      </p:sp>
      <p:sp>
        <p:nvSpPr>
          <p:cNvPr id="5" name="Heart 4"/>
          <p:cNvSpPr/>
          <p:nvPr/>
        </p:nvSpPr>
        <p:spPr>
          <a:xfrm>
            <a:off x="1508016" y="3604353"/>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238" name="Heart 237"/>
          <p:cNvSpPr/>
          <p:nvPr/>
        </p:nvSpPr>
        <p:spPr>
          <a:xfrm>
            <a:off x="9939838" y="3756459"/>
            <a:ext cx="377372" cy="391885"/>
          </a:xfrm>
          <a:prstGeom prst="heart">
            <a:avLst/>
          </a:prstGeom>
          <a:solidFill>
            <a:srgbClr val="077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Tree>
    <p:extLst>
      <p:ext uri="{BB962C8B-B14F-4D97-AF65-F5344CB8AC3E}">
        <p14:creationId xmlns:p14="http://schemas.microsoft.com/office/powerpoint/2010/main" val="333033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wind"/>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0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iterate type="lt">
                                    <p:tmPct val="10000"/>
                                  </p:iterate>
                                  <p:childTnLst>
                                    <p:set>
                                      <p:cBhvr>
                                        <p:cTn id="10" dur="1" fill="hold">
                                          <p:stCondLst>
                                            <p:cond delay="0"/>
                                          </p:stCondLst>
                                        </p:cTn>
                                        <p:tgtEl>
                                          <p:spTgt spid="220"/>
                                        </p:tgtEl>
                                        <p:attrNameLst>
                                          <p:attrName>style.visibility</p:attrName>
                                        </p:attrNameLst>
                                      </p:cBhvr>
                                      <p:to>
                                        <p:strVal val="visible"/>
                                      </p:to>
                                    </p:set>
                                    <p:animEffect transition="in" filter="fade">
                                      <p:cBhvr>
                                        <p:cTn id="11" dur="500"/>
                                        <p:tgtEl>
                                          <p:spTgt spid="220"/>
                                        </p:tgtEl>
                                      </p:cBhvr>
                                    </p:animEffect>
                                    <p:anim calcmode="lin" valueType="num">
                                      <p:cBhvr>
                                        <p:cTn id="12" dur="500" fill="hold"/>
                                        <p:tgtEl>
                                          <p:spTgt spid="220"/>
                                        </p:tgtEl>
                                        <p:attrNameLst>
                                          <p:attrName>ppt_x</p:attrName>
                                        </p:attrNameLst>
                                      </p:cBhvr>
                                      <p:tavLst>
                                        <p:tav tm="0">
                                          <p:val>
                                            <p:strVal val="#ppt_x"/>
                                          </p:val>
                                        </p:tav>
                                        <p:tav tm="100000">
                                          <p:val>
                                            <p:strVal val="#ppt_x"/>
                                          </p:val>
                                        </p:tav>
                                      </p:tavLst>
                                    </p:anim>
                                    <p:anim calcmode="lin" valueType="num">
                                      <p:cBhvr>
                                        <p:cTn id="13" dur="500" fill="hold"/>
                                        <p:tgtEl>
                                          <p:spTgt spid="220"/>
                                        </p:tgtEl>
                                        <p:attrNameLst>
                                          <p:attrName>ppt_y</p:attrName>
                                        </p:attrNameLst>
                                      </p:cBhvr>
                                      <p:tavLst>
                                        <p:tav tm="0">
                                          <p:val>
                                            <p:strVal val="#ppt_y+.1"/>
                                          </p:val>
                                        </p:tav>
                                        <p:tav tm="100000">
                                          <p:val>
                                            <p:strVal val="#ppt_y"/>
                                          </p:val>
                                        </p:tav>
                                      </p:tavLst>
                                    </p:anim>
                                  </p:childTnLst>
                                </p:cTn>
                              </p:par>
                              <p:par>
                                <p:cTn id="14" presetID="2" presetClass="entr" presetSubtype="6" fill="hold" nodeType="withEffect">
                                  <p:stCondLst>
                                    <p:cond delay="0"/>
                                  </p:stCondLst>
                                  <p:iterate type="lt">
                                    <p:tmPct val="10000"/>
                                  </p:iterate>
                                  <p:childTnLst>
                                    <p:set>
                                      <p:cBhvr>
                                        <p:cTn id="15" dur="1" fill="hold">
                                          <p:stCondLst>
                                            <p:cond delay="0"/>
                                          </p:stCondLst>
                                        </p:cTn>
                                        <p:tgtEl>
                                          <p:spTgt spid="222"/>
                                        </p:tgtEl>
                                        <p:attrNameLst>
                                          <p:attrName>style.visibility</p:attrName>
                                        </p:attrNameLst>
                                      </p:cBhvr>
                                      <p:to>
                                        <p:strVal val="visible"/>
                                      </p:to>
                                    </p:set>
                                    <p:anim calcmode="lin" valueType="num">
                                      <p:cBhvr additive="base">
                                        <p:cTn id="16" dur="500" fill="hold"/>
                                        <p:tgtEl>
                                          <p:spTgt spid="222"/>
                                        </p:tgtEl>
                                        <p:attrNameLst>
                                          <p:attrName>ppt_x</p:attrName>
                                        </p:attrNameLst>
                                      </p:cBhvr>
                                      <p:tavLst>
                                        <p:tav tm="0">
                                          <p:val>
                                            <p:strVal val="1+#ppt_w/2"/>
                                          </p:val>
                                        </p:tav>
                                        <p:tav tm="100000">
                                          <p:val>
                                            <p:strVal val="#ppt_x"/>
                                          </p:val>
                                        </p:tav>
                                      </p:tavLst>
                                    </p:anim>
                                    <p:anim calcmode="lin" valueType="num">
                                      <p:cBhvr additive="base">
                                        <p:cTn id="17" dur="500" fill="hold"/>
                                        <p:tgtEl>
                                          <p:spTgt spid="222"/>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iterate type="lt">
                                    <p:tmPct val="10000"/>
                                  </p:iterate>
                                  <p:childTnLst>
                                    <p:set>
                                      <p:cBhvr>
                                        <p:cTn id="19" dur="1" fill="hold">
                                          <p:stCondLst>
                                            <p:cond delay="0"/>
                                          </p:stCondLst>
                                        </p:cTn>
                                        <p:tgtEl>
                                          <p:spTgt spid="226"/>
                                        </p:tgtEl>
                                        <p:attrNameLst>
                                          <p:attrName>style.visibility</p:attrName>
                                        </p:attrNameLst>
                                      </p:cBhvr>
                                      <p:to>
                                        <p:strVal val="visible"/>
                                      </p:to>
                                    </p:set>
                                    <p:anim calcmode="lin" valueType="num">
                                      <p:cBhvr additive="base">
                                        <p:cTn id="20" dur="500" fill="hold"/>
                                        <p:tgtEl>
                                          <p:spTgt spid="226"/>
                                        </p:tgtEl>
                                        <p:attrNameLst>
                                          <p:attrName>ppt_x</p:attrName>
                                        </p:attrNameLst>
                                      </p:cBhvr>
                                      <p:tavLst>
                                        <p:tav tm="0">
                                          <p:val>
                                            <p:strVal val="1+#ppt_w/2"/>
                                          </p:val>
                                        </p:tav>
                                        <p:tav tm="100000">
                                          <p:val>
                                            <p:strVal val="#ppt_x"/>
                                          </p:val>
                                        </p:tav>
                                      </p:tavLst>
                                    </p:anim>
                                    <p:anim calcmode="lin" valueType="num">
                                      <p:cBhvr additive="base">
                                        <p:cTn id="21" dur="500" fill="hold"/>
                                        <p:tgtEl>
                                          <p:spTgt spid="226"/>
                                        </p:tgtEl>
                                        <p:attrNameLst>
                                          <p:attrName>ppt_y</p:attrName>
                                        </p:attrNameLst>
                                      </p:cBhvr>
                                      <p:tavLst>
                                        <p:tav tm="0">
                                          <p:val>
                                            <p:strVal val="1+#ppt_h/2"/>
                                          </p:val>
                                        </p:tav>
                                        <p:tav tm="100000">
                                          <p:val>
                                            <p:strVal val="#ppt_y"/>
                                          </p:val>
                                        </p:tav>
                                      </p:tavLst>
                                    </p:anim>
                                  </p:childTnLst>
                                </p:cTn>
                              </p:par>
                              <p:par>
                                <p:cTn id="22" presetID="2" presetClass="entr" presetSubtype="6" fill="hold" nodeType="withEffect">
                                  <p:stCondLst>
                                    <p:cond delay="0"/>
                                  </p:stCondLst>
                                  <p:iterate type="lt">
                                    <p:tmPct val="10000"/>
                                  </p:iterate>
                                  <p:childTnLst>
                                    <p:set>
                                      <p:cBhvr>
                                        <p:cTn id="23" dur="1" fill="hold">
                                          <p:stCondLst>
                                            <p:cond delay="0"/>
                                          </p:stCondLst>
                                        </p:cTn>
                                        <p:tgtEl>
                                          <p:spTgt spid="229"/>
                                        </p:tgtEl>
                                        <p:attrNameLst>
                                          <p:attrName>style.visibility</p:attrName>
                                        </p:attrNameLst>
                                      </p:cBhvr>
                                      <p:to>
                                        <p:strVal val="visible"/>
                                      </p:to>
                                    </p:set>
                                    <p:anim calcmode="lin" valueType="num">
                                      <p:cBhvr additive="base">
                                        <p:cTn id="24" dur="500" fill="hold"/>
                                        <p:tgtEl>
                                          <p:spTgt spid="229"/>
                                        </p:tgtEl>
                                        <p:attrNameLst>
                                          <p:attrName>ppt_x</p:attrName>
                                        </p:attrNameLst>
                                      </p:cBhvr>
                                      <p:tavLst>
                                        <p:tav tm="0">
                                          <p:val>
                                            <p:strVal val="1+#ppt_w/2"/>
                                          </p:val>
                                        </p:tav>
                                        <p:tav tm="100000">
                                          <p:val>
                                            <p:strVal val="#ppt_x"/>
                                          </p:val>
                                        </p:tav>
                                      </p:tavLst>
                                    </p:anim>
                                    <p:anim calcmode="lin" valueType="num">
                                      <p:cBhvr additive="base">
                                        <p:cTn id="25" dur="500" fill="hold"/>
                                        <p:tgtEl>
                                          <p:spTgt spid="229"/>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22" presetClass="entr" presetSubtype="8" fill="hold" grpId="0" nodeType="afterEffect">
                                  <p:stCondLst>
                                    <p:cond delay="0"/>
                                  </p:stCondLst>
                                  <p:iterate type="lt">
                                    <p:tmPct val="10000"/>
                                  </p:iterate>
                                  <p:childTnLst>
                                    <p:set>
                                      <p:cBhvr>
                                        <p:cTn id="28" dur="1" fill="hold">
                                          <p:stCondLst>
                                            <p:cond delay="0"/>
                                          </p:stCondLst>
                                        </p:cTn>
                                        <p:tgtEl>
                                          <p:spTgt spid="294"/>
                                        </p:tgtEl>
                                        <p:attrNameLst>
                                          <p:attrName>style.visibility</p:attrName>
                                        </p:attrNameLst>
                                      </p:cBhvr>
                                      <p:to>
                                        <p:strVal val="visible"/>
                                      </p:to>
                                    </p:set>
                                    <p:animEffect transition="in" filter="wipe(left)">
                                      <p:cBhvr>
                                        <p:cTn id="29" dur="500"/>
                                        <p:tgtEl>
                                          <p:spTgt spid="294"/>
                                        </p:tgtEl>
                                      </p:cBhvr>
                                    </p:animEffect>
                                  </p:childTnLst>
                                </p:cTn>
                              </p:par>
                            </p:childTnLst>
                          </p:cTn>
                        </p:par>
                        <p:par>
                          <p:cTn id="30" fill="hold">
                            <p:stCondLst>
                              <p:cond delay="1400"/>
                            </p:stCondLst>
                            <p:childTnLst>
                              <p:par>
                                <p:cTn id="31" presetID="49" presetClass="entr" presetSubtype="0" decel="100000" fill="hold" grpId="0" nodeType="afterEffect">
                                  <p:stCondLst>
                                    <p:cond delay="0"/>
                                  </p:stCondLst>
                                  <p:childTnLst>
                                    <p:set>
                                      <p:cBhvr>
                                        <p:cTn id="32" dur="1" fill="hold">
                                          <p:stCondLst>
                                            <p:cond delay="0"/>
                                          </p:stCondLst>
                                        </p:cTn>
                                        <p:tgtEl>
                                          <p:spTgt spid="291"/>
                                        </p:tgtEl>
                                        <p:attrNameLst>
                                          <p:attrName>style.visibility</p:attrName>
                                        </p:attrNameLst>
                                      </p:cBhvr>
                                      <p:to>
                                        <p:strVal val="visible"/>
                                      </p:to>
                                    </p:set>
                                    <p:anim calcmode="lin" valueType="num">
                                      <p:cBhvr>
                                        <p:cTn id="33" dur="500" fill="hold"/>
                                        <p:tgtEl>
                                          <p:spTgt spid="291"/>
                                        </p:tgtEl>
                                        <p:attrNameLst>
                                          <p:attrName>ppt_w</p:attrName>
                                        </p:attrNameLst>
                                      </p:cBhvr>
                                      <p:tavLst>
                                        <p:tav tm="0">
                                          <p:val>
                                            <p:fltVal val="0"/>
                                          </p:val>
                                        </p:tav>
                                        <p:tav tm="100000">
                                          <p:val>
                                            <p:strVal val="#ppt_w"/>
                                          </p:val>
                                        </p:tav>
                                      </p:tavLst>
                                    </p:anim>
                                    <p:anim calcmode="lin" valueType="num">
                                      <p:cBhvr>
                                        <p:cTn id="34" dur="500" fill="hold"/>
                                        <p:tgtEl>
                                          <p:spTgt spid="291"/>
                                        </p:tgtEl>
                                        <p:attrNameLst>
                                          <p:attrName>ppt_h</p:attrName>
                                        </p:attrNameLst>
                                      </p:cBhvr>
                                      <p:tavLst>
                                        <p:tav tm="0">
                                          <p:val>
                                            <p:fltVal val="0"/>
                                          </p:val>
                                        </p:tav>
                                        <p:tav tm="100000">
                                          <p:val>
                                            <p:strVal val="#ppt_h"/>
                                          </p:val>
                                        </p:tav>
                                      </p:tavLst>
                                    </p:anim>
                                    <p:anim calcmode="lin" valueType="num">
                                      <p:cBhvr>
                                        <p:cTn id="35" dur="500" fill="hold"/>
                                        <p:tgtEl>
                                          <p:spTgt spid="291"/>
                                        </p:tgtEl>
                                        <p:attrNameLst>
                                          <p:attrName>style.rotation</p:attrName>
                                        </p:attrNameLst>
                                      </p:cBhvr>
                                      <p:tavLst>
                                        <p:tav tm="0">
                                          <p:val>
                                            <p:fltVal val="360"/>
                                          </p:val>
                                        </p:tav>
                                        <p:tav tm="100000">
                                          <p:val>
                                            <p:fltVal val="0"/>
                                          </p:val>
                                        </p:tav>
                                      </p:tavLst>
                                    </p:anim>
                                    <p:animEffect transition="in" filter="fade">
                                      <p:cBhvr>
                                        <p:cTn id="36" dur="500"/>
                                        <p:tgtEl>
                                          <p:spTgt spid="291"/>
                                        </p:tgtEl>
                                      </p:cBhvr>
                                    </p:animEffect>
                                  </p:childTnLst>
                                </p:cTn>
                              </p:par>
                              <p:par>
                                <p:cTn id="37" presetID="10" presetClass="path" presetSubtype="0" accel="50000" decel="50000" fill="hold" nodeType="withEffect">
                                  <p:stCondLst>
                                    <p:cond delay="0"/>
                                  </p:stCondLst>
                                  <p:iterate type="lt">
                                    <p:tmPct val="10000"/>
                                  </p:iterate>
                                  <p:childTnLst>
                                    <p:animMotion origin="layout" path="M 1.66667E-6 -4.07407E-6 L -0.21992 -0.07291 L -0.53281 -0.07291 L -0.75261 -4.07407E-6 L -0.75261 0.10394 L -0.53281 0.17709 L -0.21992 0.17709 L 1.66667E-6 0.10394 L 1.66667E-6 -4.07407E-6 Z " pathEditMode="relative" rAng="0" ptsTypes="AAAAAAAAA">
                                      <p:cBhvr>
                                        <p:cTn id="38" dur="2000" fill="hold"/>
                                        <p:tgtEl>
                                          <p:spTgt spid="220"/>
                                        </p:tgtEl>
                                        <p:attrNameLst>
                                          <p:attrName>ppt_x</p:attrName>
                                          <p:attrName>ppt_y</p:attrName>
                                        </p:attrNameLst>
                                      </p:cBhvr>
                                      <p:rCtr x="-37630" y="5208"/>
                                    </p:animMotion>
                                  </p:childTnLst>
                                </p:cTn>
                              </p:par>
                              <p:par>
                                <p:cTn id="39" presetID="30" presetClass="entr" presetSubtype="0" fill="hold" grpId="0" nodeType="withEffect">
                                  <p:stCondLst>
                                    <p:cond delay="0"/>
                                  </p:stCondLst>
                                  <p:iterate type="lt">
                                    <p:tmPct val="10000"/>
                                  </p:iterate>
                                  <p:childTnLst>
                                    <p:set>
                                      <p:cBhvr>
                                        <p:cTn id="40" dur="1" fill="hold">
                                          <p:stCondLst>
                                            <p:cond delay="0"/>
                                          </p:stCondLst>
                                        </p:cTn>
                                        <p:tgtEl>
                                          <p:spTgt spid="223"/>
                                        </p:tgtEl>
                                        <p:attrNameLst>
                                          <p:attrName>style.visibility</p:attrName>
                                        </p:attrNameLst>
                                      </p:cBhvr>
                                      <p:to>
                                        <p:strVal val="visible"/>
                                      </p:to>
                                    </p:set>
                                    <p:animEffect transition="in" filter="fade">
                                      <p:cBhvr>
                                        <p:cTn id="41" dur="400" decel="100000"/>
                                        <p:tgtEl>
                                          <p:spTgt spid="223"/>
                                        </p:tgtEl>
                                      </p:cBhvr>
                                    </p:animEffect>
                                    <p:anim calcmode="lin" valueType="num">
                                      <p:cBhvr>
                                        <p:cTn id="42" dur="400" decel="100000" fill="hold"/>
                                        <p:tgtEl>
                                          <p:spTgt spid="223"/>
                                        </p:tgtEl>
                                        <p:attrNameLst>
                                          <p:attrName>style.rotation</p:attrName>
                                        </p:attrNameLst>
                                      </p:cBhvr>
                                      <p:tavLst>
                                        <p:tav tm="0">
                                          <p:val>
                                            <p:fltVal val="-90"/>
                                          </p:val>
                                        </p:tav>
                                        <p:tav tm="100000">
                                          <p:val>
                                            <p:fltVal val="0"/>
                                          </p:val>
                                        </p:tav>
                                      </p:tavLst>
                                    </p:anim>
                                    <p:anim calcmode="lin" valueType="num">
                                      <p:cBhvr>
                                        <p:cTn id="43" dur="400" decel="100000" fill="hold"/>
                                        <p:tgtEl>
                                          <p:spTgt spid="223"/>
                                        </p:tgtEl>
                                        <p:attrNameLst>
                                          <p:attrName>ppt_x</p:attrName>
                                        </p:attrNameLst>
                                      </p:cBhvr>
                                      <p:tavLst>
                                        <p:tav tm="0">
                                          <p:val>
                                            <p:strVal val="#ppt_x+0.4"/>
                                          </p:val>
                                        </p:tav>
                                        <p:tav tm="100000">
                                          <p:val>
                                            <p:strVal val="#ppt_x-0.05"/>
                                          </p:val>
                                        </p:tav>
                                      </p:tavLst>
                                    </p:anim>
                                    <p:anim calcmode="lin" valueType="num">
                                      <p:cBhvr>
                                        <p:cTn id="44" dur="400" decel="100000" fill="hold"/>
                                        <p:tgtEl>
                                          <p:spTgt spid="223"/>
                                        </p:tgtEl>
                                        <p:attrNameLst>
                                          <p:attrName>ppt_y</p:attrName>
                                        </p:attrNameLst>
                                      </p:cBhvr>
                                      <p:tavLst>
                                        <p:tav tm="0">
                                          <p:val>
                                            <p:strVal val="#ppt_y-0.4"/>
                                          </p:val>
                                        </p:tav>
                                        <p:tav tm="100000">
                                          <p:val>
                                            <p:strVal val="#ppt_y+0.1"/>
                                          </p:val>
                                        </p:tav>
                                      </p:tavLst>
                                    </p:anim>
                                    <p:anim calcmode="lin" valueType="num">
                                      <p:cBhvr>
                                        <p:cTn id="45" dur="100" accel="100000" fill="hold">
                                          <p:stCondLst>
                                            <p:cond delay="400"/>
                                          </p:stCondLst>
                                        </p:cTn>
                                        <p:tgtEl>
                                          <p:spTgt spid="223"/>
                                        </p:tgtEl>
                                        <p:attrNameLst>
                                          <p:attrName>ppt_x</p:attrName>
                                        </p:attrNameLst>
                                      </p:cBhvr>
                                      <p:tavLst>
                                        <p:tav tm="0">
                                          <p:val>
                                            <p:strVal val="#ppt_x-0.05"/>
                                          </p:val>
                                        </p:tav>
                                        <p:tav tm="100000">
                                          <p:val>
                                            <p:strVal val="#ppt_x"/>
                                          </p:val>
                                        </p:tav>
                                      </p:tavLst>
                                    </p:anim>
                                    <p:anim calcmode="lin" valueType="num">
                                      <p:cBhvr>
                                        <p:cTn id="46" dur="100" accel="100000" fill="hold">
                                          <p:stCondLst>
                                            <p:cond delay="400"/>
                                          </p:stCondLst>
                                        </p:cTn>
                                        <p:tgtEl>
                                          <p:spTgt spid="223"/>
                                        </p:tgtEl>
                                        <p:attrNameLst>
                                          <p:attrName>ppt_y</p:attrName>
                                        </p:attrNameLst>
                                      </p:cBhvr>
                                      <p:tavLst>
                                        <p:tav tm="0">
                                          <p:val>
                                            <p:strVal val="#ppt_y+0.1"/>
                                          </p:val>
                                        </p:tav>
                                        <p:tav tm="100000">
                                          <p:val>
                                            <p:strVal val="#ppt_y"/>
                                          </p:val>
                                        </p:tav>
                                      </p:tavLst>
                                    </p:anim>
                                  </p:childTnLst>
                                </p:cTn>
                              </p:par>
                            </p:childTnLst>
                          </p:cTn>
                        </p:par>
                        <p:par>
                          <p:cTn id="47" fill="hold">
                            <p:stCondLst>
                              <p:cond delay="3400"/>
                            </p:stCondLst>
                            <p:childTnLst>
                              <p:par>
                                <p:cTn id="48" presetID="63" presetClass="path" presetSubtype="0" accel="50000" decel="50000" fill="hold" grpId="0" nodeType="afterEffect">
                                  <p:stCondLst>
                                    <p:cond delay="0"/>
                                  </p:stCondLst>
                                  <p:childTnLst>
                                    <p:animMotion origin="layout" path="M -2.70833E-6 4.81481E-6 L 0.71497 -0.05741 " pathEditMode="relative" rAng="0" ptsTypes="AA">
                                      <p:cBhvr>
                                        <p:cTn id="49" dur="1000" fill="hold"/>
                                        <p:tgtEl>
                                          <p:spTgt spid="5"/>
                                        </p:tgtEl>
                                        <p:attrNameLst>
                                          <p:attrName>ppt_x</p:attrName>
                                          <p:attrName>ppt_y</p:attrName>
                                        </p:attrNameLst>
                                      </p:cBhvr>
                                      <p:rCtr x="34570" y="23"/>
                                    </p:animMotion>
                                  </p:childTnLst>
                                </p:cTn>
                              </p:par>
                              <p:par>
                                <p:cTn id="50" presetID="35" presetClass="path" presetSubtype="0" accel="50000" decel="50000" fill="hold" grpId="0" nodeType="withEffect">
                                  <p:stCondLst>
                                    <p:cond delay="0"/>
                                  </p:stCondLst>
                                  <p:childTnLst>
                                    <p:animMotion origin="layout" path="M 8.33333E-7 2.59259E-6 L -0.69153 -0.02222 " pathEditMode="relative" rAng="0" ptsTypes="AA">
                                      <p:cBhvr>
                                        <p:cTn id="51" dur="1000" fill="hold"/>
                                        <p:tgtEl>
                                          <p:spTgt spid="238"/>
                                        </p:tgtEl>
                                        <p:attrNameLst>
                                          <p:attrName>ppt_x</p:attrName>
                                          <p:attrName>ppt_y</p:attrName>
                                        </p:attrNameLst>
                                      </p:cBhvr>
                                      <p:rCtr x="-35352" y="-2176"/>
                                    </p:animMotion>
                                  </p:childTnLst>
                                </p:cTn>
                              </p:par>
                            </p:childTnLst>
                          </p:cTn>
                        </p:par>
                        <p:par>
                          <p:cTn id="52" fill="hold">
                            <p:stCondLst>
                              <p:cond delay="4400"/>
                            </p:stCondLst>
                            <p:childTnLst>
                              <p:par>
                                <p:cTn id="53" presetID="26" presetClass="emph" presetSubtype="0" repeatCount="2000" fill="hold" grpId="1" nodeType="afterEffect">
                                  <p:stCondLst>
                                    <p:cond delay="0"/>
                                  </p:stCondLst>
                                  <p:childTnLst>
                                    <p:animEffect transition="out" filter="fade">
                                      <p:cBhvr>
                                        <p:cTn id="54" dur="500" tmFilter="0, 0; .2, .5; .8, .5; 1, 0"/>
                                        <p:tgtEl>
                                          <p:spTgt spid="291"/>
                                        </p:tgtEl>
                                      </p:cBhvr>
                                    </p:animEffect>
                                    <p:animScale>
                                      <p:cBhvr>
                                        <p:cTn id="55" dur="250" autoRev="1" fill="hold"/>
                                        <p:tgtEl>
                                          <p:spTgt spid="29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56" fill="hold" display="0">
                  <p:stCondLst>
                    <p:cond delay="indefinite"/>
                  </p:stCondLst>
                  <p:endCondLst>
                    <p:cond evt="onStopAudio" delay="0">
                      <p:tgtEl>
                        <p:sldTgt/>
                      </p:tgtEl>
                    </p:cond>
                  </p:endCondLst>
                </p:cTn>
                <p:tgtEl>
                  <p:spTgt spid="4"/>
                </p:tgtEl>
              </p:cMediaNode>
            </p:audio>
          </p:childTnLst>
        </p:cTn>
      </p:par>
    </p:tnLst>
    <p:bldLst>
      <p:bldP spid="294" grpId="0" animBg="1"/>
      <p:bldP spid="291" grpId="0"/>
      <p:bldP spid="291" grpId="1"/>
      <p:bldP spid="223" grpId="0"/>
      <p:bldP spid="5" grpId="0" animBg="1"/>
      <p:bldP spid="23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art 3"/>
          <p:cNvSpPr/>
          <p:nvPr/>
        </p:nvSpPr>
        <p:spPr>
          <a:xfrm rot="1135910">
            <a:off x="6816587" y="4051285"/>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Heart 4"/>
          <p:cNvSpPr/>
          <p:nvPr/>
        </p:nvSpPr>
        <p:spPr>
          <a:xfrm rot="20397388">
            <a:off x="4637861" y="3893074"/>
            <a:ext cx="500164" cy="54436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6" name="Heart 5"/>
          <p:cNvSpPr/>
          <p:nvPr/>
        </p:nvSpPr>
        <p:spPr>
          <a:xfrm rot="6242459">
            <a:off x="7699328" y="4141195"/>
            <a:ext cx="728147" cy="756150"/>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7" name="Heart 6"/>
          <p:cNvSpPr/>
          <p:nvPr/>
        </p:nvSpPr>
        <p:spPr>
          <a:xfrm rot="16490848">
            <a:off x="5806949" y="4365437"/>
            <a:ext cx="377372" cy="391885"/>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8" name="Heart 7"/>
          <p:cNvSpPr/>
          <p:nvPr/>
        </p:nvSpPr>
        <p:spPr>
          <a:xfrm rot="14735317">
            <a:off x="3701953" y="4249164"/>
            <a:ext cx="601309" cy="624434"/>
          </a:xfrm>
          <a:prstGeom prst="heart">
            <a:avLst/>
          </a:prstGeom>
          <a:solidFill>
            <a:srgbClr val="FDBB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grpSp>
        <p:nvGrpSpPr>
          <p:cNvPr id="9" name="Group 8">
            <a:extLst>
              <a:ext uri="{FF2B5EF4-FFF2-40B4-BE49-F238E27FC236}">
                <a16:creationId xmlns:a16="http://schemas.microsoft.com/office/drawing/2014/main" id="{6DD69A31-D96E-4ADA-8FE2-057C51E30025}"/>
              </a:ext>
            </a:extLst>
          </p:cNvPr>
          <p:cNvGrpSpPr>
            <a:grpSpLocks/>
          </p:cNvGrpSpPr>
          <p:nvPr/>
        </p:nvGrpSpPr>
        <p:grpSpPr bwMode="auto">
          <a:xfrm>
            <a:off x="808547" y="1995115"/>
            <a:ext cx="2388825" cy="1580840"/>
            <a:chOff x="0" y="0"/>
            <a:chExt cx="5983" cy="3960"/>
          </a:xfrm>
        </p:grpSpPr>
        <p:sp>
          <p:nvSpPr>
            <p:cNvPr id="10" name="Freeform: Shape 9">
              <a:extLst>
                <a:ext uri="{FF2B5EF4-FFF2-40B4-BE49-F238E27FC236}">
                  <a16:creationId xmlns:a16="http://schemas.microsoft.com/office/drawing/2014/main" id="{56DA9B65-C63D-4F02-BF81-30DDA389687C}"/>
                </a:ext>
              </a:extLst>
            </p:cNvPr>
            <p:cNvSpPr>
              <a:spLocks/>
            </p:cNvSpPr>
            <p:nvPr/>
          </p:nvSpPr>
          <p:spPr bwMode="auto">
            <a:xfrm>
              <a:off x="1890" y="88"/>
              <a:ext cx="3957" cy="340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Shape 10">
              <a:extLst>
                <a:ext uri="{FF2B5EF4-FFF2-40B4-BE49-F238E27FC236}">
                  <a16:creationId xmlns:a16="http://schemas.microsoft.com/office/drawing/2014/main" id="{21CB3549-93A0-4329-859E-8EE7F3C31836}"/>
                </a:ext>
              </a:extLst>
            </p:cNvPr>
            <p:cNvSpPr>
              <a:spLocks/>
            </p:cNvSpPr>
            <p:nvPr/>
          </p:nvSpPr>
          <p:spPr bwMode="auto">
            <a:xfrm>
              <a:off x="1862" y="79"/>
              <a:ext cx="4051"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Shape 11">
              <a:extLst>
                <a:ext uri="{FF2B5EF4-FFF2-40B4-BE49-F238E27FC236}">
                  <a16:creationId xmlns:a16="http://schemas.microsoft.com/office/drawing/2014/main" id="{D69DE05A-F424-4BAC-A1C6-533364819064}"/>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Shape 12">
              <a:extLst>
                <a:ext uri="{FF2B5EF4-FFF2-40B4-BE49-F238E27FC236}">
                  <a16:creationId xmlns:a16="http://schemas.microsoft.com/office/drawing/2014/main" id="{E8B11D03-920A-40EF-A538-8DEC7322ED1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4" name="Group 13">
            <a:extLst>
              <a:ext uri="{FF2B5EF4-FFF2-40B4-BE49-F238E27FC236}">
                <a16:creationId xmlns:a16="http://schemas.microsoft.com/office/drawing/2014/main" id="{527A444A-D3EA-4128-8423-AB1FE45BF5A7}"/>
              </a:ext>
            </a:extLst>
          </p:cNvPr>
          <p:cNvGrpSpPr>
            <a:grpSpLocks/>
          </p:cNvGrpSpPr>
          <p:nvPr/>
        </p:nvGrpSpPr>
        <p:grpSpPr bwMode="auto">
          <a:xfrm>
            <a:off x="3360202" y="615510"/>
            <a:ext cx="1454486" cy="960868"/>
            <a:chOff x="0" y="0"/>
            <a:chExt cx="3087" cy="2039"/>
          </a:xfrm>
        </p:grpSpPr>
        <p:sp>
          <p:nvSpPr>
            <p:cNvPr id="15" name="Freeform: Shape 14">
              <a:extLst>
                <a:ext uri="{FF2B5EF4-FFF2-40B4-BE49-F238E27FC236}">
                  <a16:creationId xmlns:a16="http://schemas.microsoft.com/office/drawing/2014/main" id="{BF37F24C-37F9-4E7B-A576-886A663341DE}"/>
                </a:ext>
              </a:extLst>
            </p:cNvPr>
            <p:cNvSpPr>
              <a:spLocks/>
            </p:cNvSpPr>
            <p:nvPr/>
          </p:nvSpPr>
          <p:spPr bwMode="auto">
            <a:xfrm>
              <a:off x="975" y="45"/>
              <a:ext cx="2042" cy="1754"/>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4">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Shape 15">
              <a:extLst>
                <a:ext uri="{FF2B5EF4-FFF2-40B4-BE49-F238E27FC236}">
                  <a16:creationId xmlns:a16="http://schemas.microsoft.com/office/drawing/2014/main" id="{9E25569A-EF8E-4909-A018-1EE84E4CD07C}"/>
                </a:ext>
              </a:extLst>
            </p:cNvPr>
            <p:cNvSpPr>
              <a:spLocks/>
            </p:cNvSpPr>
            <p:nvPr/>
          </p:nvSpPr>
          <p:spPr bwMode="auto">
            <a:xfrm>
              <a:off x="961" y="40"/>
              <a:ext cx="2090" cy="1790"/>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4">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Shape 16">
              <a:extLst>
                <a:ext uri="{FF2B5EF4-FFF2-40B4-BE49-F238E27FC236}">
                  <a16:creationId xmlns:a16="http://schemas.microsoft.com/office/drawing/2014/main" id="{866EBE6E-B3B9-4DBD-8C93-C17CA3ECBAC6}"/>
                </a:ext>
              </a:extLst>
            </p:cNvPr>
            <p:cNvSpPr>
              <a:spLocks/>
            </p:cNvSpPr>
            <p:nvPr/>
          </p:nvSpPr>
          <p:spPr bwMode="auto">
            <a:xfrm>
              <a:off x="0" y="0"/>
              <a:ext cx="3087" cy="965"/>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Shape 17">
              <a:extLst>
                <a:ext uri="{FF2B5EF4-FFF2-40B4-BE49-F238E27FC236}">
                  <a16:creationId xmlns:a16="http://schemas.microsoft.com/office/drawing/2014/main" id="{CDF99C5F-B0D6-46AD-B309-96360D4885DF}"/>
                </a:ext>
              </a:extLst>
            </p:cNvPr>
            <p:cNvSpPr>
              <a:spLocks/>
            </p:cNvSpPr>
            <p:nvPr/>
          </p:nvSpPr>
          <p:spPr bwMode="auto">
            <a:xfrm>
              <a:off x="1208" y="15"/>
              <a:ext cx="1840" cy="2024"/>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4"/>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9" name="Group 18">
            <a:extLst>
              <a:ext uri="{FF2B5EF4-FFF2-40B4-BE49-F238E27FC236}">
                <a16:creationId xmlns:a16="http://schemas.microsoft.com/office/drawing/2014/main" id="{7D8E643F-493A-4B7E-91F5-D17DAE5B6CF3}"/>
              </a:ext>
            </a:extLst>
          </p:cNvPr>
          <p:cNvGrpSpPr>
            <a:grpSpLocks/>
          </p:cNvGrpSpPr>
          <p:nvPr/>
        </p:nvGrpSpPr>
        <p:grpSpPr bwMode="auto">
          <a:xfrm>
            <a:off x="5212232" y="2809939"/>
            <a:ext cx="1183772" cy="784699"/>
            <a:chOff x="0" y="0"/>
            <a:chExt cx="2111" cy="1400"/>
          </a:xfrm>
        </p:grpSpPr>
        <p:sp>
          <p:nvSpPr>
            <p:cNvPr id="20" name="Freeform: Shape 19">
              <a:extLst>
                <a:ext uri="{FF2B5EF4-FFF2-40B4-BE49-F238E27FC236}">
                  <a16:creationId xmlns:a16="http://schemas.microsoft.com/office/drawing/2014/main" id="{909F61F4-EB71-4D68-B1B1-62098645CA15}"/>
                </a:ext>
              </a:extLst>
            </p:cNvPr>
            <p:cNvSpPr>
              <a:spLocks/>
            </p:cNvSpPr>
            <p:nvPr/>
          </p:nvSpPr>
          <p:spPr bwMode="auto">
            <a:xfrm>
              <a:off x="667" y="31"/>
              <a:ext cx="1396" cy="120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2">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Shape 20">
              <a:extLst>
                <a:ext uri="{FF2B5EF4-FFF2-40B4-BE49-F238E27FC236}">
                  <a16:creationId xmlns:a16="http://schemas.microsoft.com/office/drawing/2014/main" id="{56E9D6F1-29A6-48B1-A2D2-F7F2C6B7615E}"/>
                </a:ext>
              </a:extLst>
            </p:cNvPr>
            <p:cNvSpPr>
              <a:spLocks/>
            </p:cNvSpPr>
            <p:nvPr/>
          </p:nvSpPr>
          <p:spPr bwMode="auto">
            <a:xfrm>
              <a:off x="657" y="27"/>
              <a:ext cx="1429" cy="1229"/>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2">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Shape 21">
              <a:extLst>
                <a:ext uri="{FF2B5EF4-FFF2-40B4-BE49-F238E27FC236}">
                  <a16:creationId xmlns:a16="http://schemas.microsoft.com/office/drawing/2014/main" id="{804CBDC7-5501-4DBE-B6F5-6801F0F48BCC}"/>
                </a:ext>
              </a:extLst>
            </p:cNvPr>
            <p:cNvSpPr>
              <a:spLocks/>
            </p:cNvSpPr>
            <p:nvPr/>
          </p:nvSpPr>
          <p:spPr bwMode="auto">
            <a:xfrm>
              <a:off x="0" y="0"/>
              <a:ext cx="2111" cy="662"/>
            </a:xfrm>
            <a:custGeom>
              <a:avLst/>
              <a:gdLst>
                <a:gd name="T0" fmla="*/ 0 w 21600"/>
                <a:gd name="T1" fmla="*/ 0 h 21600"/>
                <a:gd name="T2" fmla="*/ 1 w 21600"/>
                <a:gd name="T3" fmla="*/ 0 h 21600"/>
                <a:gd name="T4" fmla="*/ 2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Shape 22">
              <a:extLst>
                <a:ext uri="{FF2B5EF4-FFF2-40B4-BE49-F238E27FC236}">
                  <a16:creationId xmlns:a16="http://schemas.microsoft.com/office/drawing/2014/main" id="{24C30901-8C54-43D4-85ED-99BB3C6D73A4}"/>
                </a:ext>
              </a:extLst>
            </p:cNvPr>
            <p:cNvSpPr>
              <a:spLocks/>
            </p:cNvSpPr>
            <p:nvPr/>
          </p:nvSpPr>
          <p:spPr bwMode="auto">
            <a:xfrm>
              <a:off x="826" y="10"/>
              <a:ext cx="1258" cy="139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2"/>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4" name="Group 23">
            <a:extLst>
              <a:ext uri="{FF2B5EF4-FFF2-40B4-BE49-F238E27FC236}">
                <a16:creationId xmlns:a16="http://schemas.microsoft.com/office/drawing/2014/main" id="{E34FED82-D813-43E2-BFD3-8C8D76A4E25F}"/>
              </a:ext>
            </a:extLst>
          </p:cNvPr>
          <p:cNvGrpSpPr>
            <a:grpSpLocks/>
          </p:cNvGrpSpPr>
          <p:nvPr/>
        </p:nvGrpSpPr>
        <p:grpSpPr bwMode="auto">
          <a:xfrm>
            <a:off x="8603287" y="1543971"/>
            <a:ext cx="571232" cy="377595"/>
            <a:chOff x="0" y="0"/>
            <a:chExt cx="1888" cy="1248"/>
          </a:xfrm>
        </p:grpSpPr>
        <p:sp>
          <p:nvSpPr>
            <p:cNvPr id="25" name="Freeform: Shape 24">
              <a:extLst>
                <a:ext uri="{FF2B5EF4-FFF2-40B4-BE49-F238E27FC236}">
                  <a16:creationId xmlns:a16="http://schemas.microsoft.com/office/drawing/2014/main" id="{405DF93B-F3ED-4030-9502-C8570E121B3B}"/>
                </a:ext>
              </a:extLst>
            </p:cNvPr>
            <p:cNvSpPr>
              <a:spLocks/>
            </p:cNvSpPr>
            <p:nvPr/>
          </p:nvSpPr>
          <p:spPr bwMode="auto">
            <a:xfrm>
              <a:off x="596" y="27"/>
              <a:ext cx="1249" cy="1073"/>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3">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Shape 25">
              <a:extLst>
                <a:ext uri="{FF2B5EF4-FFF2-40B4-BE49-F238E27FC236}">
                  <a16:creationId xmlns:a16="http://schemas.microsoft.com/office/drawing/2014/main" id="{EC12A2A1-FF8A-436D-BCC0-198EAA438A77}"/>
                </a:ext>
              </a:extLst>
            </p:cNvPr>
            <p:cNvSpPr>
              <a:spLocks/>
            </p:cNvSpPr>
            <p:nvPr/>
          </p:nvSpPr>
          <p:spPr bwMode="auto">
            <a:xfrm>
              <a:off x="587" y="24"/>
              <a:ext cx="1278" cy="1095"/>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3">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Shape 26">
              <a:extLst>
                <a:ext uri="{FF2B5EF4-FFF2-40B4-BE49-F238E27FC236}">
                  <a16:creationId xmlns:a16="http://schemas.microsoft.com/office/drawing/2014/main" id="{3A95BA1E-7211-4EF5-AB08-EE0DC33B4D41}"/>
                </a:ext>
              </a:extLst>
            </p:cNvPr>
            <p:cNvSpPr>
              <a:spLocks/>
            </p:cNvSpPr>
            <p:nvPr/>
          </p:nvSpPr>
          <p:spPr bwMode="auto">
            <a:xfrm>
              <a:off x="0" y="0"/>
              <a:ext cx="1888" cy="590"/>
            </a:xfrm>
            <a:custGeom>
              <a:avLst/>
              <a:gdLst>
                <a:gd name="T0" fmla="*/ 0 w 21600"/>
                <a:gd name="T1" fmla="*/ 12991 h 21600"/>
                <a:gd name="T2" fmla="*/ 6723 w 21600"/>
                <a:gd name="T3" fmla="*/ 21600 h 21600"/>
                <a:gd name="T4" fmla="*/ 21600 w 21600"/>
                <a:gd name="T5" fmla="*/ 0 h 21600"/>
                <a:gd name="T6" fmla="*/ 0 w 21600"/>
                <a:gd name="T7" fmla="*/ 12991 h 21600"/>
                <a:gd name="T8" fmla="*/ 0 w 21600"/>
                <a:gd name="T9" fmla="*/ 12991 h 21600"/>
              </a:gdLst>
              <a:ahLst/>
              <a:cxnLst>
                <a:cxn ang="0">
                  <a:pos x="T0" y="T1"/>
                </a:cxn>
                <a:cxn ang="0">
                  <a:pos x="T2" y="T3"/>
                </a:cxn>
                <a:cxn ang="0">
                  <a:pos x="T4" y="T5"/>
                </a:cxn>
                <a:cxn ang="0">
                  <a:pos x="T6" y="T7"/>
                </a:cxn>
                <a:cxn ang="0">
                  <a:pos x="T8" y="T9"/>
                </a:cxn>
              </a:cxnLst>
              <a:rect l="0" t="0" r="r" b="b"/>
              <a:pathLst>
                <a:path w="21600" h="21600">
                  <a:moveTo>
                    <a:pt x="0" y="12991"/>
                  </a:moveTo>
                  <a:lnTo>
                    <a:pt x="6723" y="21600"/>
                  </a:lnTo>
                  <a:lnTo>
                    <a:pt x="21600" y="0"/>
                  </a:lnTo>
                  <a:lnTo>
                    <a:pt x="0" y="12991"/>
                  </a:lnTo>
                  <a:close/>
                  <a:moveTo>
                    <a:pt x="0" y="12991"/>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Shape 27">
              <a:extLst>
                <a:ext uri="{FF2B5EF4-FFF2-40B4-BE49-F238E27FC236}">
                  <a16:creationId xmlns:a16="http://schemas.microsoft.com/office/drawing/2014/main" id="{694F8AE7-00D2-4B2B-86A3-5A84CB989FAC}"/>
                </a:ext>
              </a:extLst>
            </p:cNvPr>
            <p:cNvSpPr>
              <a:spLocks/>
            </p:cNvSpPr>
            <p:nvPr/>
          </p:nvSpPr>
          <p:spPr bwMode="auto">
            <a:xfrm>
              <a:off x="738" y="9"/>
              <a:ext cx="1125" cy="1239"/>
            </a:xfrm>
            <a:custGeom>
              <a:avLst/>
              <a:gdLst>
                <a:gd name="T0" fmla="*/ 0 w 21600"/>
                <a:gd name="T1" fmla="*/ 10747 h 21600"/>
                <a:gd name="T2" fmla="*/ 21600 w 21600"/>
                <a:gd name="T3" fmla="*/ 0 h 21600"/>
                <a:gd name="T4" fmla="*/ 7562 w 21600"/>
                <a:gd name="T5" fmla="*/ 21600 h 21600"/>
                <a:gd name="T6" fmla="*/ 0 w 21600"/>
                <a:gd name="T7" fmla="*/ 10747 h 21600"/>
                <a:gd name="T8" fmla="*/ 0 w 21600"/>
                <a:gd name="T9" fmla="*/ 10747 h 21600"/>
              </a:gdLst>
              <a:ahLst/>
              <a:cxnLst>
                <a:cxn ang="0">
                  <a:pos x="T0" y="T1"/>
                </a:cxn>
                <a:cxn ang="0">
                  <a:pos x="T2" y="T3"/>
                </a:cxn>
                <a:cxn ang="0">
                  <a:pos x="T4" y="T5"/>
                </a:cxn>
                <a:cxn ang="0">
                  <a:pos x="T6" y="T7"/>
                </a:cxn>
                <a:cxn ang="0">
                  <a:pos x="T8" y="T9"/>
                </a:cxn>
              </a:cxnLst>
              <a:rect l="0" t="0" r="r" b="b"/>
              <a:pathLst>
                <a:path w="21600" h="21600">
                  <a:moveTo>
                    <a:pt x="0" y="10747"/>
                  </a:moveTo>
                  <a:lnTo>
                    <a:pt x="21600" y="0"/>
                  </a:lnTo>
                  <a:lnTo>
                    <a:pt x="7562" y="21600"/>
                  </a:lnTo>
                  <a:lnTo>
                    <a:pt x="0" y="10747"/>
                  </a:lnTo>
                  <a:close/>
                  <a:moveTo>
                    <a:pt x="0" y="10747"/>
                  </a:moveTo>
                </a:path>
              </a:pathLst>
            </a:custGeom>
            <a:solidFill>
              <a:schemeClr val="accent3"/>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29" name="Group 53">
            <a:extLst>
              <a:ext uri="{FF2B5EF4-FFF2-40B4-BE49-F238E27FC236}">
                <a16:creationId xmlns:a16="http://schemas.microsoft.com/office/drawing/2014/main" id="{B2FD788C-813E-45F7-BCB8-E9ABA739CACD}"/>
              </a:ext>
            </a:extLst>
          </p:cNvPr>
          <p:cNvGrpSpPr>
            <a:grpSpLocks/>
          </p:cNvGrpSpPr>
          <p:nvPr/>
        </p:nvGrpSpPr>
        <p:grpSpPr bwMode="auto">
          <a:xfrm>
            <a:off x="6407784" y="1275610"/>
            <a:ext cx="908411" cy="601536"/>
            <a:chOff x="0" y="0"/>
            <a:chExt cx="5983" cy="3960"/>
          </a:xfrm>
        </p:grpSpPr>
        <p:sp>
          <p:nvSpPr>
            <p:cNvPr id="30" name="Freeform: Shape 54">
              <a:extLst>
                <a:ext uri="{FF2B5EF4-FFF2-40B4-BE49-F238E27FC236}">
                  <a16:creationId xmlns:a16="http://schemas.microsoft.com/office/drawing/2014/main" id="{1D80668C-7695-446F-BBB6-885C82780F74}"/>
                </a:ext>
              </a:extLst>
            </p:cNvPr>
            <p:cNvSpPr>
              <a:spLocks/>
            </p:cNvSpPr>
            <p:nvPr/>
          </p:nvSpPr>
          <p:spPr bwMode="auto">
            <a:xfrm>
              <a:off x="1890" y="90"/>
              <a:ext cx="3957" cy="3402"/>
            </a:xfrm>
            <a:custGeom>
              <a:avLst/>
              <a:gdLst>
                <a:gd name="T0" fmla="*/ 577 w 21600"/>
                <a:gd name="T1" fmla="*/ 11364 h 21600"/>
                <a:gd name="T2" fmla="*/ 0 w 21600"/>
                <a:gd name="T3" fmla="*/ 21600 h 21600"/>
                <a:gd name="T4" fmla="*/ 21600 w 21600"/>
                <a:gd name="T5" fmla="*/ 0 h 21600"/>
                <a:gd name="T6" fmla="*/ 577 w 21600"/>
                <a:gd name="T7" fmla="*/ 11364 h 21600"/>
                <a:gd name="T8" fmla="*/ 577 w 21600"/>
                <a:gd name="T9" fmla="*/ 11364 h 21600"/>
              </a:gdLst>
              <a:ahLst/>
              <a:cxnLst>
                <a:cxn ang="0">
                  <a:pos x="T0" y="T1"/>
                </a:cxn>
                <a:cxn ang="0">
                  <a:pos x="T2" y="T3"/>
                </a:cxn>
                <a:cxn ang="0">
                  <a:pos x="T4" y="T5"/>
                </a:cxn>
                <a:cxn ang="0">
                  <a:pos x="T6" y="T7"/>
                </a:cxn>
                <a:cxn ang="0">
                  <a:pos x="T8" y="T9"/>
                </a:cxn>
              </a:cxnLst>
              <a:rect l="0" t="0" r="r" b="b"/>
              <a:pathLst>
                <a:path w="21600" h="21600">
                  <a:moveTo>
                    <a:pt x="577" y="11364"/>
                  </a:moveTo>
                  <a:lnTo>
                    <a:pt x="0" y="21600"/>
                  </a:lnTo>
                  <a:lnTo>
                    <a:pt x="21600" y="0"/>
                  </a:lnTo>
                  <a:lnTo>
                    <a:pt x="577" y="11364"/>
                  </a:lnTo>
                  <a:close/>
                  <a:moveTo>
                    <a:pt x="577" y="11364"/>
                  </a:moveTo>
                </a:path>
              </a:pathLst>
            </a:custGeom>
            <a:solidFill>
              <a:schemeClr val="accent1">
                <a:lumMod val="50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Shape 55">
              <a:extLst>
                <a:ext uri="{FF2B5EF4-FFF2-40B4-BE49-F238E27FC236}">
                  <a16:creationId xmlns:a16="http://schemas.microsoft.com/office/drawing/2014/main" id="{EA163FD8-FCB5-438B-8846-A36F35F2D66D}"/>
                </a:ext>
              </a:extLst>
            </p:cNvPr>
            <p:cNvSpPr>
              <a:spLocks/>
            </p:cNvSpPr>
            <p:nvPr/>
          </p:nvSpPr>
          <p:spPr bwMode="auto">
            <a:xfrm>
              <a:off x="1860" y="80"/>
              <a:ext cx="4052" cy="3473"/>
            </a:xfrm>
            <a:custGeom>
              <a:avLst/>
              <a:gdLst>
                <a:gd name="T0" fmla="*/ 338 w 21600"/>
                <a:gd name="T1" fmla="*/ 10512 h 21600"/>
                <a:gd name="T2" fmla="*/ 0 w 21600"/>
                <a:gd name="T3" fmla="*/ 21600 h 21600"/>
                <a:gd name="T4" fmla="*/ 2612 w 21600"/>
                <a:gd name="T5" fmla="*/ 12113 h 21600"/>
                <a:gd name="T6" fmla="*/ 21600 w 21600"/>
                <a:gd name="T7" fmla="*/ 0 h 21600"/>
                <a:gd name="T8" fmla="*/ 14474 w 21600"/>
                <a:gd name="T9" fmla="*/ 1859 h 21600"/>
                <a:gd name="T10" fmla="*/ 338 w 21600"/>
                <a:gd name="T11" fmla="*/ 10512 h 21600"/>
                <a:gd name="T12" fmla="*/ 338 w 21600"/>
                <a:gd name="T13" fmla="*/ 10512 h 21600"/>
              </a:gdLst>
              <a:ahLst/>
              <a:cxnLst>
                <a:cxn ang="0">
                  <a:pos x="T0" y="T1"/>
                </a:cxn>
                <a:cxn ang="0">
                  <a:pos x="T2" y="T3"/>
                </a:cxn>
                <a:cxn ang="0">
                  <a:pos x="T4" y="T5"/>
                </a:cxn>
                <a:cxn ang="0">
                  <a:pos x="T6" y="T7"/>
                </a:cxn>
                <a:cxn ang="0">
                  <a:pos x="T8" y="T9"/>
                </a:cxn>
                <a:cxn ang="0">
                  <a:pos x="T10" y="T11"/>
                </a:cxn>
                <a:cxn ang="0">
                  <a:pos x="T12" y="T13"/>
                </a:cxn>
              </a:cxnLst>
              <a:rect l="0" t="0" r="r" b="b"/>
              <a:pathLst>
                <a:path w="21600" h="21600">
                  <a:moveTo>
                    <a:pt x="338" y="10512"/>
                  </a:moveTo>
                  <a:lnTo>
                    <a:pt x="0" y="21600"/>
                  </a:lnTo>
                  <a:lnTo>
                    <a:pt x="2612" y="12113"/>
                  </a:lnTo>
                  <a:lnTo>
                    <a:pt x="21600" y="0"/>
                  </a:lnTo>
                  <a:lnTo>
                    <a:pt x="14474" y="1859"/>
                  </a:lnTo>
                  <a:lnTo>
                    <a:pt x="338" y="10512"/>
                  </a:lnTo>
                  <a:close/>
                  <a:moveTo>
                    <a:pt x="338" y="10512"/>
                  </a:moveTo>
                </a:path>
              </a:pathLst>
            </a:custGeom>
            <a:solidFill>
              <a:schemeClr val="accent1">
                <a:lumMod val="75000"/>
              </a:schemeClr>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Shape 56">
              <a:extLst>
                <a:ext uri="{FF2B5EF4-FFF2-40B4-BE49-F238E27FC236}">
                  <a16:creationId xmlns:a16="http://schemas.microsoft.com/office/drawing/2014/main" id="{A6C8F601-F862-45C7-AC0E-A538291D1D16}"/>
                </a:ext>
              </a:extLst>
            </p:cNvPr>
            <p:cNvSpPr>
              <a:spLocks/>
            </p:cNvSpPr>
            <p:nvPr/>
          </p:nvSpPr>
          <p:spPr bwMode="auto">
            <a:xfrm>
              <a:off x="0" y="0"/>
              <a:ext cx="5983" cy="1874"/>
            </a:xfrm>
            <a:custGeom>
              <a:avLst/>
              <a:gdLst>
                <a:gd name="T0" fmla="*/ 0 w 21600"/>
                <a:gd name="T1" fmla="*/ 1 h 21600"/>
                <a:gd name="T2" fmla="*/ 40 w 21600"/>
                <a:gd name="T3" fmla="*/ 1 h 21600"/>
                <a:gd name="T4" fmla="*/ 127 w 21600"/>
                <a:gd name="T5" fmla="*/ 0 h 21600"/>
                <a:gd name="T6" fmla="*/ 0 w 21600"/>
                <a:gd name="T7" fmla="*/ 1 h 21600"/>
                <a:gd name="T8" fmla="*/ 0 w 21600"/>
                <a:gd name="T9" fmla="*/ 1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2991"/>
                  </a:moveTo>
                  <a:lnTo>
                    <a:pt x="6723" y="21600"/>
                  </a:lnTo>
                  <a:lnTo>
                    <a:pt x="21600" y="0"/>
                  </a:lnTo>
                  <a:lnTo>
                    <a:pt x="0" y="12991"/>
                  </a:lnTo>
                  <a:close/>
                  <a:moveTo>
                    <a:pt x="0" y="12991"/>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Shape 57">
              <a:extLst>
                <a:ext uri="{FF2B5EF4-FFF2-40B4-BE49-F238E27FC236}">
                  <a16:creationId xmlns:a16="http://schemas.microsoft.com/office/drawing/2014/main" id="{06141B7E-801A-472D-A7E6-D3068355C344}"/>
                </a:ext>
              </a:extLst>
            </p:cNvPr>
            <p:cNvSpPr>
              <a:spLocks/>
            </p:cNvSpPr>
            <p:nvPr/>
          </p:nvSpPr>
          <p:spPr bwMode="auto">
            <a:xfrm>
              <a:off x="2341" y="30"/>
              <a:ext cx="3565" cy="3930"/>
            </a:xfrm>
            <a:custGeom>
              <a:avLst/>
              <a:gdLst>
                <a:gd name="T0" fmla="*/ 0 w 21600"/>
                <a:gd name="T1" fmla="*/ 12 h 21600"/>
                <a:gd name="T2" fmla="*/ 16 w 21600"/>
                <a:gd name="T3" fmla="*/ 0 h 21600"/>
                <a:gd name="T4" fmla="*/ 6 w 21600"/>
                <a:gd name="T5" fmla="*/ 24 h 21600"/>
                <a:gd name="T6" fmla="*/ 0 w 21600"/>
                <a:gd name="T7" fmla="*/ 12 h 21600"/>
                <a:gd name="T8" fmla="*/ 0 w 21600"/>
                <a:gd name="T9" fmla="*/ 12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21600">
                  <a:moveTo>
                    <a:pt x="0" y="10747"/>
                  </a:moveTo>
                  <a:lnTo>
                    <a:pt x="21600" y="0"/>
                  </a:lnTo>
                  <a:lnTo>
                    <a:pt x="7562" y="21600"/>
                  </a:lnTo>
                  <a:lnTo>
                    <a:pt x="0" y="10747"/>
                  </a:lnTo>
                  <a:close/>
                  <a:moveTo>
                    <a:pt x="0" y="10747"/>
                  </a:moveTo>
                </a:path>
              </a:pathLst>
            </a:custGeom>
            <a:solidFill>
              <a:schemeClr val="accent1"/>
            </a:solidFill>
            <a:ln w="25400" cap="flat">
              <a:solidFill>
                <a:schemeClr val="tx1">
                  <a:alpha val="0"/>
                </a:schemeClr>
              </a:solidFill>
              <a:prstDash val="solid"/>
              <a:miter lim="800000"/>
              <a:headEnd type="none" w="med" len="med"/>
              <a:tailEnd type="none" w="med" len="med"/>
            </a:ln>
          </p:spPr>
          <p:txBody>
            <a:bodyPr anchor="ctr"/>
            <a:lstStyle/>
            <a:p>
              <a:pPr algn="ctr"/>
              <a:endParaRPr>
                <a:latin typeface="inpin heiti" panose="00000500000000000000" pitchFamily="2" charset="-122"/>
                <a:ea typeface="inpin heiti" panose="00000500000000000000" pitchFamily="2" charset="-122"/>
                <a:sym typeface="inpin heiti" panose="00000500000000000000" pitchFamily="2" charset="-122"/>
              </a:endParaRPr>
            </a:p>
          </p:txBody>
        </p:sp>
      </p:grpSp>
      <p:sp>
        <p:nvSpPr>
          <p:cNvPr id="34" name="文本框 290">
            <a:extLst>
              <a:ext uri="{FF2B5EF4-FFF2-40B4-BE49-F238E27FC236}">
                <a16:creationId xmlns:a16="http://schemas.microsoft.com/office/drawing/2014/main" id="{67393BD0-5D16-4869-944E-1168F4A6212E}"/>
              </a:ext>
            </a:extLst>
          </p:cNvPr>
          <p:cNvSpPr txBox="1"/>
          <p:nvPr/>
        </p:nvSpPr>
        <p:spPr>
          <a:xfrm>
            <a:off x="3594047" y="3575955"/>
            <a:ext cx="5721404" cy="1569660"/>
          </a:xfrm>
          <a:prstGeom prst="rect">
            <a:avLst/>
          </a:prstGeom>
          <a:noFill/>
        </p:spPr>
        <p:txBody>
          <a:bodyPr wrap="square" rtlCol="0">
            <a:spAutoFit/>
            <a:scene3d>
              <a:camera prst="orthographicFront"/>
              <a:lightRig rig="threePt" dir="t"/>
            </a:scene3d>
            <a:sp3d extrusionH="57150">
              <a:bevelT h="25400" prst="softRound"/>
            </a:sp3d>
          </a:bodyPr>
          <a:lstStyle/>
          <a:p>
            <a:r>
              <a:rPr lang="en-US" altLang="zh-CN" sz="9600" smtClean="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rPr>
              <a:t>NHẬN XÉT</a:t>
            </a:r>
            <a:endParaRPr lang="zh-CN" altLang="en-US" sz="9600" dirty="0">
              <a:ln w="19050">
                <a:noFill/>
              </a:ln>
              <a:solidFill>
                <a:srgbClr val="E6E6E6"/>
              </a:solidFill>
              <a:effectLst>
                <a:glow rad="495300">
                  <a:schemeClr val="accent2">
                    <a:satMod val="175000"/>
                    <a:alpha val="40000"/>
                  </a:schemeClr>
                </a:glow>
              </a:effectLst>
              <a:latin typeface="UTM Cookies" panose="0204060305050602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2282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 fill="hold"/>
                                        <p:tgtEl>
                                          <p:spTgt spid="9"/>
                                        </p:tgtEl>
                                        <p:attrNameLst>
                                          <p:attrName>ppt_x</p:attrName>
                                        </p:attrNameLst>
                                      </p:cBhvr>
                                      <p:tavLst>
                                        <p:tav tm="0">
                                          <p:val>
                                            <p:strVal val="0-#ppt_w/2"/>
                                          </p:val>
                                        </p:tav>
                                        <p:tav tm="100000">
                                          <p:val>
                                            <p:strVal val="#ppt_x"/>
                                          </p:val>
                                        </p:tav>
                                      </p:tavLst>
                                    </p:anim>
                                    <p:anim calcmode="lin" valueType="num">
                                      <p:cBhvr additive="base">
                                        <p:cTn id="8" dur="2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
                            </p:stCondLst>
                            <p:childTnLst>
                              <p:par>
                                <p:cTn id="10" presetID="2" presetClass="entr" presetSubtype="12"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200" fill="hold"/>
                                        <p:tgtEl>
                                          <p:spTgt spid="19"/>
                                        </p:tgtEl>
                                        <p:attrNameLst>
                                          <p:attrName>ppt_x</p:attrName>
                                        </p:attrNameLst>
                                      </p:cBhvr>
                                      <p:tavLst>
                                        <p:tav tm="0">
                                          <p:val>
                                            <p:strVal val="0-#ppt_w/2"/>
                                          </p:val>
                                        </p:tav>
                                        <p:tav tm="100000">
                                          <p:val>
                                            <p:strVal val="#ppt_x"/>
                                          </p:val>
                                        </p:tav>
                                      </p:tavLst>
                                    </p:anim>
                                    <p:anim calcmode="lin" valueType="num">
                                      <p:cBhvr additive="base">
                                        <p:cTn id="13" dur="2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400"/>
                            </p:stCondLst>
                            <p:childTnLst>
                              <p:par>
                                <p:cTn id="15" presetID="2" presetClass="entr" presetSubtype="12"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200" fill="hold"/>
                                        <p:tgtEl>
                                          <p:spTgt spid="14"/>
                                        </p:tgtEl>
                                        <p:attrNameLst>
                                          <p:attrName>ppt_x</p:attrName>
                                        </p:attrNameLst>
                                      </p:cBhvr>
                                      <p:tavLst>
                                        <p:tav tm="0">
                                          <p:val>
                                            <p:strVal val="0-#ppt_w/2"/>
                                          </p:val>
                                        </p:tav>
                                        <p:tav tm="100000">
                                          <p:val>
                                            <p:strVal val="#ppt_x"/>
                                          </p:val>
                                        </p:tav>
                                      </p:tavLst>
                                    </p:anim>
                                    <p:anim calcmode="lin" valueType="num">
                                      <p:cBhvr additive="base">
                                        <p:cTn id="18" dur="200" fill="hold"/>
                                        <p:tgtEl>
                                          <p:spTgt spid="14"/>
                                        </p:tgtEl>
                                        <p:attrNameLst>
                                          <p:attrName>ppt_y</p:attrName>
                                        </p:attrNameLst>
                                      </p:cBhvr>
                                      <p:tavLst>
                                        <p:tav tm="0">
                                          <p:val>
                                            <p:strVal val="1+#ppt_h/2"/>
                                          </p:val>
                                        </p:tav>
                                        <p:tav tm="100000">
                                          <p:val>
                                            <p:strVal val="#ppt_y"/>
                                          </p:val>
                                        </p:tav>
                                      </p:tavLst>
                                    </p:anim>
                                  </p:childTnLst>
                                </p:cTn>
                              </p:par>
                            </p:childTnLst>
                          </p:cTn>
                        </p:par>
                        <p:par>
                          <p:cTn id="19" fill="hold">
                            <p:stCondLst>
                              <p:cond delay="600"/>
                            </p:stCondLst>
                            <p:childTnLst>
                              <p:par>
                                <p:cTn id="20" presetID="2" presetClass="entr" presetSubtype="12"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200" fill="hold"/>
                                        <p:tgtEl>
                                          <p:spTgt spid="24"/>
                                        </p:tgtEl>
                                        <p:attrNameLst>
                                          <p:attrName>ppt_x</p:attrName>
                                        </p:attrNameLst>
                                      </p:cBhvr>
                                      <p:tavLst>
                                        <p:tav tm="0">
                                          <p:val>
                                            <p:strVal val="0-#ppt_w/2"/>
                                          </p:val>
                                        </p:tav>
                                        <p:tav tm="100000">
                                          <p:val>
                                            <p:strVal val="#ppt_x"/>
                                          </p:val>
                                        </p:tav>
                                      </p:tavLst>
                                    </p:anim>
                                    <p:anim calcmode="lin" valueType="num">
                                      <p:cBhvr additive="base">
                                        <p:cTn id="23" dur="200" fill="hold"/>
                                        <p:tgtEl>
                                          <p:spTgt spid="24"/>
                                        </p:tgtEl>
                                        <p:attrNameLst>
                                          <p:attrName>ppt_y</p:attrName>
                                        </p:attrNameLst>
                                      </p:cBhvr>
                                      <p:tavLst>
                                        <p:tav tm="0">
                                          <p:val>
                                            <p:strVal val="1+#ppt_h/2"/>
                                          </p:val>
                                        </p:tav>
                                        <p:tav tm="100000">
                                          <p:val>
                                            <p:strVal val="#ppt_y"/>
                                          </p:val>
                                        </p:tav>
                                      </p:tavLst>
                                    </p:anim>
                                  </p:childTnLst>
                                </p:cTn>
                              </p:par>
                            </p:childTnLst>
                          </p:cTn>
                        </p:par>
                        <p:par>
                          <p:cTn id="24" fill="hold">
                            <p:stCondLst>
                              <p:cond delay="800"/>
                            </p:stCondLst>
                            <p:childTnLst>
                              <p:par>
                                <p:cTn id="25" presetID="2" presetClass="entr" presetSubtype="12"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200" fill="hold"/>
                                        <p:tgtEl>
                                          <p:spTgt spid="29"/>
                                        </p:tgtEl>
                                        <p:attrNameLst>
                                          <p:attrName>ppt_x</p:attrName>
                                        </p:attrNameLst>
                                      </p:cBhvr>
                                      <p:tavLst>
                                        <p:tav tm="0">
                                          <p:val>
                                            <p:strVal val="0-#ppt_w/2"/>
                                          </p:val>
                                        </p:tav>
                                        <p:tav tm="100000">
                                          <p:val>
                                            <p:strVal val="#ppt_x"/>
                                          </p:val>
                                        </p:tav>
                                      </p:tavLst>
                                    </p:anim>
                                    <p:anim calcmode="lin" valueType="num">
                                      <p:cBhvr additive="base">
                                        <p:cTn id="28" dur="200" fill="hold"/>
                                        <p:tgtEl>
                                          <p:spTgt spid="29"/>
                                        </p:tgtEl>
                                        <p:attrNameLst>
                                          <p:attrName>ppt_y</p:attrName>
                                        </p:attrNameLst>
                                      </p:cBhvr>
                                      <p:tavLst>
                                        <p:tav tm="0">
                                          <p:val>
                                            <p:strVal val="1+#ppt_h/2"/>
                                          </p:val>
                                        </p:tav>
                                        <p:tav tm="100000">
                                          <p:val>
                                            <p:strVal val="#ppt_y"/>
                                          </p:val>
                                        </p:tav>
                                      </p:tavLst>
                                    </p:anim>
                                  </p:childTnLst>
                                </p:cTn>
                              </p:par>
                              <p:par>
                                <p:cTn id="29" presetID="42" presetClass="entr" presetSubtype="0" fill="hold" grpId="0" nodeType="withEffect">
                                  <p:stCondLst>
                                    <p:cond delay="0"/>
                                  </p:stCondLst>
                                  <p:iterate type="lt">
                                    <p:tmPct val="10000"/>
                                  </p:iterate>
                                  <p:childTnLst>
                                    <p:set>
                                      <p:cBhvr>
                                        <p:cTn id="30" dur="1" fill="hold">
                                          <p:stCondLst>
                                            <p:cond delay="0"/>
                                          </p:stCondLst>
                                        </p:cTn>
                                        <p:tgtEl>
                                          <p:spTgt spid="34"/>
                                        </p:tgtEl>
                                        <p:attrNameLst>
                                          <p:attrName>style.visibility</p:attrName>
                                        </p:attrNameLst>
                                      </p:cBhvr>
                                      <p:to>
                                        <p:strVal val="visible"/>
                                      </p:to>
                                    </p:set>
                                    <p:animEffect transition="in" filter="fade">
                                      <p:cBhvr>
                                        <p:cTn id="31" dur="500"/>
                                        <p:tgtEl>
                                          <p:spTgt spid="34"/>
                                        </p:tgtEl>
                                      </p:cBhvr>
                                    </p:animEffect>
                                    <p:anim calcmode="lin" valueType="num">
                                      <p:cBhvr>
                                        <p:cTn id="32" dur="500" fill="hold"/>
                                        <p:tgtEl>
                                          <p:spTgt spid="34"/>
                                        </p:tgtEl>
                                        <p:attrNameLst>
                                          <p:attrName>ppt_x</p:attrName>
                                        </p:attrNameLst>
                                      </p:cBhvr>
                                      <p:tavLst>
                                        <p:tav tm="0">
                                          <p:val>
                                            <p:strVal val="#ppt_x"/>
                                          </p:val>
                                        </p:tav>
                                        <p:tav tm="100000">
                                          <p:val>
                                            <p:strVal val="#ppt_x"/>
                                          </p:val>
                                        </p:tav>
                                      </p:tavLst>
                                    </p:anim>
                                    <p:anim calcmode="lin" valueType="num">
                                      <p:cBhvr>
                                        <p:cTn id="33" dur="500" fill="hold"/>
                                        <p:tgtEl>
                                          <p:spTgt spid="34"/>
                                        </p:tgtEl>
                                        <p:attrNameLst>
                                          <p:attrName>ppt_y</p:attrName>
                                        </p:attrNameLst>
                                      </p:cBhvr>
                                      <p:tavLst>
                                        <p:tav tm="0">
                                          <p:val>
                                            <p:strVal val="#ppt_y+.1"/>
                                          </p:val>
                                        </p:tav>
                                        <p:tav tm="100000">
                                          <p:val>
                                            <p:strVal val="#ppt_y"/>
                                          </p:val>
                                        </p:tav>
                                      </p:tavLst>
                                    </p:anim>
                                  </p:childTnLst>
                                </p:cTn>
                              </p:par>
                              <p:par>
                                <p:cTn id="34" presetID="53" presetClass="entr" presetSubtype="16" fill="hold" grpId="1"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fltVal val="0"/>
                                          </p:val>
                                        </p:tav>
                                        <p:tav tm="100000">
                                          <p:val>
                                            <p:strVal val="#ppt_w"/>
                                          </p:val>
                                        </p:tav>
                                      </p:tavLst>
                                    </p:anim>
                                    <p:anim calcmode="lin" valueType="num">
                                      <p:cBhvr>
                                        <p:cTn id="37" dur="500" fill="hold"/>
                                        <p:tgtEl>
                                          <p:spTgt spid="8"/>
                                        </p:tgtEl>
                                        <p:attrNameLst>
                                          <p:attrName>ppt_h</p:attrName>
                                        </p:attrNameLst>
                                      </p:cBhvr>
                                      <p:tavLst>
                                        <p:tav tm="0">
                                          <p:val>
                                            <p:fltVal val="0"/>
                                          </p:val>
                                        </p:tav>
                                        <p:tav tm="100000">
                                          <p:val>
                                            <p:strVal val="#ppt_h"/>
                                          </p:val>
                                        </p:tav>
                                      </p:tavLst>
                                    </p:anim>
                                    <p:animEffect transition="in" filter="fade">
                                      <p:cBhvr>
                                        <p:cTn id="38" dur="500"/>
                                        <p:tgtEl>
                                          <p:spTgt spid="8"/>
                                        </p:tgtEl>
                                      </p:cBhvr>
                                    </p:animEffect>
                                  </p:childTnLst>
                                </p:cTn>
                              </p:par>
                              <p:par>
                                <p:cTn id="39" presetID="53" presetClass="entr" presetSubtype="16" fill="hold" grpId="1" nodeType="with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500" fill="hold"/>
                                        <p:tgtEl>
                                          <p:spTgt spid="5"/>
                                        </p:tgtEl>
                                        <p:attrNameLst>
                                          <p:attrName>ppt_w</p:attrName>
                                        </p:attrNameLst>
                                      </p:cBhvr>
                                      <p:tavLst>
                                        <p:tav tm="0">
                                          <p:val>
                                            <p:fltVal val="0"/>
                                          </p:val>
                                        </p:tav>
                                        <p:tav tm="100000">
                                          <p:val>
                                            <p:strVal val="#ppt_w"/>
                                          </p:val>
                                        </p:tav>
                                      </p:tavLst>
                                    </p:anim>
                                    <p:anim calcmode="lin" valueType="num">
                                      <p:cBhvr>
                                        <p:cTn id="42" dur="500" fill="hold"/>
                                        <p:tgtEl>
                                          <p:spTgt spid="5"/>
                                        </p:tgtEl>
                                        <p:attrNameLst>
                                          <p:attrName>ppt_h</p:attrName>
                                        </p:attrNameLst>
                                      </p:cBhvr>
                                      <p:tavLst>
                                        <p:tav tm="0">
                                          <p:val>
                                            <p:fltVal val="0"/>
                                          </p:val>
                                        </p:tav>
                                        <p:tav tm="100000">
                                          <p:val>
                                            <p:strVal val="#ppt_h"/>
                                          </p:val>
                                        </p:tav>
                                      </p:tavLst>
                                    </p:anim>
                                    <p:animEffect transition="in" filter="fade">
                                      <p:cBhvr>
                                        <p:cTn id="43" dur="500"/>
                                        <p:tgtEl>
                                          <p:spTgt spid="5"/>
                                        </p:tgtEl>
                                      </p:cBhvr>
                                    </p:animEffect>
                                  </p:childTnLst>
                                </p:cTn>
                              </p:par>
                              <p:par>
                                <p:cTn id="44" presetID="53" presetClass="entr" presetSubtype="16" fill="hold" grpId="1"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par>
                                <p:cTn id="49" presetID="53" presetClass="entr" presetSubtype="16" fill="hold" grpId="1" nodeType="with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Effect transition="in" filter="fade">
                                      <p:cBhvr>
                                        <p:cTn id="53" dur="500"/>
                                        <p:tgtEl>
                                          <p:spTgt spid="4"/>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500" fill="hold"/>
                                        <p:tgtEl>
                                          <p:spTgt spid="6"/>
                                        </p:tgtEl>
                                        <p:attrNameLst>
                                          <p:attrName>ppt_w</p:attrName>
                                        </p:attrNameLst>
                                      </p:cBhvr>
                                      <p:tavLst>
                                        <p:tav tm="0">
                                          <p:val>
                                            <p:fltVal val="0"/>
                                          </p:val>
                                        </p:tav>
                                        <p:tav tm="100000">
                                          <p:val>
                                            <p:strVal val="#ppt_w"/>
                                          </p:val>
                                        </p:tav>
                                      </p:tavLst>
                                    </p:anim>
                                    <p:anim calcmode="lin" valueType="num">
                                      <p:cBhvr>
                                        <p:cTn id="57" dur="500" fill="hold"/>
                                        <p:tgtEl>
                                          <p:spTgt spid="6"/>
                                        </p:tgtEl>
                                        <p:attrNameLst>
                                          <p:attrName>ppt_h</p:attrName>
                                        </p:attrNameLst>
                                      </p:cBhvr>
                                      <p:tavLst>
                                        <p:tav tm="0">
                                          <p:val>
                                            <p:fltVal val="0"/>
                                          </p:val>
                                        </p:tav>
                                        <p:tav tm="100000">
                                          <p:val>
                                            <p:strVal val="#ppt_h"/>
                                          </p:val>
                                        </p:tav>
                                      </p:tavLst>
                                    </p:anim>
                                    <p:animEffect transition="in" filter="fade">
                                      <p:cBhvr>
                                        <p:cTn id="58" dur="500"/>
                                        <p:tgtEl>
                                          <p:spTgt spid="6"/>
                                        </p:tgtEl>
                                      </p:cBhvr>
                                    </p:animEffect>
                                  </p:childTnLst>
                                </p:cTn>
                              </p:par>
                            </p:childTnLst>
                          </p:cTn>
                        </p:par>
                        <p:par>
                          <p:cTn id="59" fill="hold">
                            <p:stCondLst>
                              <p:cond delay="1600"/>
                            </p:stCondLst>
                            <p:childTnLst>
                              <p:par>
                                <p:cTn id="60" presetID="56" presetClass="path" presetSubtype="0" accel="50000" decel="50000" fill="hold" grpId="0" nodeType="afterEffect">
                                  <p:stCondLst>
                                    <p:cond delay="0"/>
                                  </p:stCondLst>
                                  <p:childTnLst>
                                    <p:animMotion origin="layout" path="M 4.79167E-6 3.7037E-6 L -0.16394 0.10764 " pathEditMode="relative" rAng="0" ptsTypes="AA">
                                      <p:cBhvr>
                                        <p:cTn id="61" dur="1000" fill="hold"/>
                                        <p:tgtEl>
                                          <p:spTgt spid="8"/>
                                        </p:tgtEl>
                                        <p:attrNameLst>
                                          <p:attrName>ppt_x</p:attrName>
                                          <p:attrName>ppt_y</p:attrName>
                                        </p:attrNameLst>
                                      </p:cBhvr>
                                      <p:rCtr x="-8203" y="5370"/>
                                    </p:animMotion>
                                  </p:childTnLst>
                                </p:cTn>
                              </p:par>
                              <p:par>
                                <p:cTn id="62" presetID="49" presetClass="path" presetSubtype="0" accel="50000" decel="50000" fill="hold" grpId="0" nodeType="withEffect">
                                  <p:stCondLst>
                                    <p:cond delay="0"/>
                                  </p:stCondLst>
                                  <p:childTnLst>
                                    <p:animMotion origin="layout" path="M -1.45833E-6 4.07407E-6 L -0.10612 -0.17547 " pathEditMode="relative" rAng="0" ptsTypes="AA">
                                      <p:cBhvr>
                                        <p:cTn id="63" dur="1000" fill="hold"/>
                                        <p:tgtEl>
                                          <p:spTgt spid="5"/>
                                        </p:tgtEl>
                                        <p:attrNameLst>
                                          <p:attrName>ppt_x</p:attrName>
                                          <p:attrName>ppt_y</p:attrName>
                                        </p:attrNameLst>
                                      </p:cBhvr>
                                      <p:rCtr x="-5313" y="-8773"/>
                                    </p:animMotion>
                                  </p:childTnLst>
                                </p:cTn>
                              </p:par>
                              <p:par>
                                <p:cTn id="64" presetID="49" presetClass="path" presetSubtype="0" accel="50000" decel="50000" fill="hold" grpId="0" nodeType="withEffect">
                                  <p:stCondLst>
                                    <p:cond delay="0"/>
                                  </p:stCondLst>
                                  <p:childTnLst>
                                    <p:animMotion origin="layout" path="M 3.125E-6 3.7037E-6 L -0.05222 0.19791 " pathEditMode="relative" rAng="0" ptsTypes="AA">
                                      <p:cBhvr>
                                        <p:cTn id="65" dur="1000" fill="hold"/>
                                        <p:tgtEl>
                                          <p:spTgt spid="7"/>
                                        </p:tgtEl>
                                        <p:attrNameLst>
                                          <p:attrName>ppt_x</p:attrName>
                                          <p:attrName>ppt_y</p:attrName>
                                        </p:attrNameLst>
                                      </p:cBhvr>
                                      <p:rCtr x="-2617" y="9884"/>
                                    </p:animMotion>
                                  </p:childTnLst>
                                </p:cTn>
                              </p:par>
                              <p:par>
                                <p:cTn id="66" presetID="49" presetClass="path" presetSubtype="0" accel="50000" decel="50000" fill="hold" grpId="0" nodeType="withEffect">
                                  <p:stCondLst>
                                    <p:cond delay="0"/>
                                  </p:stCondLst>
                                  <p:childTnLst>
                                    <p:animMotion origin="layout" path="M 6.25E-7 -2.96296E-6 L 0.07565 -0.16875 " pathEditMode="relative" rAng="0" ptsTypes="AA">
                                      <p:cBhvr>
                                        <p:cTn id="67" dur="1000" fill="hold"/>
                                        <p:tgtEl>
                                          <p:spTgt spid="4"/>
                                        </p:tgtEl>
                                        <p:attrNameLst>
                                          <p:attrName>ppt_x</p:attrName>
                                          <p:attrName>ppt_y</p:attrName>
                                        </p:attrNameLst>
                                      </p:cBhvr>
                                      <p:rCtr x="3776" y="-8449"/>
                                    </p:animMotion>
                                  </p:childTnLst>
                                </p:cTn>
                              </p:par>
                              <p:par>
                                <p:cTn id="68" presetID="49" presetClass="path" presetSubtype="0" accel="50000" decel="50000" fill="hold" grpId="0" nodeType="withEffect">
                                  <p:stCondLst>
                                    <p:cond delay="0"/>
                                  </p:stCondLst>
                                  <p:childTnLst>
                                    <p:animMotion origin="layout" path="M 1.875E-6 2.22222E-6 L 0.09114 0.19398 " pathEditMode="relative" rAng="0" ptsTypes="AA">
                                      <p:cBhvr>
                                        <p:cTn id="69" dur="1000" fill="hold"/>
                                        <p:tgtEl>
                                          <p:spTgt spid="6"/>
                                        </p:tgtEl>
                                        <p:attrNameLst>
                                          <p:attrName>ppt_x</p:attrName>
                                          <p:attrName>ppt_y</p:attrName>
                                        </p:attrNameLst>
                                      </p:cBhvr>
                                      <p:rCtr x="4557"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3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39000">
              <a:srgbClr val="FBEE37">
                <a:alpha val="63000"/>
              </a:srgbClr>
            </a:gs>
            <a:gs pos="100000">
              <a:srgbClr val="F9E423"/>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21" name="Flowchart: Delay 120"/>
          <p:cNvSpPr/>
          <p:nvPr/>
        </p:nvSpPr>
        <p:spPr>
          <a:xfrm rot="16200000">
            <a:off x="5233576" y="-87240"/>
            <a:ext cx="1724847" cy="12192004"/>
          </a:xfrm>
          <a:prstGeom prst="flowChartDelay">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Flowchart: Delay 121"/>
          <p:cNvSpPr/>
          <p:nvPr/>
        </p:nvSpPr>
        <p:spPr>
          <a:xfrm rot="16200000">
            <a:off x="5466654" y="122396"/>
            <a:ext cx="1258694" cy="12192005"/>
          </a:xfrm>
          <a:prstGeom prst="flowChartDelay">
            <a:avLst/>
          </a:prstGeom>
          <a:solidFill>
            <a:srgbClr val="0F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图片 4">
            <a:extLst>
              <a:ext uri="{FF2B5EF4-FFF2-40B4-BE49-F238E27FC236}">
                <a16:creationId xmlns:a16="http://schemas.microsoft.com/office/drawing/2014/main" id="{D145DAE2-2E36-4953-9708-B568451BAD72}"/>
              </a:ext>
            </a:extLst>
          </p:cNvPr>
          <p:cNvPicPr>
            <a:picLocks noChangeAspect="1"/>
          </p:cNvPicPr>
          <p:nvPr/>
        </p:nvPicPr>
        <p:blipFill>
          <a:blip r:embed="rId3"/>
          <a:stretch>
            <a:fillRect/>
          </a:stretch>
        </p:blipFill>
        <p:spPr>
          <a:xfrm>
            <a:off x="0" y="264886"/>
            <a:ext cx="8432800" cy="6515100"/>
          </a:xfrm>
          <a:prstGeom prst="rect">
            <a:avLst/>
          </a:prstGeom>
        </p:spPr>
      </p:pic>
      <p:sp>
        <p:nvSpPr>
          <p:cNvPr id="2" name="文本框 1">
            <a:extLst>
              <a:ext uri="{FF2B5EF4-FFF2-40B4-BE49-F238E27FC236}">
                <a16:creationId xmlns:a16="http://schemas.microsoft.com/office/drawing/2014/main" id="{06498F00-EE23-4DF4-924F-AEFEBAF01657}"/>
              </a:ext>
            </a:extLst>
          </p:cNvPr>
          <p:cNvSpPr txBox="1"/>
          <p:nvPr/>
        </p:nvSpPr>
        <p:spPr>
          <a:xfrm>
            <a:off x="2543629" y="572928"/>
            <a:ext cx="5338164" cy="4801314"/>
          </a:xfrm>
          <a:prstGeom prst="rect">
            <a:avLst/>
          </a:prstGeom>
          <a:noFill/>
        </p:spPr>
        <p:txBody>
          <a:bodyPr wrap="square" rtlCol="0">
            <a:spAutoFit/>
          </a:bodyPr>
          <a:lstStyle/>
          <a:p>
            <a:pPr>
              <a:lnSpc>
                <a:spcPct val="150000"/>
              </a:lnSpc>
            </a:pP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Đọc lại truyện Những hạt thóc giống;</a:t>
            </a:r>
          </a:p>
          <a:p>
            <a:pPr>
              <a:lnSpc>
                <a:spcPct val="150000"/>
              </a:lnSpc>
            </a:pPr>
            <a:r>
              <a:rPr lang="en-US" altLang="zh-CN" sz="32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Wingdings" panose="05000000000000000000" pitchFamily="2" charset="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êu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những sự việc tạo thành cốt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truyện</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p>
          <a:p>
            <a:pPr marL="457200" indent="-457200">
              <a:lnSpc>
                <a:spcPct val="150000"/>
              </a:lnSpc>
              <a:buFont typeface="Wingdings" panose="05000000000000000000" pitchFamily="2" charset="2"/>
              <a:buChar char="F"/>
            </a:pP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Cho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biết mỗi sự việc được </a:t>
            </a:r>
            <a:endPar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r>
              <a:rPr lang="en-US"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               kể </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trong </a:t>
            </a:r>
            <a:r>
              <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đoạn văn </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n</a:t>
            </a:r>
            <a:r>
              <a:rPr lang="vi-VN"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ào</a:t>
            </a:r>
            <a:r>
              <a:rPr lang="en-US" altLang="zh-CN" sz="2800" b="1" smtClean="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rPr>
              <a:t>?</a:t>
            </a:r>
            <a:endParaRPr lang="vi-VN" altLang="zh-CN" sz="2800" b="1">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a:p>
            <a:pPr>
              <a:lnSpc>
                <a:spcPct val="150000"/>
              </a:lnSpc>
            </a:pPr>
            <a:endParaRPr lang="zh-CN" altLang="en-US" sz="2800" b="1" dirty="0">
              <a:solidFill>
                <a:schemeClr val="bg1"/>
              </a:solidFill>
              <a:latin typeface="Times New Roman" panose="02020603050405020304" pitchFamily="18" charset="0"/>
              <a:ea typeface="inpin heiti" panose="00000500000000000000" pitchFamily="2" charset="-122"/>
              <a:cs typeface="Times New Roman" panose="02020603050405020304" pitchFamily="18" charset="0"/>
              <a:sym typeface="inpin heiti" panose="00000500000000000000" pitchFamily="2" charset="-122"/>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1173" y="674559"/>
            <a:ext cx="3978226" cy="279322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图片 16">
            <a:extLst>
              <a:ext uri="{FF2B5EF4-FFF2-40B4-BE49-F238E27FC236}">
                <a16:creationId xmlns:a16="http://schemas.microsoft.com/office/drawing/2014/main" id="{11AA59B1-0835-41CA-90E4-DCB405F31D82}"/>
              </a:ext>
            </a:extLst>
          </p:cNvPr>
          <p:cNvPicPr>
            <a:picLocks noChangeAspect="1"/>
          </p:cNvPicPr>
          <p:nvPr/>
        </p:nvPicPr>
        <p:blipFill>
          <a:blip r:embed="rId5"/>
          <a:stretch>
            <a:fillRect/>
          </a:stretch>
        </p:blipFill>
        <p:spPr>
          <a:xfrm>
            <a:off x="458594" y="264886"/>
            <a:ext cx="1534028" cy="1492540"/>
          </a:xfrm>
          <a:prstGeom prst="rect">
            <a:avLst/>
          </a:prstGeom>
        </p:spPr>
      </p:pic>
      <p:grpSp>
        <p:nvGrpSpPr>
          <p:cNvPr id="8" name="组合 5">
            <a:extLst>
              <a:ext uri="{FF2B5EF4-FFF2-40B4-BE49-F238E27FC236}">
                <a16:creationId xmlns:a16="http://schemas.microsoft.com/office/drawing/2014/main" id="{660AD6BF-557F-48B4-9A42-A61B6C58BE17}"/>
              </a:ext>
            </a:extLst>
          </p:cNvPr>
          <p:cNvGrpSpPr/>
          <p:nvPr/>
        </p:nvGrpSpPr>
        <p:grpSpPr>
          <a:xfrm>
            <a:off x="8274537" y="3776903"/>
            <a:ext cx="2150885" cy="2693960"/>
            <a:chOff x="3778251" y="989012"/>
            <a:chExt cx="514350" cy="609601"/>
          </a:xfrm>
        </p:grpSpPr>
        <p:sp>
          <p:nvSpPr>
            <p:cNvPr id="9" name="Freeform 1577">
              <a:extLst>
                <a:ext uri="{FF2B5EF4-FFF2-40B4-BE49-F238E27FC236}">
                  <a16:creationId xmlns:a16="http://schemas.microsoft.com/office/drawing/2014/main" id="{4119FF59-B3C9-455E-BABD-42DFC5567C48}"/>
                </a:ext>
              </a:extLst>
            </p:cNvPr>
            <p:cNvSpPr>
              <a:spLocks/>
            </p:cNvSpPr>
            <p:nvPr/>
          </p:nvSpPr>
          <p:spPr bwMode="auto">
            <a:xfrm>
              <a:off x="3932238" y="1541463"/>
              <a:ext cx="84138" cy="52388"/>
            </a:xfrm>
            <a:custGeom>
              <a:avLst/>
              <a:gdLst>
                <a:gd name="T0" fmla="*/ 2 w 55"/>
                <a:gd name="T1" fmla="*/ 27 h 35"/>
                <a:gd name="T2" fmla="*/ 4 w 55"/>
                <a:gd name="T3" fmla="*/ 29 h 35"/>
                <a:gd name="T4" fmla="*/ 23 w 55"/>
                <a:gd name="T5" fmla="*/ 34 h 35"/>
                <a:gd name="T6" fmla="*/ 33 w 55"/>
                <a:gd name="T7" fmla="*/ 31 h 35"/>
                <a:gd name="T8" fmla="*/ 36 w 55"/>
                <a:gd name="T9" fmla="*/ 31 h 35"/>
                <a:gd name="T10" fmla="*/ 36 w 55"/>
                <a:gd name="T11" fmla="*/ 32 h 35"/>
                <a:gd name="T12" fmla="*/ 48 w 55"/>
                <a:gd name="T13" fmla="*/ 31 h 35"/>
                <a:gd name="T14" fmla="*/ 54 w 55"/>
                <a:gd name="T15" fmla="*/ 26 h 35"/>
                <a:gd name="T16" fmla="*/ 51 w 55"/>
                <a:gd name="T17" fmla="*/ 5 h 35"/>
                <a:gd name="T18" fmla="*/ 51 w 55"/>
                <a:gd name="T19" fmla="*/ 2 h 35"/>
                <a:gd name="T20" fmla="*/ 51 w 55"/>
                <a:gd name="T21" fmla="*/ 2 h 35"/>
                <a:gd name="T22" fmla="*/ 48 w 55"/>
                <a:gd name="T23" fmla="*/ 1 h 35"/>
                <a:gd name="T24" fmla="*/ 26 w 55"/>
                <a:gd name="T25" fmla="*/ 1 h 35"/>
                <a:gd name="T26" fmla="*/ 23 w 55"/>
                <a:gd name="T27" fmla="*/ 4 h 35"/>
                <a:gd name="T28" fmla="*/ 8 w 55"/>
                <a:gd name="T29" fmla="*/ 12 h 35"/>
                <a:gd name="T30" fmla="*/ 6 w 55"/>
                <a:gd name="T31" fmla="*/ 14 h 35"/>
                <a:gd name="T32" fmla="*/ 4 w 55"/>
                <a:gd name="T33" fmla="*/ 15 h 35"/>
                <a:gd name="T34" fmla="*/ 2 w 55"/>
                <a:gd name="T35" fmla="*/ 27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5">
                  <a:moveTo>
                    <a:pt x="2" y="27"/>
                  </a:moveTo>
                  <a:cubicBezTo>
                    <a:pt x="2" y="28"/>
                    <a:pt x="3" y="29"/>
                    <a:pt x="4" y="29"/>
                  </a:cubicBezTo>
                  <a:cubicBezTo>
                    <a:pt x="8" y="34"/>
                    <a:pt x="16" y="35"/>
                    <a:pt x="23" y="34"/>
                  </a:cubicBezTo>
                  <a:cubicBezTo>
                    <a:pt x="26" y="33"/>
                    <a:pt x="30" y="32"/>
                    <a:pt x="33" y="31"/>
                  </a:cubicBezTo>
                  <a:cubicBezTo>
                    <a:pt x="36" y="30"/>
                    <a:pt x="37" y="30"/>
                    <a:pt x="36" y="31"/>
                  </a:cubicBezTo>
                  <a:cubicBezTo>
                    <a:pt x="36" y="32"/>
                    <a:pt x="36" y="32"/>
                    <a:pt x="36" y="32"/>
                  </a:cubicBezTo>
                  <a:cubicBezTo>
                    <a:pt x="41" y="32"/>
                    <a:pt x="43" y="32"/>
                    <a:pt x="48" y="31"/>
                  </a:cubicBezTo>
                  <a:cubicBezTo>
                    <a:pt x="53" y="30"/>
                    <a:pt x="54" y="30"/>
                    <a:pt x="54" y="26"/>
                  </a:cubicBezTo>
                  <a:cubicBezTo>
                    <a:pt x="55" y="20"/>
                    <a:pt x="53" y="11"/>
                    <a:pt x="51" y="5"/>
                  </a:cubicBezTo>
                  <a:cubicBezTo>
                    <a:pt x="52" y="4"/>
                    <a:pt x="51" y="3"/>
                    <a:pt x="51" y="2"/>
                  </a:cubicBezTo>
                  <a:cubicBezTo>
                    <a:pt x="51" y="2"/>
                    <a:pt x="51" y="2"/>
                    <a:pt x="51" y="2"/>
                  </a:cubicBezTo>
                  <a:cubicBezTo>
                    <a:pt x="51" y="0"/>
                    <a:pt x="49" y="0"/>
                    <a:pt x="48" y="1"/>
                  </a:cubicBezTo>
                  <a:cubicBezTo>
                    <a:pt x="41" y="1"/>
                    <a:pt x="33" y="1"/>
                    <a:pt x="26" y="1"/>
                  </a:cubicBezTo>
                  <a:cubicBezTo>
                    <a:pt x="24" y="1"/>
                    <a:pt x="23" y="2"/>
                    <a:pt x="23" y="4"/>
                  </a:cubicBezTo>
                  <a:cubicBezTo>
                    <a:pt x="24" y="12"/>
                    <a:pt x="13" y="9"/>
                    <a:pt x="8" y="12"/>
                  </a:cubicBezTo>
                  <a:cubicBezTo>
                    <a:pt x="7" y="13"/>
                    <a:pt x="6" y="13"/>
                    <a:pt x="6" y="14"/>
                  </a:cubicBezTo>
                  <a:cubicBezTo>
                    <a:pt x="5" y="14"/>
                    <a:pt x="4" y="14"/>
                    <a:pt x="4" y="15"/>
                  </a:cubicBezTo>
                  <a:cubicBezTo>
                    <a:pt x="0" y="18"/>
                    <a:pt x="0" y="24"/>
                    <a:pt x="2"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Freeform 1578">
              <a:extLst>
                <a:ext uri="{FF2B5EF4-FFF2-40B4-BE49-F238E27FC236}">
                  <a16:creationId xmlns:a16="http://schemas.microsoft.com/office/drawing/2014/main" id="{8AE9D2BF-C141-40F6-AFF8-9FA9B76C03BF}"/>
                </a:ext>
              </a:extLst>
            </p:cNvPr>
            <p:cNvSpPr>
              <a:spLocks/>
            </p:cNvSpPr>
            <p:nvPr/>
          </p:nvSpPr>
          <p:spPr bwMode="auto">
            <a:xfrm>
              <a:off x="3933826" y="1571625"/>
              <a:ext cx="77788" cy="25400"/>
            </a:xfrm>
            <a:custGeom>
              <a:avLst/>
              <a:gdLst>
                <a:gd name="T0" fmla="*/ 4 w 51"/>
                <a:gd name="T1" fmla="*/ 3 h 17"/>
                <a:gd name="T2" fmla="*/ 36 w 51"/>
                <a:gd name="T3" fmla="*/ 3 h 17"/>
                <a:gd name="T4" fmla="*/ 51 w 51"/>
                <a:gd name="T5" fmla="*/ 3 h 17"/>
                <a:gd name="T6" fmla="*/ 50 w 51"/>
                <a:gd name="T7" fmla="*/ 4 h 17"/>
                <a:gd name="T8" fmla="*/ 2 w 51"/>
                <a:gd name="T9" fmla="*/ 5 h 17"/>
                <a:gd name="T10" fmla="*/ 4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4" y="3"/>
                  </a:moveTo>
                  <a:cubicBezTo>
                    <a:pt x="14" y="10"/>
                    <a:pt x="25" y="6"/>
                    <a:pt x="36" y="3"/>
                  </a:cubicBezTo>
                  <a:cubicBezTo>
                    <a:pt x="41" y="2"/>
                    <a:pt x="46" y="0"/>
                    <a:pt x="51" y="3"/>
                  </a:cubicBezTo>
                  <a:cubicBezTo>
                    <a:pt x="51" y="3"/>
                    <a:pt x="51" y="4"/>
                    <a:pt x="50" y="4"/>
                  </a:cubicBezTo>
                  <a:cubicBezTo>
                    <a:pt x="34" y="1"/>
                    <a:pt x="17" y="17"/>
                    <a:pt x="2" y="5"/>
                  </a:cubicBezTo>
                  <a:cubicBezTo>
                    <a:pt x="0" y="4"/>
                    <a:pt x="2" y="2"/>
                    <a:pt x="4"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 name="Freeform 1579">
              <a:extLst>
                <a:ext uri="{FF2B5EF4-FFF2-40B4-BE49-F238E27FC236}">
                  <a16:creationId xmlns:a16="http://schemas.microsoft.com/office/drawing/2014/main" id="{338563CC-1CFB-407A-B0E1-C34253474E9A}"/>
                </a:ext>
              </a:extLst>
            </p:cNvPr>
            <p:cNvSpPr>
              <a:spLocks/>
            </p:cNvSpPr>
            <p:nvPr/>
          </p:nvSpPr>
          <p:spPr bwMode="auto">
            <a:xfrm>
              <a:off x="3940176" y="1555750"/>
              <a:ext cx="19050" cy="30163"/>
            </a:xfrm>
            <a:custGeom>
              <a:avLst/>
              <a:gdLst>
                <a:gd name="T0" fmla="*/ 3 w 12"/>
                <a:gd name="T1" fmla="*/ 1 h 19"/>
                <a:gd name="T2" fmla="*/ 12 w 12"/>
                <a:gd name="T3" fmla="*/ 17 h 19"/>
                <a:gd name="T4" fmla="*/ 9 w 12"/>
                <a:gd name="T5" fmla="*/ 17 h 19"/>
                <a:gd name="T6" fmla="*/ 1 w 12"/>
                <a:gd name="T7" fmla="*/ 3 h 19"/>
                <a:gd name="T8" fmla="*/ 3 w 12"/>
                <a:gd name="T9" fmla="*/ 1 h 19"/>
              </a:gdLst>
              <a:ahLst/>
              <a:cxnLst>
                <a:cxn ang="0">
                  <a:pos x="T0" y="T1"/>
                </a:cxn>
                <a:cxn ang="0">
                  <a:pos x="T2" y="T3"/>
                </a:cxn>
                <a:cxn ang="0">
                  <a:pos x="T4" y="T5"/>
                </a:cxn>
                <a:cxn ang="0">
                  <a:pos x="T6" y="T7"/>
                </a:cxn>
                <a:cxn ang="0">
                  <a:pos x="T8" y="T9"/>
                </a:cxn>
              </a:cxnLst>
              <a:rect l="0" t="0" r="r" b="b"/>
              <a:pathLst>
                <a:path w="12" h="19">
                  <a:moveTo>
                    <a:pt x="3" y="1"/>
                  </a:moveTo>
                  <a:cubicBezTo>
                    <a:pt x="8" y="5"/>
                    <a:pt x="12" y="10"/>
                    <a:pt x="12" y="17"/>
                  </a:cubicBezTo>
                  <a:cubicBezTo>
                    <a:pt x="12" y="18"/>
                    <a:pt x="9" y="19"/>
                    <a:pt x="9" y="17"/>
                  </a:cubicBezTo>
                  <a:cubicBezTo>
                    <a:pt x="9" y="11"/>
                    <a:pt x="7" y="6"/>
                    <a:pt x="1" y="3"/>
                  </a:cubicBezTo>
                  <a:cubicBezTo>
                    <a:pt x="0" y="2"/>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2" name="Freeform 1580">
              <a:extLst>
                <a:ext uri="{FF2B5EF4-FFF2-40B4-BE49-F238E27FC236}">
                  <a16:creationId xmlns:a16="http://schemas.microsoft.com/office/drawing/2014/main" id="{18888B87-18E4-45FA-A8EE-00362344589C}"/>
                </a:ext>
              </a:extLst>
            </p:cNvPr>
            <p:cNvSpPr>
              <a:spLocks/>
            </p:cNvSpPr>
            <p:nvPr/>
          </p:nvSpPr>
          <p:spPr bwMode="auto">
            <a:xfrm>
              <a:off x="3952876" y="1543050"/>
              <a:ext cx="30163" cy="30163"/>
            </a:xfrm>
            <a:custGeom>
              <a:avLst/>
              <a:gdLst>
                <a:gd name="T0" fmla="*/ 1 w 20"/>
                <a:gd name="T1" fmla="*/ 16 h 20"/>
                <a:gd name="T2" fmla="*/ 15 w 20"/>
                <a:gd name="T3" fmla="*/ 13 h 20"/>
                <a:gd name="T4" fmla="*/ 18 w 20"/>
                <a:gd name="T5" fmla="*/ 2 h 20"/>
                <a:gd name="T6" fmla="*/ 20 w 20"/>
                <a:gd name="T7" fmla="*/ 1 h 20"/>
                <a:gd name="T8" fmla="*/ 16 w 20"/>
                <a:gd name="T9" fmla="*/ 15 h 20"/>
                <a:gd name="T10" fmla="*/ 0 w 20"/>
                <a:gd name="T11" fmla="*/ 18 h 20"/>
                <a:gd name="T12" fmla="*/ 1 w 20"/>
                <a:gd name="T13" fmla="*/ 16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 y="16"/>
                  </a:moveTo>
                  <a:cubicBezTo>
                    <a:pt x="6" y="15"/>
                    <a:pt x="11" y="17"/>
                    <a:pt x="15" y="13"/>
                  </a:cubicBezTo>
                  <a:cubicBezTo>
                    <a:pt x="18" y="10"/>
                    <a:pt x="18" y="5"/>
                    <a:pt x="18" y="2"/>
                  </a:cubicBezTo>
                  <a:cubicBezTo>
                    <a:pt x="18" y="0"/>
                    <a:pt x="20" y="0"/>
                    <a:pt x="20" y="1"/>
                  </a:cubicBezTo>
                  <a:cubicBezTo>
                    <a:pt x="20" y="6"/>
                    <a:pt x="20" y="12"/>
                    <a:pt x="16" y="15"/>
                  </a:cubicBezTo>
                  <a:cubicBezTo>
                    <a:pt x="13" y="19"/>
                    <a:pt x="5" y="20"/>
                    <a:pt x="0" y="18"/>
                  </a:cubicBezTo>
                  <a:cubicBezTo>
                    <a:pt x="0" y="17"/>
                    <a:pt x="0" y="16"/>
                    <a:pt x="1" y="1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3" name="Freeform 1581">
              <a:extLst>
                <a:ext uri="{FF2B5EF4-FFF2-40B4-BE49-F238E27FC236}">
                  <a16:creationId xmlns:a16="http://schemas.microsoft.com/office/drawing/2014/main" id="{978AB3F9-EF12-443E-B9AB-637DC4B1070F}"/>
                </a:ext>
              </a:extLst>
            </p:cNvPr>
            <p:cNvSpPr>
              <a:spLocks/>
            </p:cNvSpPr>
            <p:nvPr/>
          </p:nvSpPr>
          <p:spPr bwMode="auto">
            <a:xfrm>
              <a:off x="3963988" y="1549400"/>
              <a:ext cx="15875" cy="9525"/>
            </a:xfrm>
            <a:custGeom>
              <a:avLst/>
              <a:gdLst>
                <a:gd name="T0" fmla="*/ 2 w 10"/>
                <a:gd name="T1" fmla="*/ 1 h 6"/>
                <a:gd name="T2" fmla="*/ 6 w 10"/>
                <a:gd name="T3" fmla="*/ 3 h 6"/>
                <a:gd name="T4" fmla="*/ 10 w 10"/>
                <a:gd name="T5" fmla="*/ 5 h 6"/>
                <a:gd name="T6" fmla="*/ 10 w 10"/>
                <a:gd name="T7" fmla="*/ 5 h 6"/>
                <a:gd name="T8" fmla="*/ 1 w 10"/>
                <a:gd name="T9" fmla="*/ 2 h 6"/>
                <a:gd name="T10" fmla="*/ 2 w 10"/>
                <a:gd name="T11" fmla="*/ 1 h 6"/>
              </a:gdLst>
              <a:ahLst/>
              <a:cxnLst>
                <a:cxn ang="0">
                  <a:pos x="T0" y="T1"/>
                </a:cxn>
                <a:cxn ang="0">
                  <a:pos x="T2" y="T3"/>
                </a:cxn>
                <a:cxn ang="0">
                  <a:pos x="T4" y="T5"/>
                </a:cxn>
                <a:cxn ang="0">
                  <a:pos x="T6" y="T7"/>
                </a:cxn>
                <a:cxn ang="0">
                  <a:pos x="T8" y="T9"/>
                </a:cxn>
                <a:cxn ang="0">
                  <a:pos x="T10" y="T11"/>
                </a:cxn>
              </a:cxnLst>
              <a:rect l="0" t="0" r="r" b="b"/>
              <a:pathLst>
                <a:path w="10" h="6">
                  <a:moveTo>
                    <a:pt x="2" y="1"/>
                  </a:moveTo>
                  <a:cubicBezTo>
                    <a:pt x="4" y="2"/>
                    <a:pt x="5" y="3"/>
                    <a:pt x="6" y="3"/>
                  </a:cubicBezTo>
                  <a:cubicBezTo>
                    <a:pt x="8" y="4"/>
                    <a:pt x="9" y="4"/>
                    <a:pt x="10" y="5"/>
                  </a:cubicBezTo>
                  <a:cubicBezTo>
                    <a:pt x="10" y="5"/>
                    <a:pt x="10" y="5"/>
                    <a:pt x="10" y="5"/>
                  </a:cubicBezTo>
                  <a:cubicBezTo>
                    <a:pt x="7" y="6"/>
                    <a:pt x="3" y="4"/>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4" name="Freeform 1582">
              <a:extLst>
                <a:ext uri="{FF2B5EF4-FFF2-40B4-BE49-F238E27FC236}">
                  <a16:creationId xmlns:a16="http://schemas.microsoft.com/office/drawing/2014/main" id="{D95FA9CE-AB79-49CB-86B2-3483E61F5D43}"/>
                </a:ext>
              </a:extLst>
            </p:cNvPr>
            <p:cNvSpPr>
              <a:spLocks/>
            </p:cNvSpPr>
            <p:nvPr/>
          </p:nvSpPr>
          <p:spPr bwMode="auto">
            <a:xfrm>
              <a:off x="3960813" y="1554163"/>
              <a:ext cx="14288" cy="11113"/>
            </a:xfrm>
            <a:custGeom>
              <a:avLst/>
              <a:gdLst>
                <a:gd name="T0" fmla="*/ 2 w 9"/>
                <a:gd name="T1" fmla="*/ 0 h 7"/>
                <a:gd name="T2" fmla="*/ 5 w 9"/>
                <a:gd name="T3" fmla="*/ 3 h 7"/>
                <a:gd name="T4" fmla="*/ 8 w 9"/>
                <a:gd name="T5" fmla="*/ 6 h 7"/>
                <a:gd name="T6" fmla="*/ 7 w 9"/>
                <a:gd name="T7" fmla="*/ 7 h 7"/>
                <a:gd name="T8" fmla="*/ 0 w 9"/>
                <a:gd name="T9" fmla="*/ 1 h 7"/>
                <a:gd name="T10" fmla="*/ 2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2" y="0"/>
                  </a:moveTo>
                  <a:cubicBezTo>
                    <a:pt x="3" y="1"/>
                    <a:pt x="4" y="2"/>
                    <a:pt x="5" y="3"/>
                  </a:cubicBezTo>
                  <a:cubicBezTo>
                    <a:pt x="6" y="4"/>
                    <a:pt x="7" y="5"/>
                    <a:pt x="8" y="6"/>
                  </a:cubicBezTo>
                  <a:cubicBezTo>
                    <a:pt x="9" y="6"/>
                    <a:pt x="8" y="7"/>
                    <a:pt x="7" y="7"/>
                  </a:cubicBezTo>
                  <a:cubicBezTo>
                    <a:pt x="5" y="6"/>
                    <a:pt x="2" y="4"/>
                    <a:pt x="0" y="1"/>
                  </a:cubicBezTo>
                  <a:cubicBezTo>
                    <a:pt x="0" y="0"/>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5" name="Freeform 1583">
              <a:extLst>
                <a:ext uri="{FF2B5EF4-FFF2-40B4-BE49-F238E27FC236}">
                  <a16:creationId xmlns:a16="http://schemas.microsoft.com/office/drawing/2014/main" id="{5CA6CE1B-BD56-4DA5-8292-A33FBC5EBC8E}"/>
                </a:ext>
              </a:extLst>
            </p:cNvPr>
            <p:cNvSpPr>
              <a:spLocks/>
            </p:cNvSpPr>
            <p:nvPr/>
          </p:nvSpPr>
          <p:spPr bwMode="auto">
            <a:xfrm>
              <a:off x="3949701" y="1557338"/>
              <a:ext cx="15875" cy="11113"/>
            </a:xfrm>
            <a:custGeom>
              <a:avLst/>
              <a:gdLst>
                <a:gd name="T0" fmla="*/ 1 w 10"/>
                <a:gd name="T1" fmla="*/ 0 h 7"/>
                <a:gd name="T2" fmla="*/ 6 w 10"/>
                <a:gd name="T3" fmla="*/ 2 h 7"/>
                <a:gd name="T4" fmla="*/ 10 w 10"/>
                <a:gd name="T5" fmla="*/ 6 h 7"/>
                <a:gd name="T6" fmla="*/ 9 w 10"/>
                <a:gd name="T7" fmla="*/ 7 h 7"/>
                <a:gd name="T8" fmla="*/ 4 w 10"/>
                <a:gd name="T9" fmla="*/ 4 h 7"/>
                <a:gd name="T10" fmla="*/ 1 w 10"/>
                <a:gd name="T11" fmla="*/ 1 h 7"/>
                <a:gd name="T12" fmla="*/ 1 w 10"/>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0" h="7">
                  <a:moveTo>
                    <a:pt x="1" y="0"/>
                  </a:moveTo>
                  <a:cubicBezTo>
                    <a:pt x="3" y="0"/>
                    <a:pt x="4" y="2"/>
                    <a:pt x="6" y="2"/>
                  </a:cubicBezTo>
                  <a:cubicBezTo>
                    <a:pt x="7" y="4"/>
                    <a:pt x="9" y="5"/>
                    <a:pt x="10" y="6"/>
                  </a:cubicBezTo>
                  <a:cubicBezTo>
                    <a:pt x="10" y="7"/>
                    <a:pt x="10" y="7"/>
                    <a:pt x="9" y="7"/>
                  </a:cubicBezTo>
                  <a:cubicBezTo>
                    <a:pt x="7" y="6"/>
                    <a:pt x="6" y="5"/>
                    <a:pt x="4" y="4"/>
                  </a:cubicBezTo>
                  <a:cubicBezTo>
                    <a:pt x="3" y="3"/>
                    <a:pt x="1" y="2"/>
                    <a:pt x="1" y="1"/>
                  </a:cubicBezTo>
                  <a:cubicBezTo>
                    <a:pt x="0" y="0"/>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6" name="Freeform 1584">
              <a:extLst>
                <a:ext uri="{FF2B5EF4-FFF2-40B4-BE49-F238E27FC236}">
                  <a16:creationId xmlns:a16="http://schemas.microsoft.com/office/drawing/2014/main" id="{C2EA66D2-B406-44AB-B306-D01527EAC3B8}"/>
                </a:ext>
              </a:extLst>
            </p:cNvPr>
            <p:cNvSpPr>
              <a:spLocks/>
            </p:cNvSpPr>
            <p:nvPr/>
          </p:nvSpPr>
          <p:spPr bwMode="auto">
            <a:xfrm>
              <a:off x="3995738" y="1560513"/>
              <a:ext cx="17463" cy="17463"/>
            </a:xfrm>
            <a:custGeom>
              <a:avLst/>
              <a:gdLst>
                <a:gd name="T0" fmla="*/ 3 w 11"/>
                <a:gd name="T1" fmla="*/ 3 h 11"/>
                <a:gd name="T2" fmla="*/ 10 w 11"/>
                <a:gd name="T3" fmla="*/ 0 h 11"/>
                <a:gd name="T4" fmla="*/ 10 w 11"/>
                <a:gd name="T5" fmla="*/ 1 h 11"/>
                <a:gd name="T6" fmla="*/ 5 w 11"/>
                <a:gd name="T7" fmla="*/ 5 h 11"/>
                <a:gd name="T8" fmla="*/ 2 w 11"/>
                <a:gd name="T9" fmla="*/ 10 h 11"/>
                <a:gd name="T10" fmla="*/ 1 w 11"/>
                <a:gd name="T11" fmla="*/ 10 h 11"/>
                <a:gd name="T12" fmla="*/ 3 w 11"/>
                <a:gd name="T13" fmla="*/ 3 h 11"/>
              </a:gdLst>
              <a:ahLst/>
              <a:cxnLst>
                <a:cxn ang="0">
                  <a:pos x="T0" y="T1"/>
                </a:cxn>
                <a:cxn ang="0">
                  <a:pos x="T2" y="T3"/>
                </a:cxn>
                <a:cxn ang="0">
                  <a:pos x="T4" y="T5"/>
                </a:cxn>
                <a:cxn ang="0">
                  <a:pos x="T6" y="T7"/>
                </a:cxn>
                <a:cxn ang="0">
                  <a:pos x="T8" y="T9"/>
                </a:cxn>
                <a:cxn ang="0">
                  <a:pos x="T10" y="T11"/>
                </a:cxn>
                <a:cxn ang="0">
                  <a:pos x="T12" y="T13"/>
                </a:cxn>
              </a:cxnLst>
              <a:rect l="0" t="0" r="r" b="b"/>
              <a:pathLst>
                <a:path w="11" h="11">
                  <a:moveTo>
                    <a:pt x="3" y="3"/>
                  </a:moveTo>
                  <a:cubicBezTo>
                    <a:pt x="5" y="2"/>
                    <a:pt x="7" y="0"/>
                    <a:pt x="10" y="0"/>
                  </a:cubicBezTo>
                  <a:cubicBezTo>
                    <a:pt x="11" y="0"/>
                    <a:pt x="11" y="1"/>
                    <a:pt x="10" y="1"/>
                  </a:cubicBezTo>
                  <a:cubicBezTo>
                    <a:pt x="8" y="2"/>
                    <a:pt x="6" y="3"/>
                    <a:pt x="5" y="5"/>
                  </a:cubicBezTo>
                  <a:cubicBezTo>
                    <a:pt x="3" y="6"/>
                    <a:pt x="3" y="8"/>
                    <a:pt x="2" y="10"/>
                  </a:cubicBezTo>
                  <a:cubicBezTo>
                    <a:pt x="2" y="11"/>
                    <a:pt x="1" y="10"/>
                    <a:pt x="1" y="10"/>
                  </a:cubicBezTo>
                  <a:cubicBezTo>
                    <a:pt x="0" y="8"/>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7" name="Freeform 1585">
              <a:extLst>
                <a:ext uri="{FF2B5EF4-FFF2-40B4-BE49-F238E27FC236}">
                  <a16:creationId xmlns:a16="http://schemas.microsoft.com/office/drawing/2014/main" id="{EAFFF758-42EC-4F94-9BE2-AE8918862655}"/>
                </a:ext>
              </a:extLst>
            </p:cNvPr>
            <p:cNvSpPr>
              <a:spLocks/>
            </p:cNvSpPr>
            <p:nvPr/>
          </p:nvSpPr>
          <p:spPr bwMode="auto">
            <a:xfrm>
              <a:off x="3965576" y="1546225"/>
              <a:ext cx="15875" cy="6350"/>
            </a:xfrm>
            <a:custGeom>
              <a:avLst/>
              <a:gdLst>
                <a:gd name="T0" fmla="*/ 2 w 10"/>
                <a:gd name="T1" fmla="*/ 1 h 4"/>
                <a:gd name="T2" fmla="*/ 7 w 10"/>
                <a:gd name="T3" fmla="*/ 2 h 4"/>
                <a:gd name="T4" fmla="*/ 10 w 10"/>
                <a:gd name="T5" fmla="*/ 3 h 4"/>
                <a:gd name="T6" fmla="*/ 10 w 10"/>
                <a:gd name="T7" fmla="*/ 3 h 4"/>
                <a:gd name="T8" fmla="*/ 6 w 10"/>
                <a:gd name="T9" fmla="*/ 3 h 4"/>
                <a:gd name="T10" fmla="*/ 1 w 10"/>
                <a:gd name="T11" fmla="*/ 2 h 4"/>
                <a:gd name="T12" fmla="*/ 2 w 10"/>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10" h="4">
                  <a:moveTo>
                    <a:pt x="2" y="1"/>
                  </a:moveTo>
                  <a:cubicBezTo>
                    <a:pt x="3" y="1"/>
                    <a:pt x="5" y="2"/>
                    <a:pt x="7" y="2"/>
                  </a:cubicBezTo>
                  <a:cubicBezTo>
                    <a:pt x="8" y="2"/>
                    <a:pt x="9" y="2"/>
                    <a:pt x="10" y="3"/>
                  </a:cubicBezTo>
                  <a:cubicBezTo>
                    <a:pt x="10" y="3"/>
                    <a:pt x="10" y="3"/>
                    <a:pt x="10" y="3"/>
                  </a:cubicBezTo>
                  <a:cubicBezTo>
                    <a:pt x="9" y="4"/>
                    <a:pt x="7" y="3"/>
                    <a:pt x="6" y="3"/>
                  </a:cubicBezTo>
                  <a:cubicBezTo>
                    <a:pt x="4" y="3"/>
                    <a:pt x="3" y="2"/>
                    <a:pt x="1" y="2"/>
                  </a:cubicBezTo>
                  <a:cubicBezTo>
                    <a:pt x="0" y="1"/>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8" name="Freeform 1586">
              <a:extLst>
                <a:ext uri="{FF2B5EF4-FFF2-40B4-BE49-F238E27FC236}">
                  <a16:creationId xmlns:a16="http://schemas.microsoft.com/office/drawing/2014/main" id="{737F1FA9-D088-4B64-A1DA-EC7371DBAD29}"/>
                </a:ext>
              </a:extLst>
            </p:cNvPr>
            <p:cNvSpPr>
              <a:spLocks/>
            </p:cNvSpPr>
            <p:nvPr/>
          </p:nvSpPr>
          <p:spPr bwMode="auto">
            <a:xfrm>
              <a:off x="3938588" y="1581150"/>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Freeform 1587">
              <a:extLst>
                <a:ext uri="{FF2B5EF4-FFF2-40B4-BE49-F238E27FC236}">
                  <a16:creationId xmlns:a16="http://schemas.microsoft.com/office/drawing/2014/main" id="{BAB8CC9A-BC14-4909-8FBF-2A8B2D4CB6F0}"/>
                </a:ext>
              </a:extLst>
            </p:cNvPr>
            <p:cNvSpPr>
              <a:spLocks/>
            </p:cNvSpPr>
            <p:nvPr/>
          </p:nvSpPr>
          <p:spPr bwMode="auto">
            <a:xfrm>
              <a:off x="4014788" y="1543050"/>
              <a:ext cx="84138" cy="50800"/>
            </a:xfrm>
            <a:custGeom>
              <a:avLst/>
              <a:gdLst>
                <a:gd name="T0" fmla="*/ 1 w 55"/>
                <a:gd name="T1" fmla="*/ 27 h 34"/>
                <a:gd name="T2" fmla="*/ 4 w 55"/>
                <a:gd name="T3" fmla="*/ 29 h 34"/>
                <a:gd name="T4" fmla="*/ 23 w 55"/>
                <a:gd name="T5" fmla="*/ 33 h 34"/>
                <a:gd name="T6" fmla="*/ 33 w 55"/>
                <a:gd name="T7" fmla="*/ 31 h 34"/>
                <a:gd name="T8" fmla="*/ 35 w 55"/>
                <a:gd name="T9" fmla="*/ 30 h 34"/>
                <a:gd name="T10" fmla="*/ 36 w 55"/>
                <a:gd name="T11" fmla="*/ 31 h 34"/>
                <a:gd name="T12" fmla="*/ 48 w 55"/>
                <a:gd name="T13" fmla="*/ 31 h 34"/>
                <a:gd name="T14" fmla="*/ 54 w 55"/>
                <a:gd name="T15" fmla="*/ 26 h 34"/>
                <a:gd name="T16" fmla="*/ 51 w 55"/>
                <a:gd name="T17" fmla="*/ 4 h 34"/>
                <a:gd name="T18" fmla="*/ 51 w 55"/>
                <a:gd name="T19" fmla="*/ 2 h 34"/>
                <a:gd name="T20" fmla="*/ 51 w 55"/>
                <a:gd name="T21" fmla="*/ 1 h 34"/>
                <a:gd name="T22" fmla="*/ 48 w 55"/>
                <a:gd name="T23" fmla="*/ 1 h 34"/>
                <a:gd name="T24" fmla="*/ 25 w 55"/>
                <a:gd name="T25" fmla="*/ 0 h 34"/>
                <a:gd name="T26" fmla="*/ 23 w 55"/>
                <a:gd name="T27" fmla="*/ 3 h 34"/>
                <a:gd name="T28" fmla="*/ 8 w 55"/>
                <a:gd name="T29" fmla="*/ 12 h 34"/>
                <a:gd name="T30" fmla="*/ 5 w 55"/>
                <a:gd name="T31" fmla="*/ 13 h 34"/>
                <a:gd name="T32" fmla="*/ 4 w 55"/>
                <a:gd name="T33" fmla="*/ 14 h 34"/>
                <a:gd name="T34" fmla="*/ 1 w 55"/>
                <a:gd name="T35"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5" h="34">
                  <a:moveTo>
                    <a:pt x="1" y="27"/>
                  </a:moveTo>
                  <a:cubicBezTo>
                    <a:pt x="2" y="28"/>
                    <a:pt x="3" y="29"/>
                    <a:pt x="4" y="29"/>
                  </a:cubicBezTo>
                  <a:cubicBezTo>
                    <a:pt x="8" y="33"/>
                    <a:pt x="16" y="34"/>
                    <a:pt x="23" y="33"/>
                  </a:cubicBezTo>
                  <a:cubicBezTo>
                    <a:pt x="26" y="33"/>
                    <a:pt x="29" y="31"/>
                    <a:pt x="33" y="31"/>
                  </a:cubicBezTo>
                  <a:cubicBezTo>
                    <a:pt x="36" y="30"/>
                    <a:pt x="37" y="29"/>
                    <a:pt x="35" y="30"/>
                  </a:cubicBezTo>
                  <a:cubicBezTo>
                    <a:pt x="36" y="31"/>
                    <a:pt x="36" y="31"/>
                    <a:pt x="36" y="31"/>
                  </a:cubicBezTo>
                  <a:cubicBezTo>
                    <a:pt x="41" y="32"/>
                    <a:pt x="43" y="32"/>
                    <a:pt x="48" y="31"/>
                  </a:cubicBezTo>
                  <a:cubicBezTo>
                    <a:pt x="52" y="30"/>
                    <a:pt x="54" y="30"/>
                    <a:pt x="54" y="26"/>
                  </a:cubicBezTo>
                  <a:cubicBezTo>
                    <a:pt x="55" y="20"/>
                    <a:pt x="53" y="11"/>
                    <a:pt x="51" y="4"/>
                  </a:cubicBezTo>
                  <a:cubicBezTo>
                    <a:pt x="51" y="3"/>
                    <a:pt x="51" y="2"/>
                    <a:pt x="51" y="2"/>
                  </a:cubicBezTo>
                  <a:cubicBezTo>
                    <a:pt x="51" y="1"/>
                    <a:pt x="51" y="1"/>
                    <a:pt x="51" y="1"/>
                  </a:cubicBezTo>
                  <a:cubicBezTo>
                    <a:pt x="50" y="0"/>
                    <a:pt x="49" y="0"/>
                    <a:pt x="48" y="1"/>
                  </a:cubicBezTo>
                  <a:cubicBezTo>
                    <a:pt x="41" y="1"/>
                    <a:pt x="33" y="0"/>
                    <a:pt x="25" y="0"/>
                  </a:cubicBezTo>
                  <a:cubicBezTo>
                    <a:pt x="24" y="1"/>
                    <a:pt x="22" y="2"/>
                    <a:pt x="23" y="3"/>
                  </a:cubicBezTo>
                  <a:cubicBezTo>
                    <a:pt x="24" y="11"/>
                    <a:pt x="12" y="9"/>
                    <a:pt x="8" y="12"/>
                  </a:cubicBezTo>
                  <a:cubicBezTo>
                    <a:pt x="7" y="12"/>
                    <a:pt x="6" y="13"/>
                    <a:pt x="5" y="13"/>
                  </a:cubicBezTo>
                  <a:cubicBezTo>
                    <a:pt x="5" y="14"/>
                    <a:pt x="4" y="14"/>
                    <a:pt x="4" y="14"/>
                  </a:cubicBezTo>
                  <a:cubicBezTo>
                    <a:pt x="0" y="17"/>
                    <a:pt x="0" y="23"/>
                    <a:pt x="1" y="27"/>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0" name="Freeform 1588">
              <a:extLst>
                <a:ext uri="{FF2B5EF4-FFF2-40B4-BE49-F238E27FC236}">
                  <a16:creationId xmlns:a16="http://schemas.microsoft.com/office/drawing/2014/main" id="{0B2531B4-1BC6-4810-80C4-84F67C150B98}"/>
                </a:ext>
              </a:extLst>
            </p:cNvPr>
            <p:cNvSpPr>
              <a:spLocks/>
            </p:cNvSpPr>
            <p:nvPr/>
          </p:nvSpPr>
          <p:spPr bwMode="auto">
            <a:xfrm>
              <a:off x="4016376" y="1573213"/>
              <a:ext cx="77788" cy="25400"/>
            </a:xfrm>
            <a:custGeom>
              <a:avLst/>
              <a:gdLst>
                <a:gd name="T0" fmla="*/ 3 w 51"/>
                <a:gd name="T1" fmla="*/ 3 h 17"/>
                <a:gd name="T2" fmla="*/ 36 w 51"/>
                <a:gd name="T3" fmla="*/ 3 h 17"/>
                <a:gd name="T4" fmla="*/ 51 w 51"/>
                <a:gd name="T5" fmla="*/ 2 h 17"/>
                <a:gd name="T6" fmla="*/ 50 w 51"/>
                <a:gd name="T7" fmla="*/ 3 h 17"/>
                <a:gd name="T8" fmla="*/ 1 w 51"/>
                <a:gd name="T9" fmla="*/ 5 h 17"/>
                <a:gd name="T10" fmla="*/ 3 w 51"/>
                <a:gd name="T11" fmla="*/ 3 h 17"/>
              </a:gdLst>
              <a:ahLst/>
              <a:cxnLst>
                <a:cxn ang="0">
                  <a:pos x="T0" y="T1"/>
                </a:cxn>
                <a:cxn ang="0">
                  <a:pos x="T2" y="T3"/>
                </a:cxn>
                <a:cxn ang="0">
                  <a:pos x="T4" y="T5"/>
                </a:cxn>
                <a:cxn ang="0">
                  <a:pos x="T6" y="T7"/>
                </a:cxn>
                <a:cxn ang="0">
                  <a:pos x="T8" y="T9"/>
                </a:cxn>
                <a:cxn ang="0">
                  <a:pos x="T10" y="T11"/>
                </a:cxn>
              </a:cxnLst>
              <a:rect l="0" t="0" r="r" b="b"/>
              <a:pathLst>
                <a:path w="51" h="17">
                  <a:moveTo>
                    <a:pt x="3" y="3"/>
                  </a:moveTo>
                  <a:cubicBezTo>
                    <a:pt x="13" y="10"/>
                    <a:pt x="25" y="6"/>
                    <a:pt x="36" y="3"/>
                  </a:cubicBezTo>
                  <a:cubicBezTo>
                    <a:pt x="41" y="1"/>
                    <a:pt x="46" y="0"/>
                    <a:pt x="51" y="2"/>
                  </a:cubicBezTo>
                  <a:cubicBezTo>
                    <a:pt x="51" y="3"/>
                    <a:pt x="51" y="3"/>
                    <a:pt x="50" y="3"/>
                  </a:cubicBezTo>
                  <a:cubicBezTo>
                    <a:pt x="33" y="1"/>
                    <a:pt x="17" y="17"/>
                    <a:pt x="1" y="5"/>
                  </a:cubicBezTo>
                  <a:cubicBezTo>
                    <a:pt x="0" y="4"/>
                    <a:pt x="2" y="2"/>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1" name="Freeform 1589">
              <a:extLst>
                <a:ext uri="{FF2B5EF4-FFF2-40B4-BE49-F238E27FC236}">
                  <a16:creationId xmlns:a16="http://schemas.microsoft.com/office/drawing/2014/main" id="{06DE2F9C-CF56-4220-90C7-4A9B8CBAF823}"/>
                </a:ext>
              </a:extLst>
            </p:cNvPr>
            <p:cNvSpPr>
              <a:spLocks/>
            </p:cNvSpPr>
            <p:nvPr/>
          </p:nvSpPr>
          <p:spPr bwMode="auto">
            <a:xfrm>
              <a:off x="4024313" y="1557338"/>
              <a:ext cx="15875" cy="28575"/>
            </a:xfrm>
            <a:custGeom>
              <a:avLst/>
              <a:gdLst>
                <a:gd name="T0" fmla="*/ 2 w 11"/>
                <a:gd name="T1" fmla="*/ 1 h 18"/>
                <a:gd name="T2" fmla="*/ 11 w 11"/>
                <a:gd name="T3" fmla="*/ 16 h 18"/>
                <a:gd name="T4" fmla="*/ 9 w 11"/>
                <a:gd name="T5" fmla="*/ 17 h 18"/>
                <a:gd name="T6" fmla="*/ 1 w 11"/>
                <a:gd name="T7" fmla="*/ 2 h 18"/>
                <a:gd name="T8" fmla="*/ 2 w 11"/>
                <a:gd name="T9" fmla="*/ 1 h 18"/>
              </a:gdLst>
              <a:ahLst/>
              <a:cxnLst>
                <a:cxn ang="0">
                  <a:pos x="T0" y="T1"/>
                </a:cxn>
                <a:cxn ang="0">
                  <a:pos x="T2" y="T3"/>
                </a:cxn>
                <a:cxn ang="0">
                  <a:pos x="T4" y="T5"/>
                </a:cxn>
                <a:cxn ang="0">
                  <a:pos x="T6" y="T7"/>
                </a:cxn>
                <a:cxn ang="0">
                  <a:pos x="T8" y="T9"/>
                </a:cxn>
              </a:cxnLst>
              <a:rect l="0" t="0" r="r" b="b"/>
              <a:pathLst>
                <a:path w="11" h="18">
                  <a:moveTo>
                    <a:pt x="2" y="1"/>
                  </a:moveTo>
                  <a:cubicBezTo>
                    <a:pt x="8" y="4"/>
                    <a:pt x="11" y="10"/>
                    <a:pt x="11" y="16"/>
                  </a:cubicBezTo>
                  <a:cubicBezTo>
                    <a:pt x="11" y="18"/>
                    <a:pt x="9" y="18"/>
                    <a:pt x="9" y="17"/>
                  </a:cubicBezTo>
                  <a:cubicBezTo>
                    <a:pt x="9" y="11"/>
                    <a:pt x="6" y="6"/>
                    <a:pt x="1" y="2"/>
                  </a:cubicBezTo>
                  <a:cubicBezTo>
                    <a:pt x="0" y="2"/>
                    <a:pt x="1" y="0"/>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2" name="Freeform 1590">
              <a:extLst>
                <a:ext uri="{FF2B5EF4-FFF2-40B4-BE49-F238E27FC236}">
                  <a16:creationId xmlns:a16="http://schemas.microsoft.com/office/drawing/2014/main" id="{73F9CB21-B2D9-4A87-B0EF-32E2661FF1B5}"/>
                </a:ext>
              </a:extLst>
            </p:cNvPr>
            <p:cNvSpPr>
              <a:spLocks/>
            </p:cNvSpPr>
            <p:nvPr/>
          </p:nvSpPr>
          <p:spPr bwMode="auto">
            <a:xfrm>
              <a:off x="4033838" y="1543050"/>
              <a:ext cx="33338" cy="30163"/>
            </a:xfrm>
            <a:custGeom>
              <a:avLst/>
              <a:gdLst>
                <a:gd name="T0" fmla="*/ 1 w 21"/>
                <a:gd name="T1" fmla="*/ 17 h 20"/>
                <a:gd name="T2" fmla="*/ 15 w 21"/>
                <a:gd name="T3" fmla="*/ 14 h 20"/>
                <a:gd name="T4" fmla="*/ 18 w 21"/>
                <a:gd name="T5" fmla="*/ 2 h 20"/>
                <a:gd name="T6" fmla="*/ 21 w 21"/>
                <a:gd name="T7" fmla="*/ 2 h 20"/>
                <a:gd name="T8" fmla="*/ 17 w 21"/>
                <a:gd name="T9" fmla="*/ 16 h 20"/>
                <a:gd name="T10" fmla="*/ 1 w 21"/>
                <a:gd name="T11" fmla="*/ 18 h 20"/>
                <a:gd name="T12" fmla="*/ 1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1" y="17"/>
                  </a:moveTo>
                  <a:cubicBezTo>
                    <a:pt x="6" y="16"/>
                    <a:pt x="12" y="18"/>
                    <a:pt x="15" y="14"/>
                  </a:cubicBezTo>
                  <a:cubicBezTo>
                    <a:pt x="18" y="11"/>
                    <a:pt x="18" y="6"/>
                    <a:pt x="18" y="2"/>
                  </a:cubicBezTo>
                  <a:cubicBezTo>
                    <a:pt x="18" y="1"/>
                    <a:pt x="21" y="0"/>
                    <a:pt x="21" y="2"/>
                  </a:cubicBezTo>
                  <a:cubicBezTo>
                    <a:pt x="21" y="7"/>
                    <a:pt x="21" y="12"/>
                    <a:pt x="17" y="16"/>
                  </a:cubicBezTo>
                  <a:cubicBezTo>
                    <a:pt x="13" y="19"/>
                    <a:pt x="6" y="20"/>
                    <a:pt x="1" y="18"/>
                  </a:cubicBezTo>
                  <a:cubicBezTo>
                    <a:pt x="0" y="18"/>
                    <a:pt x="1" y="17"/>
                    <a:pt x="1" y="1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3" name="Freeform 1591">
              <a:extLst>
                <a:ext uri="{FF2B5EF4-FFF2-40B4-BE49-F238E27FC236}">
                  <a16:creationId xmlns:a16="http://schemas.microsoft.com/office/drawing/2014/main" id="{1E548497-ACEB-4426-937C-6F564361E3F7}"/>
                </a:ext>
              </a:extLst>
            </p:cNvPr>
            <p:cNvSpPr>
              <a:spLocks/>
            </p:cNvSpPr>
            <p:nvPr/>
          </p:nvSpPr>
          <p:spPr bwMode="auto">
            <a:xfrm>
              <a:off x="4046538" y="1550988"/>
              <a:ext cx="15875" cy="7938"/>
            </a:xfrm>
            <a:custGeom>
              <a:avLst/>
              <a:gdLst>
                <a:gd name="T0" fmla="*/ 2 w 10"/>
                <a:gd name="T1" fmla="*/ 0 h 5"/>
                <a:gd name="T2" fmla="*/ 6 w 10"/>
                <a:gd name="T3" fmla="*/ 3 h 5"/>
                <a:gd name="T4" fmla="*/ 10 w 10"/>
                <a:gd name="T5" fmla="*/ 5 h 5"/>
                <a:gd name="T6" fmla="*/ 10 w 10"/>
                <a:gd name="T7" fmla="*/ 5 h 5"/>
                <a:gd name="T8" fmla="*/ 1 w 10"/>
                <a:gd name="T9" fmla="*/ 2 h 5"/>
                <a:gd name="T10" fmla="*/ 2 w 10"/>
                <a:gd name="T11" fmla="*/ 0 h 5"/>
              </a:gdLst>
              <a:ahLst/>
              <a:cxnLst>
                <a:cxn ang="0">
                  <a:pos x="T0" y="T1"/>
                </a:cxn>
                <a:cxn ang="0">
                  <a:pos x="T2" y="T3"/>
                </a:cxn>
                <a:cxn ang="0">
                  <a:pos x="T4" y="T5"/>
                </a:cxn>
                <a:cxn ang="0">
                  <a:pos x="T6" y="T7"/>
                </a:cxn>
                <a:cxn ang="0">
                  <a:pos x="T8" y="T9"/>
                </a:cxn>
                <a:cxn ang="0">
                  <a:pos x="T10" y="T11"/>
                </a:cxn>
              </a:cxnLst>
              <a:rect l="0" t="0" r="r" b="b"/>
              <a:pathLst>
                <a:path w="10" h="5">
                  <a:moveTo>
                    <a:pt x="2" y="0"/>
                  </a:moveTo>
                  <a:cubicBezTo>
                    <a:pt x="3" y="1"/>
                    <a:pt x="5" y="2"/>
                    <a:pt x="6" y="3"/>
                  </a:cubicBezTo>
                  <a:cubicBezTo>
                    <a:pt x="7" y="3"/>
                    <a:pt x="9" y="4"/>
                    <a:pt x="10" y="5"/>
                  </a:cubicBezTo>
                  <a:cubicBezTo>
                    <a:pt x="10" y="5"/>
                    <a:pt x="10" y="5"/>
                    <a:pt x="10" y="5"/>
                  </a:cubicBezTo>
                  <a:cubicBezTo>
                    <a:pt x="7" y="5"/>
                    <a:pt x="3" y="4"/>
                    <a:pt x="1" y="2"/>
                  </a:cubicBezTo>
                  <a:cubicBezTo>
                    <a:pt x="0" y="1"/>
                    <a:pt x="1"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4" name="Freeform 1592">
              <a:extLst>
                <a:ext uri="{FF2B5EF4-FFF2-40B4-BE49-F238E27FC236}">
                  <a16:creationId xmlns:a16="http://schemas.microsoft.com/office/drawing/2014/main" id="{1BE03505-A714-4A56-BDB1-2450CB656A62}"/>
                </a:ext>
              </a:extLst>
            </p:cNvPr>
            <p:cNvSpPr>
              <a:spLocks/>
            </p:cNvSpPr>
            <p:nvPr/>
          </p:nvSpPr>
          <p:spPr bwMode="auto">
            <a:xfrm>
              <a:off x="4041776" y="1554163"/>
              <a:ext cx="15875" cy="12700"/>
            </a:xfrm>
            <a:custGeom>
              <a:avLst/>
              <a:gdLst>
                <a:gd name="T0" fmla="*/ 3 w 10"/>
                <a:gd name="T1" fmla="*/ 1 h 8"/>
                <a:gd name="T2" fmla="*/ 5 w 10"/>
                <a:gd name="T3" fmla="*/ 4 h 8"/>
                <a:gd name="T4" fmla="*/ 9 w 10"/>
                <a:gd name="T5" fmla="*/ 6 h 8"/>
                <a:gd name="T6" fmla="*/ 8 w 10"/>
                <a:gd name="T7" fmla="*/ 8 h 8"/>
                <a:gd name="T8" fmla="*/ 1 w 10"/>
                <a:gd name="T9" fmla="*/ 2 h 8"/>
                <a:gd name="T10" fmla="*/ 3 w 10"/>
                <a:gd name="T11" fmla="*/ 1 h 8"/>
              </a:gdLst>
              <a:ahLst/>
              <a:cxnLst>
                <a:cxn ang="0">
                  <a:pos x="T0" y="T1"/>
                </a:cxn>
                <a:cxn ang="0">
                  <a:pos x="T2" y="T3"/>
                </a:cxn>
                <a:cxn ang="0">
                  <a:pos x="T4" y="T5"/>
                </a:cxn>
                <a:cxn ang="0">
                  <a:pos x="T6" y="T7"/>
                </a:cxn>
                <a:cxn ang="0">
                  <a:pos x="T8" y="T9"/>
                </a:cxn>
                <a:cxn ang="0">
                  <a:pos x="T10" y="T11"/>
                </a:cxn>
              </a:cxnLst>
              <a:rect l="0" t="0" r="r" b="b"/>
              <a:pathLst>
                <a:path w="10" h="8">
                  <a:moveTo>
                    <a:pt x="3" y="1"/>
                  </a:moveTo>
                  <a:cubicBezTo>
                    <a:pt x="4" y="2"/>
                    <a:pt x="4" y="3"/>
                    <a:pt x="5" y="4"/>
                  </a:cubicBezTo>
                  <a:cubicBezTo>
                    <a:pt x="7" y="5"/>
                    <a:pt x="8" y="6"/>
                    <a:pt x="9" y="6"/>
                  </a:cubicBezTo>
                  <a:cubicBezTo>
                    <a:pt x="10" y="7"/>
                    <a:pt x="9" y="8"/>
                    <a:pt x="8" y="8"/>
                  </a:cubicBezTo>
                  <a:cubicBezTo>
                    <a:pt x="5" y="6"/>
                    <a:pt x="2" y="4"/>
                    <a:pt x="1"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5" name="Freeform 1593">
              <a:extLst>
                <a:ext uri="{FF2B5EF4-FFF2-40B4-BE49-F238E27FC236}">
                  <a16:creationId xmlns:a16="http://schemas.microsoft.com/office/drawing/2014/main" id="{88E0541A-E553-4ACA-88B0-EBD9A87AD22D}"/>
                </a:ext>
              </a:extLst>
            </p:cNvPr>
            <p:cNvSpPr>
              <a:spLocks/>
            </p:cNvSpPr>
            <p:nvPr/>
          </p:nvSpPr>
          <p:spPr bwMode="auto">
            <a:xfrm>
              <a:off x="4032251" y="1557338"/>
              <a:ext cx="15875" cy="12700"/>
            </a:xfrm>
            <a:custGeom>
              <a:avLst/>
              <a:gdLst>
                <a:gd name="T0" fmla="*/ 1 w 10"/>
                <a:gd name="T1" fmla="*/ 0 h 8"/>
                <a:gd name="T2" fmla="*/ 5 w 10"/>
                <a:gd name="T3" fmla="*/ 3 h 8"/>
                <a:gd name="T4" fmla="*/ 10 w 10"/>
                <a:gd name="T5" fmla="*/ 7 h 8"/>
                <a:gd name="T6" fmla="*/ 9 w 10"/>
                <a:gd name="T7" fmla="*/ 8 h 8"/>
                <a:gd name="T8" fmla="*/ 4 w 10"/>
                <a:gd name="T9" fmla="*/ 5 h 8"/>
                <a:gd name="T10" fmla="*/ 0 w 10"/>
                <a:gd name="T11" fmla="*/ 1 h 8"/>
                <a:gd name="T12" fmla="*/ 1 w 10"/>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10" h="8">
                  <a:moveTo>
                    <a:pt x="1" y="0"/>
                  </a:moveTo>
                  <a:cubicBezTo>
                    <a:pt x="3" y="0"/>
                    <a:pt x="4" y="2"/>
                    <a:pt x="5" y="3"/>
                  </a:cubicBezTo>
                  <a:cubicBezTo>
                    <a:pt x="7" y="4"/>
                    <a:pt x="9" y="5"/>
                    <a:pt x="10" y="7"/>
                  </a:cubicBezTo>
                  <a:cubicBezTo>
                    <a:pt x="10" y="7"/>
                    <a:pt x="9" y="8"/>
                    <a:pt x="9" y="8"/>
                  </a:cubicBezTo>
                  <a:cubicBezTo>
                    <a:pt x="7" y="7"/>
                    <a:pt x="6" y="6"/>
                    <a:pt x="4" y="5"/>
                  </a:cubicBezTo>
                  <a:cubicBezTo>
                    <a:pt x="3" y="4"/>
                    <a:pt x="1" y="3"/>
                    <a:pt x="0"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6" name="Freeform 1594">
              <a:extLst>
                <a:ext uri="{FF2B5EF4-FFF2-40B4-BE49-F238E27FC236}">
                  <a16:creationId xmlns:a16="http://schemas.microsoft.com/office/drawing/2014/main" id="{E88A6532-3F8C-460B-B740-6A3C1D68A45A}"/>
                </a:ext>
              </a:extLst>
            </p:cNvPr>
            <p:cNvSpPr>
              <a:spLocks/>
            </p:cNvSpPr>
            <p:nvPr/>
          </p:nvSpPr>
          <p:spPr bwMode="auto">
            <a:xfrm>
              <a:off x="4078288" y="1562100"/>
              <a:ext cx="17463" cy="15875"/>
            </a:xfrm>
            <a:custGeom>
              <a:avLst/>
              <a:gdLst>
                <a:gd name="T0" fmla="*/ 3 w 11"/>
                <a:gd name="T1" fmla="*/ 3 h 10"/>
                <a:gd name="T2" fmla="*/ 10 w 11"/>
                <a:gd name="T3" fmla="*/ 0 h 10"/>
                <a:gd name="T4" fmla="*/ 10 w 11"/>
                <a:gd name="T5" fmla="*/ 1 h 10"/>
                <a:gd name="T6" fmla="*/ 4 w 11"/>
                <a:gd name="T7" fmla="*/ 4 h 10"/>
                <a:gd name="T8" fmla="*/ 2 w 11"/>
                <a:gd name="T9" fmla="*/ 10 h 10"/>
                <a:gd name="T10" fmla="*/ 1 w 11"/>
                <a:gd name="T11" fmla="*/ 9 h 10"/>
                <a:gd name="T12" fmla="*/ 3 w 11"/>
                <a:gd name="T13" fmla="*/ 3 h 10"/>
              </a:gdLst>
              <a:ahLst/>
              <a:cxnLst>
                <a:cxn ang="0">
                  <a:pos x="T0" y="T1"/>
                </a:cxn>
                <a:cxn ang="0">
                  <a:pos x="T2" y="T3"/>
                </a:cxn>
                <a:cxn ang="0">
                  <a:pos x="T4" y="T5"/>
                </a:cxn>
                <a:cxn ang="0">
                  <a:pos x="T6" y="T7"/>
                </a:cxn>
                <a:cxn ang="0">
                  <a:pos x="T8" y="T9"/>
                </a:cxn>
                <a:cxn ang="0">
                  <a:pos x="T10" y="T11"/>
                </a:cxn>
                <a:cxn ang="0">
                  <a:pos x="T12" y="T13"/>
                </a:cxn>
              </a:cxnLst>
              <a:rect l="0" t="0" r="r" b="b"/>
              <a:pathLst>
                <a:path w="11" h="10">
                  <a:moveTo>
                    <a:pt x="3" y="3"/>
                  </a:moveTo>
                  <a:cubicBezTo>
                    <a:pt x="5" y="1"/>
                    <a:pt x="7" y="0"/>
                    <a:pt x="10" y="0"/>
                  </a:cubicBezTo>
                  <a:cubicBezTo>
                    <a:pt x="10" y="0"/>
                    <a:pt x="11" y="1"/>
                    <a:pt x="10" y="1"/>
                  </a:cubicBezTo>
                  <a:cubicBezTo>
                    <a:pt x="8" y="1"/>
                    <a:pt x="6" y="3"/>
                    <a:pt x="4" y="4"/>
                  </a:cubicBezTo>
                  <a:cubicBezTo>
                    <a:pt x="3" y="6"/>
                    <a:pt x="3" y="8"/>
                    <a:pt x="2" y="10"/>
                  </a:cubicBezTo>
                  <a:cubicBezTo>
                    <a:pt x="2" y="10"/>
                    <a:pt x="1" y="10"/>
                    <a:pt x="1" y="9"/>
                  </a:cubicBezTo>
                  <a:cubicBezTo>
                    <a:pt x="0" y="7"/>
                    <a:pt x="2" y="5"/>
                    <a:pt x="3"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7" name="Freeform 1595">
              <a:extLst>
                <a:ext uri="{FF2B5EF4-FFF2-40B4-BE49-F238E27FC236}">
                  <a16:creationId xmlns:a16="http://schemas.microsoft.com/office/drawing/2014/main" id="{B06D1D12-D6A1-41DD-86F0-71CFE997959E}"/>
                </a:ext>
              </a:extLst>
            </p:cNvPr>
            <p:cNvSpPr>
              <a:spLocks/>
            </p:cNvSpPr>
            <p:nvPr/>
          </p:nvSpPr>
          <p:spPr bwMode="auto">
            <a:xfrm>
              <a:off x="4048126" y="1547813"/>
              <a:ext cx="15875" cy="4763"/>
            </a:xfrm>
            <a:custGeom>
              <a:avLst/>
              <a:gdLst>
                <a:gd name="T0" fmla="*/ 1 w 10"/>
                <a:gd name="T1" fmla="*/ 0 h 3"/>
                <a:gd name="T2" fmla="*/ 6 w 10"/>
                <a:gd name="T3" fmla="*/ 2 h 3"/>
                <a:gd name="T4" fmla="*/ 10 w 10"/>
                <a:gd name="T5" fmla="*/ 2 h 3"/>
                <a:gd name="T6" fmla="*/ 10 w 10"/>
                <a:gd name="T7" fmla="*/ 3 h 3"/>
                <a:gd name="T8" fmla="*/ 6 w 10"/>
                <a:gd name="T9" fmla="*/ 3 h 3"/>
                <a:gd name="T10" fmla="*/ 1 w 10"/>
                <a:gd name="T11" fmla="*/ 1 h 3"/>
                <a:gd name="T12" fmla="*/ 1 w 1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0" h="3">
                  <a:moveTo>
                    <a:pt x="1" y="0"/>
                  </a:moveTo>
                  <a:cubicBezTo>
                    <a:pt x="3" y="1"/>
                    <a:pt x="5" y="1"/>
                    <a:pt x="6" y="2"/>
                  </a:cubicBezTo>
                  <a:cubicBezTo>
                    <a:pt x="8" y="2"/>
                    <a:pt x="9" y="2"/>
                    <a:pt x="10" y="2"/>
                  </a:cubicBezTo>
                  <a:cubicBezTo>
                    <a:pt x="10" y="3"/>
                    <a:pt x="10" y="3"/>
                    <a:pt x="10" y="3"/>
                  </a:cubicBezTo>
                  <a:cubicBezTo>
                    <a:pt x="9" y="3"/>
                    <a:pt x="7" y="3"/>
                    <a:pt x="6" y="3"/>
                  </a:cubicBezTo>
                  <a:cubicBezTo>
                    <a:pt x="4" y="3"/>
                    <a:pt x="3" y="2"/>
                    <a:pt x="1" y="1"/>
                  </a:cubicBezTo>
                  <a:cubicBezTo>
                    <a:pt x="0" y="1"/>
                    <a:pt x="1" y="0"/>
                    <a:pt x="1"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8" name="Freeform 1596">
              <a:extLst>
                <a:ext uri="{FF2B5EF4-FFF2-40B4-BE49-F238E27FC236}">
                  <a16:creationId xmlns:a16="http://schemas.microsoft.com/office/drawing/2014/main" id="{040FEF0D-EDAB-4127-AFFC-6D5873C13137}"/>
                </a:ext>
              </a:extLst>
            </p:cNvPr>
            <p:cNvSpPr>
              <a:spLocks/>
            </p:cNvSpPr>
            <p:nvPr/>
          </p:nvSpPr>
          <p:spPr bwMode="auto">
            <a:xfrm>
              <a:off x="4019551" y="1565275"/>
              <a:ext cx="1588" cy="1588"/>
            </a:xfrm>
            <a:custGeom>
              <a:avLst/>
              <a:gdLst>
                <a:gd name="T0" fmla="*/ 1 w 1"/>
                <a:gd name="T1" fmla="*/ 0 h 1"/>
                <a:gd name="T2" fmla="*/ 0 w 1"/>
                <a:gd name="T3" fmla="*/ 1 h 1"/>
                <a:gd name="T4" fmla="*/ 1 w 1"/>
                <a:gd name="T5" fmla="*/ 0 h 1"/>
              </a:gdLst>
              <a:ahLst/>
              <a:cxnLst>
                <a:cxn ang="0">
                  <a:pos x="T0" y="T1"/>
                </a:cxn>
                <a:cxn ang="0">
                  <a:pos x="T2" y="T3"/>
                </a:cxn>
                <a:cxn ang="0">
                  <a:pos x="T4" y="T5"/>
                </a:cxn>
              </a:cxnLst>
              <a:rect l="0" t="0" r="r" b="b"/>
              <a:pathLst>
                <a:path w="1" h="1">
                  <a:moveTo>
                    <a:pt x="1" y="0"/>
                  </a:moveTo>
                  <a:lnTo>
                    <a:pt x="0" y="1"/>
                  </a:lnTo>
                  <a:lnTo>
                    <a:pt x="1" y="0"/>
                  </a:ln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29" name="Freeform 1597">
              <a:extLst>
                <a:ext uri="{FF2B5EF4-FFF2-40B4-BE49-F238E27FC236}">
                  <a16:creationId xmlns:a16="http://schemas.microsoft.com/office/drawing/2014/main" id="{F8E6BEF6-1C49-4969-B3FD-260D9ABFA19C}"/>
                </a:ext>
              </a:extLst>
            </p:cNvPr>
            <p:cNvSpPr>
              <a:spLocks/>
            </p:cNvSpPr>
            <p:nvPr/>
          </p:nvSpPr>
          <p:spPr bwMode="auto">
            <a:xfrm>
              <a:off x="3946526" y="1404938"/>
              <a:ext cx="149225" cy="144463"/>
            </a:xfrm>
            <a:custGeom>
              <a:avLst/>
              <a:gdLst>
                <a:gd name="T0" fmla="*/ 11 w 97"/>
                <a:gd name="T1" fmla="*/ 88 h 95"/>
                <a:gd name="T2" fmla="*/ 16 w 97"/>
                <a:gd name="T3" fmla="*/ 91 h 95"/>
                <a:gd name="T4" fmla="*/ 38 w 97"/>
                <a:gd name="T5" fmla="*/ 91 h 95"/>
                <a:gd name="T6" fmla="*/ 43 w 97"/>
                <a:gd name="T7" fmla="*/ 85 h 95"/>
                <a:gd name="T8" fmla="*/ 39 w 97"/>
                <a:gd name="T9" fmla="*/ 34 h 95"/>
                <a:gd name="T10" fmla="*/ 63 w 97"/>
                <a:gd name="T11" fmla="*/ 92 h 95"/>
                <a:gd name="T12" fmla="*/ 68 w 97"/>
                <a:gd name="T13" fmla="*/ 95 h 95"/>
                <a:gd name="T14" fmla="*/ 93 w 97"/>
                <a:gd name="T15" fmla="*/ 93 h 95"/>
                <a:gd name="T16" fmla="*/ 97 w 97"/>
                <a:gd name="T17" fmla="*/ 89 h 95"/>
                <a:gd name="T18" fmla="*/ 87 w 97"/>
                <a:gd name="T19" fmla="*/ 11 h 95"/>
                <a:gd name="T20" fmla="*/ 86 w 97"/>
                <a:gd name="T21" fmla="*/ 5 h 95"/>
                <a:gd name="T22" fmla="*/ 83 w 97"/>
                <a:gd name="T23" fmla="*/ 4 h 95"/>
                <a:gd name="T24" fmla="*/ 83 w 97"/>
                <a:gd name="T25" fmla="*/ 4 h 95"/>
                <a:gd name="T26" fmla="*/ 25 w 97"/>
                <a:gd name="T27" fmla="*/ 3 h 95"/>
                <a:gd name="T28" fmla="*/ 3 w 97"/>
                <a:gd name="T29" fmla="*/ 7 h 95"/>
                <a:gd name="T30" fmla="*/ 2 w 97"/>
                <a:gd name="T31" fmla="*/ 24 h 95"/>
                <a:gd name="T32" fmla="*/ 4 w 97"/>
                <a:gd name="T33" fmla="*/ 50 h 95"/>
                <a:gd name="T34" fmla="*/ 11 w 97"/>
                <a:gd name="T35" fmla="*/ 8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7" h="95">
                  <a:moveTo>
                    <a:pt x="11" y="88"/>
                  </a:moveTo>
                  <a:cubicBezTo>
                    <a:pt x="12" y="90"/>
                    <a:pt x="14" y="91"/>
                    <a:pt x="16" y="91"/>
                  </a:cubicBezTo>
                  <a:cubicBezTo>
                    <a:pt x="38" y="91"/>
                    <a:pt x="38" y="91"/>
                    <a:pt x="38" y="91"/>
                  </a:cubicBezTo>
                  <a:cubicBezTo>
                    <a:pt x="41" y="90"/>
                    <a:pt x="43" y="88"/>
                    <a:pt x="43" y="85"/>
                  </a:cubicBezTo>
                  <a:cubicBezTo>
                    <a:pt x="40" y="66"/>
                    <a:pt x="38" y="54"/>
                    <a:pt x="39" y="34"/>
                  </a:cubicBezTo>
                  <a:cubicBezTo>
                    <a:pt x="56" y="38"/>
                    <a:pt x="61" y="81"/>
                    <a:pt x="63" y="92"/>
                  </a:cubicBezTo>
                  <a:cubicBezTo>
                    <a:pt x="64" y="94"/>
                    <a:pt x="66" y="95"/>
                    <a:pt x="68" y="95"/>
                  </a:cubicBezTo>
                  <a:cubicBezTo>
                    <a:pt x="76" y="94"/>
                    <a:pt x="85" y="94"/>
                    <a:pt x="93" y="93"/>
                  </a:cubicBezTo>
                  <a:cubicBezTo>
                    <a:pt x="95" y="93"/>
                    <a:pt x="97" y="92"/>
                    <a:pt x="97" y="89"/>
                  </a:cubicBezTo>
                  <a:cubicBezTo>
                    <a:pt x="95" y="63"/>
                    <a:pt x="92" y="37"/>
                    <a:pt x="87" y="11"/>
                  </a:cubicBezTo>
                  <a:cubicBezTo>
                    <a:pt x="88" y="9"/>
                    <a:pt x="87" y="6"/>
                    <a:pt x="86" y="5"/>
                  </a:cubicBezTo>
                  <a:cubicBezTo>
                    <a:pt x="85" y="4"/>
                    <a:pt x="84" y="4"/>
                    <a:pt x="83" y="4"/>
                  </a:cubicBezTo>
                  <a:cubicBezTo>
                    <a:pt x="83" y="4"/>
                    <a:pt x="83" y="4"/>
                    <a:pt x="83" y="4"/>
                  </a:cubicBezTo>
                  <a:cubicBezTo>
                    <a:pt x="64" y="3"/>
                    <a:pt x="45" y="3"/>
                    <a:pt x="25" y="3"/>
                  </a:cubicBezTo>
                  <a:cubicBezTo>
                    <a:pt x="19" y="3"/>
                    <a:pt x="8" y="0"/>
                    <a:pt x="3" y="7"/>
                  </a:cubicBezTo>
                  <a:cubicBezTo>
                    <a:pt x="0" y="11"/>
                    <a:pt x="2" y="19"/>
                    <a:pt x="2" y="24"/>
                  </a:cubicBezTo>
                  <a:cubicBezTo>
                    <a:pt x="3" y="33"/>
                    <a:pt x="3" y="42"/>
                    <a:pt x="4" y="50"/>
                  </a:cubicBezTo>
                  <a:cubicBezTo>
                    <a:pt x="5" y="65"/>
                    <a:pt x="9" y="73"/>
                    <a:pt x="11" y="88"/>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0" name="Freeform 1598">
              <a:extLst>
                <a:ext uri="{FF2B5EF4-FFF2-40B4-BE49-F238E27FC236}">
                  <a16:creationId xmlns:a16="http://schemas.microsoft.com/office/drawing/2014/main" id="{8EA42040-E344-40B4-9D5C-2211F0E9BE33}"/>
                </a:ext>
              </a:extLst>
            </p:cNvPr>
            <p:cNvSpPr>
              <a:spLocks/>
            </p:cNvSpPr>
            <p:nvPr/>
          </p:nvSpPr>
          <p:spPr bwMode="auto">
            <a:xfrm>
              <a:off x="3960813" y="1524000"/>
              <a:ext cx="50800" cy="11113"/>
            </a:xfrm>
            <a:custGeom>
              <a:avLst/>
              <a:gdLst>
                <a:gd name="T0" fmla="*/ 2 w 33"/>
                <a:gd name="T1" fmla="*/ 0 h 7"/>
                <a:gd name="T2" fmla="*/ 18 w 33"/>
                <a:gd name="T3" fmla="*/ 2 h 7"/>
                <a:gd name="T4" fmla="*/ 32 w 33"/>
                <a:gd name="T5" fmla="*/ 0 h 7"/>
                <a:gd name="T6" fmla="*/ 33 w 33"/>
                <a:gd name="T7" fmla="*/ 1 h 7"/>
                <a:gd name="T8" fmla="*/ 1 w 33"/>
                <a:gd name="T9" fmla="*/ 2 h 7"/>
                <a:gd name="T10" fmla="*/ 2 w 33"/>
                <a:gd name="T11" fmla="*/ 0 h 7"/>
              </a:gdLst>
              <a:ahLst/>
              <a:cxnLst>
                <a:cxn ang="0">
                  <a:pos x="T0" y="T1"/>
                </a:cxn>
                <a:cxn ang="0">
                  <a:pos x="T2" y="T3"/>
                </a:cxn>
                <a:cxn ang="0">
                  <a:pos x="T4" y="T5"/>
                </a:cxn>
                <a:cxn ang="0">
                  <a:pos x="T6" y="T7"/>
                </a:cxn>
                <a:cxn ang="0">
                  <a:pos x="T8" y="T9"/>
                </a:cxn>
                <a:cxn ang="0">
                  <a:pos x="T10" y="T11"/>
                </a:cxn>
              </a:cxnLst>
              <a:rect l="0" t="0" r="r" b="b"/>
              <a:pathLst>
                <a:path w="33" h="7">
                  <a:moveTo>
                    <a:pt x="2" y="0"/>
                  </a:moveTo>
                  <a:cubicBezTo>
                    <a:pt x="7" y="2"/>
                    <a:pt x="13" y="2"/>
                    <a:pt x="18" y="2"/>
                  </a:cubicBezTo>
                  <a:cubicBezTo>
                    <a:pt x="23" y="2"/>
                    <a:pt x="28" y="1"/>
                    <a:pt x="32" y="0"/>
                  </a:cubicBezTo>
                  <a:cubicBezTo>
                    <a:pt x="33" y="0"/>
                    <a:pt x="33" y="1"/>
                    <a:pt x="33" y="1"/>
                  </a:cubicBezTo>
                  <a:cubicBezTo>
                    <a:pt x="24" y="7"/>
                    <a:pt x="10" y="5"/>
                    <a:pt x="1" y="2"/>
                  </a:cubicBezTo>
                  <a:cubicBezTo>
                    <a:pt x="0" y="2"/>
                    <a:pt x="0" y="0"/>
                    <a:pt x="2"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1" name="Freeform 1599">
              <a:extLst>
                <a:ext uri="{FF2B5EF4-FFF2-40B4-BE49-F238E27FC236}">
                  <a16:creationId xmlns:a16="http://schemas.microsoft.com/office/drawing/2014/main" id="{D26A31A6-EE64-4B6A-9277-617AB7ABE9C6}"/>
                </a:ext>
              </a:extLst>
            </p:cNvPr>
            <p:cNvSpPr>
              <a:spLocks/>
            </p:cNvSpPr>
            <p:nvPr/>
          </p:nvSpPr>
          <p:spPr bwMode="auto">
            <a:xfrm>
              <a:off x="4041776" y="1531938"/>
              <a:ext cx="52388" cy="7938"/>
            </a:xfrm>
            <a:custGeom>
              <a:avLst/>
              <a:gdLst>
                <a:gd name="T0" fmla="*/ 2 w 34"/>
                <a:gd name="T1" fmla="*/ 1 h 5"/>
                <a:gd name="T2" fmla="*/ 33 w 34"/>
                <a:gd name="T3" fmla="*/ 0 h 5"/>
                <a:gd name="T4" fmla="*/ 33 w 34"/>
                <a:gd name="T5" fmla="*/ 1 h 5"/>
                <a:gd name="T6" fmla="*/ 1 w 34"/>
                <a:gd name="T7" fmla="*/ 3 h 5"/>
                <a:gd name="T8" fmla="*/ 2 w 34"/>
                <a:gd name="T9" fmla="*/ 1 h 5"/>
              </a:gdLst>
              <a:ahLst/>
              <a:cxnLst>
                <a:cxn ang="0">
                  <a:pos x="T0" y="T1"/>
                </a:cxn>
                <a:cxn ang="0">
                  <a:pos x="T2" y="T3"/>
                </a:cxn>
                <a:cxn ang="0">
                  <a:pos x="T4" y="T5"/>
                </a:cxn>
                <a:cxn ang="0">
                  <a:pos x="T6" y="T7"/>
                </a:cxn>
                <a:cxn ang="0">
                  <a:pos x="T8" y="T9"/>
                </a:cxn>
              </a:cxnLst>
              <a:rect l="0" t="0" r="r" b="b"/>
              <a:pathLst>
                <a:path w="34" h="5">
                  <a:moveTo>
                    <a:pt x="2" y="1"/>
                  </a:moveTo>
                  <a:cubicBezTo>
                    <a:pt x="11" y="4"/>
                    <a:pt x="23" y="1"/>
                    <a:pt x="33" y="0"/>
                  </a:cubicBezTo>
                  <a:cubicBezTo>
                    <a:pt x="34" y="0"/>
                    <a:pt x="34" y="1"/>
                    <a:pt x="33" y="1"/>
                  </a:cubicBezTo>
                  <a:cubicBezTo>
                    <a:pt x="22" y="3"/>
                    <a:pt x="12" y="5"/>
                    <a:pt x="1" y="3"/>
                  </a:cubicBezTo>
                  <a:cubicBezTo>
                    <a:pt x="0" y="3"/>
                    <a:pt x="0" y="1"/>
                    <a:pt x="2"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2" name="Freeform 1600">
              <a:extLst>
                <a:ext uri="{FF2B5EF4-FFF2-40B4-BE49-F238E27FC236}">
                  <a16:creationId xmlns:a16="http://schemas.microsoft.com/office/drawing/2014/main" id="{2AEE0471-0924-4813-AC1A-C9341B9DD63F}"/>
                </a:ext>
              </a:extLst>
            </p:cNvPr>
            <p:cNvSpPr>
              <a:spLocks/>
            </p:cNvSpPr>
            <p:nvPr/>
          </p:nvSpPr>
          <p:spPr bwMode="auto">
            <a:xfrm>
              <a:off x="3840163" y="1377950"/>
              <a:ext cx="60325" cy="65088"/>
            </a:xfrm>
            <a:custGeom>
              <a:avLst/>
              <a:gdLst>
                <a:gd name="T0" fmla="*/ 38 w 40"/>
                <a:gd name="T1" fmla="*/ 7 h 42"/>
                <a:gd name="T2" fmla="*/ 17 w 40"/>
                <a:gd name="T3" fmla="*/ 3 h 42"/>
                <a:gd name="T4" fmla="*/ 9 w 40"/>
                <a:gd name="T5" fmla="*/ 12 h 42"/>
                <a:gd name="T6" fmla="*/ 2 w 40"/>
                <a:gd name="T7" fmla="*/ 28 h 42"/>
                <a:gd name="T8" fmla="*/ 10 w 40"/>
                <a:gd name="T9" fmla="*/ 42 h 42"/>
                <a:gd name="T10" fmla="*/ 26 w 40"/>
                <a:gd name="T11" fmla="*/ 25 h 42"/>
                <a:gd name="T12" fmla="*/ 35 w 40"/>
                <a:gd name="T13" fmla="*/ 31 h 42"/>
                <a:gd name="T14" fmla="*/ 38 w 40"/>
                <a:gd name="T15" fmla="*/ 10 h 42"/>
                <a:gd name="T16" fmla="*/ 38 w 40"/>
                <a:gd name="T17" fmla="*/ 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2">
                  <a:moveTo>
                    <a:pt x="38" y="7"/>
                  </a:moveTo>
                  <a:cubicBezTo>
                    <a:pt x="35" y="3"/>
                    <a:pt x="22" y="0"/>
                    <a:pt x="17" y="3"/>
                  </a:cubicBezTo>
                  <a:cubicBezTo>
                    <a:pt x="13" y="4"/>
                    <a:pt x="11" y="9"/>
                    <a:pt x="9" y="12"/>
                  </a:cubicBezTo>
                  <a:cubicBezTo>
                    <a:pt x="6" y="17"/>
                    <a:pt x="3" y="22"/>
                    <a:pt x="2" y="28"/>
                  </a:cubicBezTo>
                  <a:cubicBezTo>
                    <a:pt x="0" y="33"/>
                    <a:pt x="2" y="42"/>
                    <a:pt x="10" y="42"/>
                  </a:cubicBezTo>
                  <a:cubicBezTo>
                    <a:pt x="19" y="42"/>
                    <a:pt x="23" y="32"/>
                    <a:pt x="26" y="25"/>
                  </a:cubicBezTo>
                  <a:cubicBezTo>
                    <a:pt x="28" y="29"/>
                    <a:pt x="30" y="34"/>
                    <a:pt x="35" y="31"/>
                  </a:cubicBezTo>
                  <a:cubicBezTo>
                    <a:pt x="40" y="28"/>
                    <a:pt x="38" y="15"/>
                    <a:pt x="38" y="10"/>
                  </a:cubicBezTo>
                  <a:cubicBezTo>
                    <a:pt x="38" y="9"/>
                    <a:pt x="39" y="8"/>
                    <a:pt x="38" y="7"/>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3" name="Freeform 1601">
              <a:extLst>
                <a:ext uri="{FF2B5EF4-FFF2-40B4-BE49-F238E27FC236}">
                  <a16:creationId xmlns:a16="http://schemas.microsoft.com/office/drawing/2014/main" id="{8D7448CB-920A-4FEC-87DD-0014A8DF6BE2}"/>
                </a:ext>
              </a:extLst>
            </p:cNvPr>
            <p:cNvSpPr>
              <a:spLocks/>
            </p:cNvSpPr>
            <p:nvPr/>
          </p:nvSpPr>
          <p:spPr bwMode="auto">
            <a:xfrm>
              <a:off x="3856038" y="1236663"/>
              <a:ext cx="101600" cy="161925"/>
            </a:xfrm>
            <a:custGeom>
              <a:avLst/>
              <a:gdLst>
                <a:gd name="T0" fmla="*/ 65 w 66"/>
                <a:gd name="T1" fmla="*/ 30 h 106"/>
                <a:gd name="T2" fmla="*/ 59 w 66"/>
                <a:gd name="T3" fmla="*/ 6 h 106"/>
                <a:gd name="T4" fmla="*/ 55 w 66"/>
                <a:gd name="T5" fmla="*/ 3 h 106"/>
                <a:gd name="T6" fmla="*/ 57 w 66"/>
                <a:gd name="T7" fmla="*/ 1 h 106"/>
                <a:gd name="T8" fmla="*/ 56 w 66"/>
                <a:gd name="T9" fmla="*/ 0 h 106"/>
                <a:gd name="T10" fmla="*/ 0 w 66"/>
                <a:gd name="T11" fmla="*/ 97 h 106"/>
                <a:gd name="T12" fmla="*/ 3 w 66"/>
                <a:gd name="T13" fmla="*/ 100 h 106"/>
                <a:gd name="T14" fmla="*/ 28 w 66"/>
                <a:gd name="T15" fmla="*/ 105 h 106"/>
                <a:gd name="T16" fmla="*/ 31 w 66"/>
                <a:gd name="T17" fmla="*/ 104 h 106"/>
                <a:gd name="T18" fmla="*/ 61 w 66"/>
                <a:gd name="T19" fmla="*/ 46 h 106"/>
                <a:gd name="T20" fmla="*/ 65 w 66"/>
                <a:gd name="T21" fmla="*/ 3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65" y="30"/>
                  </a:moveTo>
                  <a:cubicBezTo>
                    <a:pt x="64" y="22"/>
                    <a:pt x="60" y="14"/>
                    <a:pt x="59" y="6"/>
                  </a:cubicBezTo>
                  <a:cubicBezTo>
                    <a:pt x="59" y="4"/>
                    <a:pt x="57" y="3"/>
                    <a:pt x="55" y="3"/>
                  </a:cubicBezTo>
                  <a:cubicBezTo>
                    <a:pt x="56" y="3"/>
                    <a:pt x="56" y="2"/>
                    <a:pt x="57" y="1"/>
                  </a:cubicBezTo>
                  <a:cubicBezTo>
                    <a:pt x="57" y="1"/>
                    <a:pt x="56" y="0"/>
                    <a:pt x="56" y="0"/>
                  </a:cubicBezTo>
                  <a:cubicBezTo>
                    <a:pt x="28" y="26"/>
                    <a:pt x="11" y="64"/>
                    <a:pt x="0" y="97"/>
                  </a:cubicBezTo>
                  <a:cubicBezTo>
                    <a:pt x="0" y="99"/>
                    <a:pt x="1" y="100"/>
                    <a:pt x="3" y="100"/>
                  </a:cubicBezTo>
                  <a:cubicBezTo>
                    <a:pt x="12" y="101"/>
                    <a:pt x="20" y="103"/>
                    <a:pt x="28" y="105"/>
                  </a:cubicBezTo>
                  <a:cubicBezTo>
                    <a:pt x="29" y="106"/>
                    <a:pt x="31" y="105"/>
                    <a:pt x="31" y="104"/>
                  </a:cubicBezTo>
                  <a:cubicBezTo>
                    <a:pt x="41" y="85"/>
                    <a:pt x="51" y="66"/>
                    <a:pt x="61" y="46"/>
                  </a:cubicBezTo>
                  <a:cubicBezTo>
                    <a:pt x="63" y="41"/>
                    <a:pt x="66" y="36"/>
                    <a:pt x="65" y="30"/>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4" name="Freeform 1602">
              <a:extLst>
                <a:ext uri="{FF2B5EF4-FFF2-40B4-BE49-F238E27FC236}">
                  <a16:creationId xmlns:a16="http://schemas.microsoft.com/office/drawing/2014/main" id="{391176F0-0CE4-4A9E-808C-3FD6AB1AA0B2}"/>
                </a:ext>
              </a:extLst>
            </p:cNvPr>
            <p:cNvSpPr>
              <a:spLocks/>
            </p:cNvSpPr>
            <p:nvPr/>
          </p:nvSpPr>
          <p:spPr bwMode="auto">
            <a:xfrm>
              <a:off x="3862388" y="1371600"/>
              <a:ext cx="44450" cy="12700"/>
            </a:xfrm>
            <a:custGeom>
              <a:avLst/>
              <a:gdLst>
                <a:gd name="T0" fmla="*/ 28 w 29"/>
                <a:gd name="T1" fmla="*/ 6 h 8"/>
                <a:gd name="T2" fmla="*/ 0 w 29"/>
                <a:gd name="T3" fmla="*/ 1 h 8"/>
                <a:gd name="T4" fmla="*/ 0 w 29"/>
                <a:gd name="T5" fmla="*/ 1 h 8"/>
                <a:gd name="T6" fmla="*/ 27 w 29"/>
                <a:gd name="T7" fmla="*/ 8 h 8"/>
                <a:gd name="T8" fmla="*/ 28 w 29"/>
                <a:gd name="T9" fmla="*/ 6 h 8"/>
              </a:gdLst>
              <a:ahLst/>
              <a:cxnLst>
                <a:cxn ang="0">
                  <a:pos x="T0" y="T1"/>
                </a:cxn>
                <a:cxn ang="0">
                  <a:pos x="T2" y="T3"/>
                </a:cxn>
                <a:cxn ang="0">
                  <a:pos x="T4" y="T5"/>
                </a:cxn>
                <a:cxn ang="0">
                  <a:pos x="T6" y="T7"/>
                </a:cxn>
                <a:cxn ang="0">
                  <a:pos x="T8" y="T9"/>
                </a:cxn>
              </a:cxnLst>
              <a:rect l="0" t="0" r="r" b="b"/>
              <a:pathLst>
                <a:path w="29" h="8">
                  <a:moveTo>
                    <a:pt x="28" y="6"/>
                  </a:moveTo>
                  <a:cubicBezTo>
                    <a:pt x="20" y="3"/>
                    <a:pt x="10" y="0"/>
                    <a:pt x="0" y="1"/>
                  </a:cubicBezTo>
                  <a:cubicBezTo>
                    <a:pt x="0" y="1"/>
                    <a:pt x="0" y="1"/>
                    <a:pt x="0" y="1"/>
                  </a:cubicBezTo>
                  <a:cubicBezTo>
                    <a:pt x="10" y="3"/>
                    <a:pt x="18" y="4"/>
                    <a:pt x="27" y="8"/>
                  </a:cubicBezTo>
                  <a:cubicBezTo>
                    <a:pt x="28" y="8"/>
                    <a:pt x="29" y="7"/>
                    <a:pt x="28"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5" name="Freeform 1603">
              <a:extLst>
                <a:ext uri="{FF2B5EF4-FFF2-40B4-BE49-F238E27FC236}">
                  <a16:creationId xmlns:a16="http://schemas.microsoft.com/office/drawing/2014/main" id="{6EC1854F-32F7-4A16-83E1-98508A5DC747}"/>
                </a:ext>
              </a:extLst>
            </p:cNvPr>
            <p:cNvSpPr>
              <a:spLocks/>
            </p:cNvSpPr>
            <p:nvPr/>
          </p:nvSpPr>
          <p:spPr bwMode="auto">
            <a:xfrm>
              <a:off x="3854451" y="1412875"/>
              <a:ext cx="19050" cy="28575"/>
            </a:xfrm>
            <a:custGeom>
              <a:avLst/>
              <a:gdLst>
                <a:gd name="T0" fmla="*/ 12 w 12"/>
                <a:gd name="T1" fmla="*/ 0 h 19"/>
                <a:gd name="T2" fmla="*/ 0 w 12"/>
                <a:gd name="T3" fmla="*/ 17 h 19"/>
                <a:gd name="T4" fmla="*/ 1 w 12"/>
                <a:gd name="T5" fmla="*/ 18 h 19"/>
                <a:gd name="T6" fmla="*/ 12 w 12"/>
                <a:gd name="T7" fmla="*/ 0 h 19"/>
              </a:gdLst>
              <a:ahLst/>
              <a:cxnLst>
                <a:cxn ang="0">
                  <a:pos x="T0" y="T1"/>
                </a:cxn>
                <a:cxn ang="0">
                  <a:pos x="T2" y="T3"/>
                </a:cxn>
                <a:cxn ang="0">
                  <a:pos x="T4" y="T5"/>
                </a:cxn>
                <a:cxn ang="0">
                  <a:pos x="T6" y="T7"/>
                </a:cxn>
              </a:cxnLst>
              <a:rect l="0" t="0" r="r" b="b"/>
              <a:pathLst>
                <a:path w="12" h="19">
                  <a:moveTo>
                    <a:pt x="12" y="0"/>
                  </a:moveTo>
                  <a:cubicBezTo>
                    <a:pt x="9" y="6"/>
                    <a:pt x="6" y="12"/>
                    <a:pt x="0" y="17"/>
                  </a:cubicBezTo>
                  <a:cubicBezTo>
                    <a:pt x="0" y="18"/>
                    <a:pt x="1" y="19"/>
                    <a:pt x="1" y="18"/>
                  </a:cubicBezTo>
                  <a:cubicBezTo>
                    <a:pt x="7" y="13"/>
                    <a:pt x="12" y="7"/>
                    <a:pt x="1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6" name="Freeform 1604">
              <a:extLst>
                <a:ext uri="{FF2B5EF4-FFF2-40B4-BE49-F238E27FC236}">
                  <a16:creationId xmlns:a16="http://schemas.microsoft.com/office/drawing/2014/main" id="{48CBE85C-B0EB-43D4-B51E-3BA1F3BB3CA4}"/>
                </a:ext>
              </a:extLst>
            </p:cNvPr>
            <p:cNvSpPr>
              <a:spLocks/>
            </p:cNvSpPr>
            <p:nvPr/>
          </p:nvSpPr>
          <p:spPr bwMode="auto">
            <a:xfrm>
              <a:off x="3889376" y="1400175"/>
              <a:ext cx="6350" cy="22225"/>
            </a:xfrm>
            <a:custGeom>
              <a:avLst/>
              <a:gdLst>
                <a:gd name="T0" fmla="*/ 3 w 5"/>
                <a:gd name="T1" fmla="*/ 1 h 15"/>
                <a:gd name="T2" fmla="*/ 2 w 5"/>
                <a:gd name="T3" fmla="*/ 1 h 15"/>
                <a:gd name="T4" fmla="*/ 0 w 5"/>
                <a:gd name="T5" fmla="*/ 14 h 15"/>
                <a:gd name="T6" fmla="*/ 1 w 5"/>
                <a:gd name="T7" fmla="*/ 14 h 15"/>
                <a:gd name="T8" fmla="*/ 3 w 5"/>
                <a:gd name="T9" fmla="*/ 1 h 15"/>
              </a:gdLst>
              <a:ahLst/>
              <a:cxnLst>
                <a:cxn ang="0">
                  <a:pos x="T0" y="T1"/>
                </a:cxn>
                <a:cxn ang="0">
                  <a:pos x="T2" y="T3"/>
                </a:cxn>
                <a:cxn ang="0">
                  <a:pos x="T4" y="T5"/>
                </a:cxn>
                <a:cxn ang="0">
                  <a:pos x="T6" y="T7"/>
                </a:cxn>
                <a:cxn ang="0">
                  <a:pos x="T8" y="T9"/>
                </a:cxn>
              </a:cxnLst>
              <a:rect l="0" t="0" r="r" b="b"/>
              <a:pathLst>
                <a:path w="5" h="15">
                  <a:moveTo>
                    <a:pt x="3" y="1"/>
                  </a:moveTo>
                  <a:cubicBezTo>
                    <a:pt x="3" y="0"/>
                    <a:pt x="2" y="0"/>
                    <a:pt x="2" y="1"/>
                  </a:cubicBezTo>
                  <a:cubicBezTo>
                    <a:pt x="3" y="5"/>
                    <a:pt x="3" y="10"/>
                    <a:pt x="0" y="14"/>
                  </a:cubicBezTo>
                  <a:cubicBezTo>
                    <a:pt x="0" y="14"/>
                    <a:pt x="1" y="15"/>
                    <a:pt x="1" y="14"/>
                  </a:cubicBezTo>
                  <a:cubicBezTo>
                    <a:pt x="4" y="10"/>
                    <a:pt x="5" y="5"/>
                    <a:pt x="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7" name="Freeform 1605">
              <a:extLst>
                <a:ext uri="{FF2B5EF4-FFF2-40B4-BE49-F238E27FC236}">
                  <a16:creationId xmlns:a16="http://schemas.microsoft.com/office/drawing/2014/main" id="{0C8058A4-09C7-4019-8216-69240509CB1A}"/>
                </a:ext>
              </a:extLst>
            </p:cNvPr>
            <p:cNvSpPr>
              <a:spLocks/>
            </p:cNvSpPr>
            <p:nvPr/>
          </p:nvSpPr>
          <p:spPr bwMode="auto">
            <a:xfrm>
              <a:off x="4135438" y="1397000"/>
              <a:ext cx="61913" cy="61913"/>
            </a:xfrm>
            <a:custGeom>
              <a:avLst/>
              <a:gdLst>
                <a:gd name="T0" fmla="*/ 3 w 40"/>
                <a:gd name="T1" fmla="*/ 9 h 41"/>
                <a:gd name="T2" fmla="*/ 6 w 40"/>
                <a:gd name="T3" fmla="*/ 30 h 41"/>
                <a:gd name="T4" fmla="*/ 14 w 40"/>
                <a:gd name="T5" fmla="*/ 24 h 41"/>
                <a:gd name="T6" fmla="*/ 30 w 40"/>
                <a:gd name="T7" fmla="*/ 41 h 41"/>
                <a:gd name="T8" fmla="*/ 39 w 40"/>
                <a:gd name="T9" fmla="*/ 27 h 41"/>
                <a:gd name="T10" fmla="*/ 31 w 40"/>
                <a:gd name="T11" fmla="*/ 11 h 41"/>
                <a:gd name="T12" fmla="*/ 24 w 40"/>
                <a:gd name="T13" fmla="*/ 2 h 41"/>
                <a:gd name="T14" fmla="*/ 2 w 40"/>
                <a:gd name="T15" fmla="*/ 6 h 41"/>
                <a:gd name="T16" fmla="*/ 3 w 40"/>
                <a:gd name="T17" fmla="*/ 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41">
                  <a:moveTo>
                    <a:pt x="3" y="9"/>
                  </a:moveTo>
                  <a:cubicBezTo>
                    <a:pt x="2" y="14"/>
                    <a:pt x="0" y="27"/>
                    <a:pt x="6" y="30"/>
                  </a:cubicBezTo>
                  <a:cubicBezTo>
                    <a:pt x="11" y="33"/>
                    <a:pt x="13" y="28"/>
                    <a:pt x="14" y="24"/>
                  </a:cubicBezTo>
                  <a:cubicBezTo>
                    <a:pt x="18" y="31"/>
                    <a:pt x="22" y="41"/>
                    <a:pt x="30" y="41"/>
                  </a:cubicBezTo>
                  <a:cubicBezTo>
                    <a:pt x="39" y="41"/>
                    <a:pt x="40" y="32"/>
                    <a:pt x="39" y="27"/>
                  </a:cubicBezTo>
                  <a:cubicBezTo>
                    <a:pt x="38" y="21"/>
                    <a:pt x="34" y="16"/>
                    <a:pt x="31" y="11"/>
                  </a:cubicBezTo>
                  <a:cubicBezTo>
                    <a:pt x="29" y="8"/>
                    <a:pt x="27" y="3"/>
                    <a:pt x="24" y="2"/>
                  </a:cubicBezTo>
                  <a:cubicBezTo>
                    <a:pt x="19" y="0"/>
                    <a:pt x="5" y="2"/>
                    <a:pt x="2" y="6"/>
                  </a:cubicBezTo>
                  <a:cubicBezTo>
                    <a:pt x="2" y="7"/>
                    <a:pt x="2" y="8"/>
                    <a:pt x="3" y="9"/>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8" name="Freeform 1606">
              <a:extLst>
                <a:ext uri="{FF2B5EF4-FFF2-40B4-BE49-F238E27FC236}">
                  <a16:creationId xmlns:a16="http://schemas.microsoft.com/office/drawing/2014/main" id="{A33FCB41-93CF-4112-A86B-8C07A482C738}"/>
                </a:ext>
              </a:extLst>
            </p:cNvPr>
            <p:cNvSpPr>
              <a:spLocks/>
            </p:cNvSpPr>
            <p:nvPr/>
          </p:nvSpPr>
          <p:spPr bwMode="auto">
            <a:xfrm>
              <a:off x="4079876" y="1252538"/>
              <a:ext cx="101600" cy="161925"/>
            </a:xfrm>
            <a:custGeom>
              <a:avLst/>
              <a:gdLst>
                <a:gd name="T0" fmla="*/ 5 w 66"/>
                <a:gd name="T1" fmla="*/ 46 h 106"/>
                <a:gd name="T2" fmla="*/ 34 w 66"/>
                <a:gd name="T3" fmla="*/ 104 h 106"/>
                <a:gd name="T4" fmla="*/ 37 w 66"/>
                <a:gd name="T5" fmla="*/ 105 h 106"/>
                <a:gd name="T6" fmla="*/ 63 w 66"/>
                <a:gd name="T7" fmla="*/ 100 h 106"/>
                <a:gd name="T8" fmla="*/ 65 w 66"/>
                <a:gd name="T9" fmla="*/ 97 h 106"/>
                <a:gd name="T10" fmla="*/ 10 w 66"/>
                <a:gd name="T11" fmla="*/ 1 h 106"/>
                <a:gd name="T12" fmla="*/ 9 w 66"/>
                <a:gd name="T13" fmla="*/ 1 h 106"/>
                <a:gd name="T14" fmla="*/ 10 w 66"/>
                <a:gd name="T15" fmla="*/ 3 h 106"/>
                <a:gd name="T16" fmla="*/ 7 w 66"/>
                <a:gd name="T17" fmla="*/ 6 h 106"/>
                <a:gd name="T18" fmla="*/ 1 w 66"/>
                <a:gd name="T19" fmla="*/ 30 h 106"/>
                <a:gd name="T20" fmla="*/ 5 w 66"/>
                <a:gd name="T21" fmla="*/ 4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06">
                  <a:moveTo>
                    <a:pt x="5" y="46"/>
                  </a:moveTo>
                  <a:cubicBezTo>
                    <a:pt x="15" y="66"/>
                    <a:pt x="24" y="85"/>
                    <a:pt x="34" y="104"/>
                  </a:cubicBezTo>
                  <a:cubicBezTo>
                    <a:pt x="35" y="105"/>
                    <a:pt x="36" y="106"/>
                    <a:pt x="37" y="105"/>
                  </a:cubicBezTo>
                  <a:cubicBezTo>
                    <a:pt x="46" y="103"/>
                    <a:pt x="54" y="101"/>
                    <a:pt x="63" y="100"/>
                  </a:cubicBezTo>
                  <a:cubicBezTo>
                    <a:pt x="64" y="100"/>
                    <a:pt x="66" y="99"/>
                    <a:pt x="65" y="97"/>
                  </a:cubicBezTo>
                  <a:cubicBezTo>
                    <a:pt x="54" y="64"/>
                    <a:pt x="38" y="26"/>
                    <a:pt x="10" y="1"/>
                  </a:cubicBezTo>
                  <a:cubicBezTo>
                    <a:pt x="10" y="0"/>
                    <a:pt x="9" y="1"/>
                    <a:pt x="9" y="1"/>
                  </a:cubicBezTo>
                  <a:cubicBezTo>
                    <a:pt x="9" y="2"/>
                    <a:pt x="10" y="3"/>
                    <a:pt x="10" y="3"/>
                  </a:cubicBezTo>
                  <a:cubicBezTo>
                    <a:pt x="9" y="3"/>
                    <a:pt x="7" y="4"/>
                    <a:pt x="7" y="6"/>
                  </a:cubicBezTo>
                  <a:cubicBezTo>
                    <a:pt x="6" y="14"/>
                    <a:pt x="2" y="22"/>
                    <a:pt x="1" y="30"/>
                  </a:cubicBezTo>
                  <a:cubicBezTo>
                    <a:pt x="0" y="36"/>
                    <a:pt x="2" y="41"/>
                    <a:pt x="5" y="46"/>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39" name="Freeform 1607">
              <a:extLst>
                <a:ext uri="{FF2B5EF4-FFF2-40B4-BE49-F238E27FC236}">
                  <a16:creationId xmlns:a16="http://schemas.microsoft.com/office/drawing/2014/main" id="{436B5B99-5DB7-4B51-866F-935C462EC9E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0" name="Freeform 1608">
              <a:extLst>
                <a:ext uri="{FF2B5EF4-FFF2-40B4-BE49-F238E27FC236}">
                  <a16:creationId xmlns:a16="http://schemas.microsoft.com/office/drawing/2014/main" id="{BD161CAD-5AB2-4872-AA14-6C2101771AAA}"/>
                </a:ext>
              </a:extLst>
            </p:cNvPr>
            <p:cNvSpPr>
              <a:spLocks/>
            </p:cNvSpPr>
            <p:nvPr/>
          </p:nvSpPr>
          <p:spPr bwMode="auto">
            <a:xfrm>
              <a:off x="3937001" y="1255713"/>
              <a:ext cx="109538" cy="163513"/>
            </a:xfrm>
            <a:custGeom>
              <a:avLst/>
              <a:gdLst>
                <a:gd name="T0" fmla="*/ 2 w 71"/>
                <a:gd name="T1" fmla="*/ 97 h 107"/>
                <a:gd name="T2" fmla="*/ 7 w 71"/>
                <a:gd name="T3" fmla="*/ 104 h 107"/>
                <a:gd name="T4" fmla="*/ 36 w 71"/>
                <a:gd name="T5" fmla="*/ 106 h 107"/>
                <a:gd name="T6" fmla="*/ 65 w 71"/>
                <a:gd name="T7" fmla="*/ 104 h 107"/>
                <a:gd name="T8" fmla="*/ 70 w 71"/>
                <a:gd name="T9" fmla="*/ 104 h 107"/>
                <a:gd name="T10" fmla="*/ 70 w 71"/>
                <a:gd name="T11" fmla="*/ 103 h 107"/>
                <a:gd name="T12" fmla="*/ 69 w 71"/>
                <a:gd name="T13" fmla="*/ 100 h 107"/>
                <a:gd name="T14" fmla="*/ 68 w 71"/>
                <a:gd name="T15" fmla="*/ 53 h 107"/>
                <a:gd name="T16" fmla="*/ 67 w 71"/>
                <a:gd name="T17" fmla="*/ 3 h 107"/>
                <a:gd name="T18" fmla="*/ 64 w 71"/>
                <a:gd name="T19" fmla="*/ 0 h 107"/>
                <a:gd name="T20" fmla="*/ 26 w 71"/>
                <a:gd name="T21" fmla="*/ 1 h 107"/>
                <a:gd name="T22" fmla="*/ 15 w 71"/>
                <a:gd name="T23" fmla="*/ 4 h 107"/>
                <a:gd name="T24" fmla="*/ 11 w 71"/>
                <a:gd name="T25" fmla="*/ 26 h 107"/>
                <a:gd name="T26" fmla="*/ 6 w 71"/>
                <a:gd name="T27" fmla="*/ 62 h 107"/>
                <a:gd name="T28" fmla="*/ 4 w 71"/>
                <a:gd name="T29" fmla="*/ 78 h 107"/>
                <a:gd name="T30" fmla="*/ 2 w 71"/>
                <a:gd name="T31" fmla="*/ 9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1" h="107">
                  <a:moveTo>
                    <a:pt x="2" y="97"/>
                  </a:moveTo>
                  <a:cubicBezTo>
                    <a:pt x="3" y="101"/>
                    <a:pt x="2" y="102"/>
                    <a:pt x="7" y="104"/>
                  </a:cubicBezTo>
                  <a:cubicBezTo>
                    <a:pt x="14" y="107"/>
                    <a:pt x="28" y="106"/>
                    <a:pt x="36" y="106"/>
                  </a:cubicBezTo>
                  <a:cubicBezTo>
                    <a:pt x="46" y="106"/>
                    <a:pt x="56" y="105"/>
                    <a:pt x="65" y="104"/>
                  </a:cubicBezTo>
                  <a:cubicBezTo>
                    <a:pt x="66" y="105"/>
                    <a:pt x="68" y="105"/>
                    <a:pt x="70" y="104"/>
                  </a:cubicBezTo>
                  <a:cubicBezTo>
                    <a:pt x="70" y="103"/>
                    <a:pt x="70" y="103"/>
                    <a:pt x="70" y="103"/>
                  </a:cubicBezTo>
                  <a:cubicBezTo>
                    <a:pt x="71" y="102"/>
                    <a:pt x="71" y="100"/>
                    <a:pt x="69" y="100"/>
                  </a:cubicBezTo>
                  <a:cubicBezTo>
                    <a:pt x="70" y="100"/>
                    <a:pt x="68" y="57"/>
                    <a:pt x="68" y="53"/>
                  </a:cubicBezTo>
                  <a:cubicBezTo>
                    <a:pt x="67" y="36"/>
                    <a:pt x="67" y="20"/>
                    <a:pt x="67" y="3"/>
                  </a:cubicBezTo>
                  <a:cubicBezTo>
                    <a:pt x="67" y="2"/>
                    <a:pt x="66" y="0"/>
                    <a:pt x="64" y="0"/>
                  </a:cubicBezTo>
                  <a:cubicBezTo>
                    <a:pt x="51" y="0"/>
                    <a:pt x="39" y="1"/>
                    <a:pt x="26" y="1"/>
                  </a:cubicBezTo>
                  <a:cubicBezTo>
                    <a:pt x="21" y="1"/>
                    <a:pt x="18" y="1"/>
                    <a:pt x="15" y="4"/>
                  </a:cubicBezTo>
                  <a:cubicBezTo>
                    <a:pt x="11" y="9"/>
                    <a:pt x="12" y="21"/>
                    <a:pt x="11" y="26"/>
                  </a:cubicBezTo>
                  <a:cubicBezTo>
                    <a:pt x="10" y="38"/>
                    <a:pt x="8" y="50"/>
                    <a:pt x="6" y="62"/>
                  </a:cubicBezTo>
                  <a:cubicBezTo>
                    <a:pt x="6" y="67"/>
                    <a:pt x="5" y="73"/>
                    <a:pt x="4" y="78"/>
                  </a:cubicBezTo>
                  <a:cubicBezTo>
                    <a:pt x="3" y="83"/>
                    <a:pt x="0" y="92"/>
                    <a:pt x="2" y="97"/>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1" name="Freeform 1609">
              <a:extLst>
                <a:ext uri="{FF2B5EF4-FFF2-40B4-BE49-F238E27FC236}">
                  <a16:creationId xmlns:a16="http://schemas.microsoft.com/office/drawing/2014/main" id="{7026EABC-F542-4C64-9E4E-326AE423FF23}"/>
                </a:ext>
              </a:extLst>
            </p:cNvPr>
            <p:cNvSpPr>
              <a:spLocks/>
            </p:cNvSpPr>
            <p:nvPr/>
          </p:nvSpPr>
          <p:spPr bwMode="auto">
            <a:xfrm>
              <a:off x="3940176" y="1403350"/>
              <a:ext cx="79375" cy="9525"/>
            </a:xfrm>
            <a:custGeom>
              <a:avLst/>
              <a:gdLst>
                <a:gd name="T0" fmla="*/ 1 w 51"/>
                <a:gd name="T1" fmla="*/ 0 h 6"/>
                <a:gd name="T2" fmla="*/ 26 w 51"/>
                <a:gd name="T3" fmla="*/ 2 h 6"/>
                <a:gd name="T4" fmla="*/ 51 w 51"/>
                <a:gd name="T5" fmla="*/ 2 h 6"/>
                <a:gd name="T6" fmla="*/ 51 w 51"/>
                <a:gd name="T7" fmla="*/ 2 h 6"/>
                <a:gd name="T8" fmla="*/ 1 w 51"/>
                <a:gd name="T9" fmla="*/ 1 h 6"/>
                <a:gd name="T10" fmla="*/ 1 w 51"/>
                <a:gd name="T11" fmla="*/ 0 h 6"/>
              </a:gdLst>
              <a:ahLst/>
              <a:cxnLst>
                <a:cxn ang="0">
                  <a:pos x="T0" y="T1"/>
                </a:cxn>
                <a:cxn ang="0">
                  <a:pos x="T2" y="T3"/>
                </a:cxn>
                <a:cxn ang="0">
                  <a:pos x="T4" y="T5"/>
                </a:cxn>
                <a:cxn ang="0">
                  <a:pos x="T6" y="T7"/>
                </a:cxn>
                <a:cxn ang="0">
                  <a:pos x="T8" y="T9"/>
                </a:cxn>
                <a:cxn ang="0">
                  <a:pos x="T10" y="T11"/>
                </a:cxn>
              </a:cxnLst>
              <a:rect l="0" t="0" r="r" b="b"/>
              <a:pathLst>
                <a:path w="51" h="6">
                  <a:moveTo>
                    <a:pt x="1" y="0"/>
                  </a:moveTo>
                  <a:cubicBezTo>
                    <a:pt x="9" y="0"/>
                    <a:pt x="18" y="2"/>
                    <a:pt x="26" y="2"/>
                  </a:cubicBezTo>
                  <a:cubicBezTo>
                    <a:pt x="35" y="2"/>
                    <a:pt x="43" y="1"/>
                    <a:pt x="51" y="2"/>
                  </a:cubicBezTo>
                  <a:cubicBezTo>
                    <a:pt x="51" y="2"/>
                    <a:pt x="51" y="2"/>
                    <a:pt x="51" y="2"/>
                  </a:cubicBezTo>
                  <a:cubicBezTo>
                    <a:pt x="36" y="6"/>
                    <a:pt x="16" y="5"/>
                    <a:pt x="1" y="1"/>
                  </a:cubicBezTo>
                  <a:cubicBezTo>
                    <a:pt x="0" y="1"/>
                    <a:pt x="0" y="0"/>
                    <a:pt x="1"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Freeform 1610">
              <a:extLst>
                <a:ext uri="{FF2B5EF4-FFF2-40B4-BE49-F238E27FC236}">
                  <a16:creationId xmlns:a16="http://schemas.microsoft.com/office/drawing/2014/main" id="{5AEEC2A8-69EB-432A-B386-96C6415665C5}"/>
                </a:ext>
              </a:extLst>
            </p:cNvPr>
            <p:cNvSpPr>
              <a:spLocks/>
            </p:cNvSpPr>
            <p:nvPr/>
          </p:nvSpPr>
          <p:spPr bwMode="auto">
            <a:xfrm>
              <a:off x="3943351" y="1385888"/>
              <a:ext cx="74613" cy="20638"/>
            </a:xfrm>
            <a:custGeom>
              <a:avLst/>
              <a:gdLst>
                <a:gd name="T0" fmla="*/ 2 w 48"/>
                <a:gd name="T1" fmla="*/ 0 h 13"/>
                <a:gd name="T2" fmla="*/ 28 w 48"/>
                <a:gd name="T3" fmla="*/ 6 h 13"/>
                <a:gd name="T4" fmla="*/ 48 w 48"/>
                <a:gd name="T5" fmla="*/ 7 h 13"/>
                <a:gd name="T6" fmla="*/ 48 w 48"/>
                <a:gd name="T7" fmla="*/ 7 h 13"/>
                <a:gd name="T8" fmla="*/ 1 w 48"/>
                <a:gd name="T9" fmla="*/ 2 h 13"/>
                <a:gd name="T10" fmla="*/ 2 w 48"/>
                <a:gd name="T11" fmla="*/ 0 h 13"/>
              </a:gdLst>
              <a:ahLst/>
              <a:cxnLst>
                <a:cxn ang="0">
                  <a:pos x="T0" y="T1"/>
                </a:cxn>
                <a:cxn ang="0">
                  <a:pos x="T2" y="T3"/>
                </a:cxn>
                <a:cxn ang="0">
                  <a:pos x="T4" y="T5"/>
                </a:cxn>
                <a:cxn ang="0">
                  <a:pos x="T6" y="T7"/>
                </a:cxn>
                <a:cxn ang="0">
                  <a:pos x="T8" y="T9"/>
                </a:cxn>
                <a:cxn ang="0">
                  <a:pos x="T10" y="T11"/>
                </a:cxn>
              </a:cxnLst>
              <a:rect l="0" t="0" r="r" b="b"/>
              <a:pathLst>
                <a:path w="48" h="13">
                  <a:moveTo>
                    <a:pt x="2" y="0"/>
                  </a:moveTo>
                  <a:cubicBezTo>
                    <a:pt x="11" y="2"/>
                    <a:pt x="19" y="5"/>
                    <a:pt x="28" y="6"/>
                  </a:cubicBezTo>
                  <a:cubicBezTo>
                    <a:pt x="34" y="6"/>
                    <a:pt x="41" y="5"/>
                    <a:pt x="48" y="7"/>
                  </a:cubicBezTo>
                  <a:cubicBezTo>
                    <a:pt x="48" y="7"/>
                    <a:pt x="48" y="7"/>
                    <a:pt x="48" y="7"/>
                  </a:cubicBezTo>
                  <a:cubicBezTo>
                    <a:pt x="36" y="13"/>
                    <a:pt x="12" y="9"/>
                    <a:pt x="1" y="2"/>
                  </a:cubicBezTo>
                  <a:cubicBezTo>
                    <a:pt x="0" y="2"/>
                    <a:pt x="1" y="0"/>
                    <a:pt x="2"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3" name="Freeform 1611">
              <a:extLst>
                <a:ext uri="{FF2B5EF4-FFF2-40B4-BE49-F238E27FC236}">
                  <a16:creationId xmlns:a16="http://schemas.microsoft.com/office/drawing/2014/main" id="{8049B6B0-3970-4776-B16D-586A98F5D789}"/>
                </a:ext>
              </a:extLst>
            </p:cNvPr>
            <p:cNvSpPr>
              <a:spLocks/>
            </p:cNvSpPr>
            <p:nvPr/>
          </p:nvSpPr>
          <p:spPr bwMode="auto">
            <a:xfrm>
              <a:off x="3948113" y="1373188"/>
              <a:ext cx="76200" cy="12700"/>
            </a:xfrm>
            <a:custGeom>
              <a:avLst/>
              <a:gdLst>
                <a:gd name="T0" fmla="*/ 3 w 49"/>
                <a:gd name="T1" fmla="*/ 0 h 8"/>
                <a:gd name="T2" fmla="*/ 27 w 49"/>
                <a:gd name="T3" fmla="*/ 3 h 8"/>
                <a:gd name="T4" fmla="*/ 48 w 49"/>
                <a:gd name="T5" fmla="*/ 6 h 8"/>
                <a:gd name="T6" fmla="*/ 48 w 49"/>
                <a:gd name="T7" fmla="*/ 7 h 8"/>
                <a:gd name="T8" fmla="*/ 23 w 49"/>
                <a:gd name="T9" fmla="*/ 6 h 8"/>
                <a:gd name="T10" fmla="*/ 2 w 49"/>
                <a:gd name="T11" fmla="*/ 4 h 8"/>
                <a:gd name="T12" fmla="*/ 3 w 49"/>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49" h="8">
                  <a:moveTo>
                    <a:pt x="3" y="0"/>
                  </a:moveTo>
                  <a:cubicBezTo>
                    <a:pt x="11" y="1"/>
                    <a:pt x="19" y="2"/>
                    <a:pt x="27" y="3"/>
                  </a:cubicBezTo>
                  <a:cubicBezTo>
                    <a:pt x="34" y="4"/>
                    <a:pt x="41" y="4"/>
                    <a:pt x="48" y="6"/>
                  </a:cubicBezTo>
                  <a:cubicBezTo>
                    <a:pt x="49" y="6"/>
                    <a:pt x="49" y="7"/>
                    <a:pt x="48" y="7"/>
                  </a:cubicBezTo>
                  <a:cubicBezTo>
                    <a:pt x="40" y="8"/>
                    <a:pt x="31" y="7"/>
                    <a:pt x="23" y="6"/>
                  </a:cubicBezTo>
                  <a:cubicBezTo>
                    <a:pt x="16" y="5"/>
                    <a:pt x="9" y="5"/>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4" name="Freeform 1613">
              <a:extLst>
                <a:ext uri="{FF2B5EF4-FFF2-40B4-BE49-F238E27FC236}">
                  <a16:creationId xmlns:a16="http://schemas.microsoft.com/office/drawing/2014/main" id="{E5A855E5-DCEF-4924-A15B-E5BC332A7937}"/>
                </a:ext>
              </a:extLst>
            </p:cNvPr>
            <p:cNvSpPr>
              <a:spLocks/>
            </p:cNvSpPr>
            <p:nvPr/>
          </p:nvSpPr>
          <p:spPr bwMode="auto">
            <a:xfrm>
              <a:off x="3948114" y="1362075"/>
              <a:ext cx="74613" cy="12700"/>
            </a:xfrm>
            <a:custGeom>
              <a:avLst/>
              <a:gdLst>
                <a:gd name="T0" fmla="*/ 3 w 48"/>
                <a:gd name="T1" fmla="*/ 0 h 9"/>
                <a:gd name="T2" fmla="*/ 47 w 48"/>
                <a:gd name="T3" fmla="*/ 5 h 9"/>
                <a:gd name="T4" fmla="*/ 47 w 48"/>
                <a:gd name="T5" fmla="*/ 7 h 9"/>
                <a:gd name="T6" fmla="*/ 2 w 48"/>
                <a:gd name="T7" fmla="*/ 4 h 9"/>
                <a:gd name="T8" fmla="*/ 3 w 48"/>
                <a:gd name="T9" fmla="*/ 0 h 9"/>
              </a:gdLst>
              <a:ahLst/>
              <a:cxnLst>
                <a:cxn ang="0">
                  <a:pos x="T0" y="T1"/>
                </a:cxn>
                <a:cxn ang="0">
                  <a:pos x="T2" y="T3"/>
                </a:cxn>
                <a:cxn ang="0">
                  <a:pos x="T4" y="T5"/>
                </a:cxn>
                <a:cxn ang="0">
                  <a:pos x="T6" y="T7"/>
                </a:cxn>
                <a:cxn ang="0">
                  <a:pos x="T8" y="T9"/>
                </a:cxn>
              </a:cxnLst>
              <a:rect l="0" t="0" r="r" b="b"/>
              <a:pathLst>
                <a:path w="48" h="9">
                  <a:moveTo>
                    <a:pt x="3" y="0"/>
                  </a:moveTo>
                  <a:cubicBezTo>
                    <a:pt x="18" y="2"/>
                    <a:pt x="33" y="3"/>
                    <a:pt x="47" y="5"/>
                  </a:cubicBezTo>
                  <a:cubicBezTo>
                    <a:pt x="48" y="6"/>
                    <a:pt x="48" y="7"/>
                    <a:pt x="47" y="7"/>
                  </a:cubicBezTo>
                  <a:cubicBezTo>
                    <a:pt x="33" y="9"/>
                    <a:pt x="16" y="7"/>
                    <a:pt x="2" y="4"/>
                  </a:cubicBezTo>
                  <a:cubicBezTo>
                    <a:pt x="0" y="3"/>
                    <a:pt x="1" y="0"/>
                    <a:pt x="3" y="0"/>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5" name="Freeform 1614">
              <a:extLst>
                <a:ext uri="{FF2B5EF4-FFF2-40B4-BE49-F238E27FC236}">
                  <a16:creationId xmlns:a16="http://schemas.microsoft.com/office/drawing/2014/main" id="{B7C4F913-761D-429D-8021-473B44D259B2}"/>
                </a:ext>
              </a:extLst>
            </p:cNvPr>
            <p:cNvSpPr>
              <a:spLocks/>
            </p:cNvSpPr>
            <p:nvPr/>
          </p:nvSpPr>
          <p:spPr bwMode="auto">
            <a:xfrm>
              <a:off x="3952876" y="1349375"/>
              <a:ext cx="73025" cy="11113"/>
            </a:xfrm>
            <a:custGeom>
              <a:avLst/>
              <a:gdLst>
                <a:gd name="T0" fmla="*/ 1 w 47"/>
                <a:gd name="T1" fmla="*/ 2 h 7"/>
                <a:gd name="T2" fmla="*/ 23 w 47"/>
                <a:gd name="T3" fmla="*/ 2 h 7"/>
                <a:gd name="T4" fmla="*/ 46 w 47"/>
                <a:gd name="T5" fmla="*/ 4 h 7"/>
                <a:gd name="T6" fmla="*/ 46 w 47"/>
                <a:gd name="T7" fmla="*/ 5 h 7"/>
                <a:gd name="T8" fmla="*/ 21 w 47"/>
                <a:gd name="T9" fmla="*/ 6 h 7"/>
                <a:gd name="T10" fmla="*/ 1 w 47"/>
                <a:gd name="T11" fmla="*/ 4 h 7"/>
                <a:gd name="T12" fmla="*/ 1 w 47"/>
                <a:gd name="T13" fmla="*/ 2 h 7"/>
              </a:gdLst>
              <a:ahLst/>
              <a:cxnLst>
                <a:cxn ang="0">
                  <a:pos x="T0" y="T1"/>
                </a:cxn>
                <a:cxn ang="0">
                  <a:pos x="T2" y="T3"/>
                </a:cxn>
                <a:cxn ang="0">
                  <a:pos x="T4" y="T5"/>
                </a:cxn>
                <a:cxn ang="0">
                  <a:pos x="T6" y="T7"/>
                </a:cxn>
                <a:cxn ang="0">
                  <a:pos x="T8" y="T9"/>
                </a:cxn>
                <a:cxn ang="0">
                  <a:pos x="T10" y="T11"/>
                </a:cxn>
                <a:cxn ang="0">
                  <a:pos x="T12" y="T13"/>
                </a:cxn>
              </a:cxnLst>
              <a:rect l="0" t="0" r="r" b="b"/>
              <a:pathLst>
                <a:path w="47" h="7">
                  <a:moveTo>
                    <a:pt x="1" y="2"/>
                  </a:moveTo>
                  <a:cubicBezTo>
                    <a:pt x="8" y="0"/>
                    <a:pt x="16" y="2"/>
                    <a:pt x="23" y="2"/>
                  </a:cubicBezTo>
                  <a:cubicBezTo>
                    <a:pt x="31" y="2"/>
                    <a:pt x="39" y="2"/>
                    <a:pt x="46" y="4"/>
                  </a:cubicBezTo>
                  <a:cubicBezTo>
                    <a:pt x="47" y="4"/>
                    <a:pt x="47" y="5"/>
                    <a:pt x="46" y="5"/>
                  </a:cubicBezTo>
                  <a:cubicBezTo>
                    <a:pt x="38" y="6"/>
                    <a:pt x="29" y="6"/>
                    <a:pt x="21" y="6"/>
                  </a:cubicBezTo>
                  <a:cubicBezTo>
                    <a:pt x="15" y="6"/>
                    <a:pt x="7" y="7"/>
                    <a:pt x="1" y="4"/>
                  </a:cubicBezTo>
                  <a:cubicBezTo>
                    <a:pt x="0" y="3"/>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6" name="Freeform 1615">
              <a:extLst>
                <a:ext uri="{FF2B5EF4-FFF2-40B4-BE49-F238E27FC236}">
                  <a16:creationId xmlns:a16="http://schemas.microsoft.com/office/drawing/2014/main" id="{CCD83889-FFEE-4622-AC36-73C69214AC25}"/>
                </a:ext>
              </a:extLst>
            </p:cNvPr>
            <p:cNvSpPr>
              <a:spLocks/>
            </p:cNvSpPr>
            <p:nvPr/>
          </p:nvSpPr>
          <p:spPr bwMode="auto">
            <a:xfrm>
              <a:off x="3952876" y="1336675"/>
              <a:ext cx="71438" cy="14288"/>
            </a:xfrm>
            <a:custGeom>
              <a:avLst/>
              <a:gdLst>
                <a:gd name="T0" fmla="*/ 3 w 46"/>
                <a:gd name="T1" fmla="*/ 1 h 9"/>
                <a:gd name="T2" fmla="*/ 24 w 46"/>
                <a:gd name="T3" fmla="*/ 3 h 9"/>
                <a:gd name="T4" fmla="*/ 44 w 46"/>
                <a:gd name="T5" fmla="*/ 3 h 9"/>
                <a:gd name="T6" fmla="*/ 45 w 46"/>
                <a:gd name="T7" fmla="*/ 5 h 9"/>
                <a:gd name="T8" fmla="*/ 28 w 46"/>
                <a:gd name="T9" fmla="*/ 7 h 9"/>
                <a:gd name="T10" fmla="*/ 2 w 46"/>
                <a:gd name="T11" fmla="*/ 4 h 9"/>
                <a:gd name="T12" fmla="*/ 3 w 46"/>
                <a:gd name="T13" fmla="*/ 1 h 9"/>
              </a:gdLst>
              <a:ahLst/>
              <a:cxnLst>
                <a:cxn ang="0">
                  <a:pos x="T0" y="T1"/>
                </a:cxn>
                <a:cxn ang="0">
                  <a:pos x="T2" y="T3"/>
                </a:cxn>
                <a:cxn ang="0">
                  <a:pos x="T4" y="T5"/>
                </a:cxn>
                <a:cxn ang="0">
                  <a:pos x="T6" y="T7"/>
                </a:cxn>
                <a:cxn ang="0">
                  <a:pos x="T8" y="T9"/>
                </a:cxn>
                <a:cxn ang="0">
                  <a:pos x="T10" y="T11"/>
                </a:cxn>
                <a:cxn ang="0">
                  <a:pos x="T12" y="T13"/>
                </a:cxn>
              </a:cxnLst>
              <a:rect l="0" t="0" r="r" b="b"/>
              <a:pathLst>
                <a:path w="46" h="9">
                  <a:moveTo>
                    <a:pt x="3" y="1"/>
                  </a:moveTo>
                  <a:cubicBezTo>
                    <a:pt x="10" y="2"/>
                    <a:pt x="17" y="3"/>
                    <a:pt x="24" y="3"/>
                  </a:cubicBezTo>
                  <a:cubicBezTo>
                    <a:pt x="30" y="4"/>
                    <a:pt x="38" y="6"/>
                    <a:pt x="44" y="3"/>
                  </a:cubicBezTo>
                  <a:cubicBezTo>
                    <a:pt x="45" y="3"/>
                    <a:pt x="46" y="4"/>
                    <a:pt x="45" y="5"/>
                  </a:cubicBezTo>
                  <a:cubicBezTo>
                    <a:pt x="41" y="9"/>
                    <a:pt x="33" y="7"/>
                    <a:pt x="28" y="7"/>
                  </a:cubicBezTo>
                  <a:cubicBezTo>
                    <a:pt x="19" y="7"/>
                    <a:pt x="11" y="6"/>
                    <a:pt x="2" y="4"/>
                  </a:cubicBezTo>
                  <a:cubicBezTo>
                    <a:pt x="0" y="4"/>
                    <a:pt x="1" y="0"/>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7" name="Freeform 1616">
              <a:extLst>
                <a:ext uri="{FF2B5EF4-FFF2-40B4-BE49-F238E27FC236}">
                  <a16:creationId xmlns:a16="http://schemas.microsoft.com/office/drawing/2014/main" id="{1CD00D91-DECC-4555-91AE-7A22BAB8F695}"/>
                </a:ext>
              </a:extLst>
            </p:cNvPr>
            <p:cNvSpPr>
              <a:spLocks/>
            </p:cNvSpPr>
            <p:nvPr/>
          </p:nvSpPr>
          <p:spPr bwMode="auto">
            <a:xfrm>
              <a:off x="3951289" y="1323975"/>
              <a:ext cx="74613" cy="12700"/>
            </a:xfrm>
            <a:custGeom>
              <a:avLst/>
              <a:gdLst>
                <a:gd name="T0" fmla="*/ 3 w 49"/>
                <a:gd name="T1" fmla="*/ 1 h 9"/>
                <a:gd name="T2" fmla="*/ 48 w 49"/>
                <a:gd name="T3" fmla="*/ 6 h 9"/>
                <a:gd name="T4" fmla="*/ 47 w 49"/>
                <a:gd name="T5" fmla="*/ 8 h 9"/>
                <a:gd name="T6" fmla="*/ 3 w 49"/>
                <a:gd name="T7" fmla="*/ 4 h 9"/>
                <a:gd name="T8" fmla="*/ 3 w 49"/>
                <a:gd name="T9" fmla="*/ 1 h 9"/>
              </a:gdLst>
              <a:ahLst/>
              <a:cxnLst>
                <a:cxn ang="0">
                  <a:pos x="T0" y="T1"/>
                </a:cxn>
                <a:cxn ang="0">
                  <a:pos x="T2" y="T3"/>
                </a:cxn>
                <a:cxn ang="0">
                  <a:pos x="T4" y="T5"/>
                </a:cxn>
                <a:cxn ang="0">
                  <a:pos x="T6" y="T7"/>
                </a:cxn>
                <a:cxn ang="0">
                  <a:pos x="T8" y="T9"/>
                </a:cxn>
              </a:cxnLst>
              <a:rect l="0" t="0" r="r" b="b"/>
              <a:pathLst>
                <a:path w="49" h="9">
                  <a:moveTo>
                    <a:pt x="3" y="1"/>
                  </a:moveTo>
                  <a:cubicBezTo>
                    <a:pt x="17" y="0"/>
                    <a:pt x="34" y="2"/>
                    <a:pt x="48" y="6"/>
                  </a:cubicBezTo>
                  <a:cubicBezTo>
                    <a:pt x="49" y="7"/>
                    <a:pt x="49" y="9"/>
                    <a:pt x="47" y="8"/>
                  </a:cubicBezTo>
                  <a:cubicBezTo>
                    <a:pt x="33" y="7"/>
                    <a:pt x="18" y="6"/>
                    <a:pt x="3" y="4"/>
                  </a:cubicBezTo>
                  <a:cubicBezTo>
                    <a:pt x="1" y="4"/>
                    <a:pt x="0" y="1"/>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8" name="Freeform 1617">
              <a:extLst>
                <a:ext uri="{FF2B5EF4-FFF2-40B4-BE49-F238E27FC236}">
                  <a16:creationId xmlns:a16="http://schemas.microsoft.com/office/drawing/2014/main" id="{6DF39283-97E3-4E2A-A6CF-1B3044471B70}"/>
                </a:ext>
              </a:extLst>
            </p:cNvPr>
            <p:cNvSpPr>
              <a:spLocks/>
            </p:cNvSpPr>
            <p:nvPr/>
          </p:nvSpPr>
          <p:spPr bwMode="auto">
            <a:xfrm>
              <a:off x="3952876" y="1309687"/>
              <a:ext cx="76200" cy="12700"/>
            </a:xfrm>
            <a:custGeom>
              <a:avLst/>
              <a:gdLst>
                <a:gd name="T0" fmla="*/ 3 w 50"/>
                <a:gd name="T1" fmla="*/ 1 h 8"/>
                <a:gd name="T2" fmla="*/ 48 w 50"/>
                <a:gd name="T3" fmla="*/ 5 h 8"/>
                <a:gd name="T4" fmla="*/ 48 w 50"/>
                <a:gd name="T5" fmla="*/ 7 h 8"/>
                <a:gd name="T6" fmla="*/ 3 w 50"/>
                <a:gd name="T7" fmla="*/ 5 h 8"/>
                <a:gd name="T8" fmla="*/ 3 w 50"/>
                <a:gd name="T9" fmla="*/ 1 h 8"/>
              </a:gdLst>
              <a:ahLst/>
              <a:cxnLst>
                <a:cxn ang="0">
                  <a:pos x="T0" y="T1"/>
                </a:cxn>
                <a:cxn ang="0">
                  <a:pos x="T2" y="T3"/>
                </a:cxn>
                <a:cxn ang="0">
                  <a:pos x="T4" y="T5"/>
                </a:cxn>
                <a:cxn ang="0">
                  <a:pos x="T6" y="T7"/>
                </a:cxn>
                <a:cxn ang="0">
                  <a:pos x="T8" y="T9"/>
                </a:cxn>
              </a:cxnLst>
              <a:rect l="0" t="0" r="r" b="b"/>
              <a:pathLst>
                <a:path w="50" h="8">
                  <a:moveTo>
                    <a:pt x="3" y="1"/>
                  </a:moveTo>
                  <a:cubicBezTo>
                    <a:pt x="17" y="0"/>
                    <a:pt x="34" y="1"/>
                    <a:pt x="48" y="5"/>
                  </a:cubicBezTo>
                  <a:cubicBezTo>
                    <a:pt x="50" y="6"/>
                    <a:pt x="49" y="8"/>
                    <a:pt x="48" y="7"/>
                  </a:cubicBezTo>
                  <a:cubicBezTo>
                    <a:pt x="33" y="7"/>
                    <a:pt x="18" y="6"/>
                    <a:pt x="3" y="5"/>
                  </a:cubicBezTo>
                  <a:cubicBezTo>
                    <a:pt x="0" y="5"/>
                    <a:pt x="0" y="2"/>
                    <a:pt x="3"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49" name="Freeform 1618">
              <a:extLst>
                <a:ext uri="{FF2B5EF4-FFF2-40B4-BE49-F238E27FC236}">
                  <a16:creationId xmlns:a16="http://schemas.microsoft.com/office/drawing/2014/main" id="{9A511EF8-9C88-4D1A-A3F1-4F59182F17FB}"/>
                </a:ext>
              </a:extLst>
            </p:cNvPr>
            <p:cNvSpPr>
              <a:spLocks/>
            </p:cNvSpPr>
            <p:nvPr/>
          </p:nvSpPr>
          <p:spPr bwMode="auto">
            <a:xfrm>
              <a:off x="3959226" y="1293812"/>
              <a:ext cx="68263" cy="12700"/>
            </a:xfrm>
            <a:custGeom>
              <a:avLst/>
              <a:gdLst>
                <a:gd name="T0" fmla="*/ 1 w 45"/>
                <a:gd name="T1" fmla="*/ 2 h 8"/>
                <a:gd name="T2" fmla="*/ 23 w 45"/>
                <a:gd name="T3" fmla="*/ 3 h 8"/>
                <a:gd name="T4" fmla="*/ 44 w 45"/>
                <a:gd name="T5" fmla="*/ 6 h 8"/>
                <a:gd name="T6" fmla="*/ 43 w 45"/>
                <a:gd name="T7" fmla="*/ 8 h 8"/>
                <a:gd name="T8" fmla="*/ 21 w 45"/>
                <a:gd name="T9" fmla="*/ 6 h 8"/>
                <a:gd name="T10" fmla="*/ 1 w 45"/>
                <a:gd name="T11" fmla="*/ 4 h 8"/>
                <a:gd name="T12" fmla="*/ 1 w 45"/>
                <a:gd name="T13" fmla="*/ 2 h 8"/>
              </a:gdLst>
              <a:ahLst/>
              <a:cxnLst>
                <a:cxn ang="0">
                  <a:pos x="T0" y="T1"/>
                </a:cxn>
                <a:cxn ang="0">
                  <a:pos x="T2" y="T3"/>
                </a:cxn>
                <a:cxn ang="0">
                  <a:pos x="T4" y="T5"/>
                </a:cxn>
                <a:cxn ang="0">
                  <a:pos x="T6" y="T7"/>
                </a:cxn>
                <a:cxn ang="0">
                  <a:pos x="T8" y="T9"/>
                </a:cxn>
                <a:cxn ang="0">
                  <a:pos x="T10" y="T11"/>
                </a:cxn>
                <a:cxn ang="0">
                  <a:pos x="T12" y="T13"/>
                </a:cxn>
              </a:cxnLst>
              <a:rect l="0" t="0" r="r" b="b"/>
              <a:pathLst>
                <a:path w="45" h="8">
                  <a:moveTo>
                    <a:pt x="1" y="2"/>
                  </a:moveTo>
                  <a:cubicBezTo>
                    <a:pt x="8" y="0"/>
                    <a:pt x="16" y="2"/>
                    <a:pt x="23" y="3"/>
                  </a:cubicBezTo>
                  <a:cubicBezTo>
                    <a:pt x="30" y="3"/>
                    <a:pt x="37" y="4"/>
                    <a:pt x="44" y="6"/>
                  </a:cubicBezTo>
                  <a:cubicBezTo>
                    <a:pt x="45" y="6"/>
                    <a:pt x="44" y="7"/>
                    <a:pt x="43" y="8"/>
                  </a:cubicBezTo>
                  <a:cubicBezTo>
                    <a:pt x="36" y="8"/>
                    <a:pt x="28" y="7"/>
                    <a:pt x="21" y="6"/>
                  </a:cubicBezTo>
                  <a:cubicBezTo>
                    <a:pt x="14" y="6"/>
                    <a:pt x="7" y="6"/>
                    <a:pt x="1" y="4"/>
                  </a:cubicBezTo>
                  <a:cubicBezTo>
                    <a:pt x="0" y="4"/>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0" name="Freeform 1619">
              <a:extLst>
                <a:ext uri="{FF2B5EF4-FFF2-40B4-BE49-F238E27FC236}">
                  <a16:creationId xmlns:a16="http://schemas.microsoft.com/office/drawing/2014/main" id="{6EB827B0-DDC8-4B05-BDC3-23C939DA6DA1}"/>
                </a:ext>
              </a:extLst>
            </p:cNvPr>
            <p:cNvSpPr>
              <a:spLocks/>
            </p:cNvSpPr>
            <p:nvPr/>
          </p:nvSpPr>
          <p:spPr bwMode="auto">
            <a:xfrm>
              <a:off x="3956051" y="1281112"/>
              <a:ext cx="69850" cy="12700"/>
            </a:xfrm>
            <a:custGeom>
              <a:avLst/>
              <a:gdLst>
                <a:gd name="T0" fmla="*/ 1 w 46"/>
                <a:gd name="T1" fmla="*/ 2 h 9"/>
                <a:gd name="T2" fmla="*/ 17 w 46"/>
                <a:gd name="T3" fmla="*/ 2 h 9"/>
                <a:gd name="T4" fmla="*/ 45 w 46"/>
                <a:gd name="T5" fmla="*/ 7 h 9"/>
                <a:gd name="T6" fmla="*/ 44 w 46"/>
                <a:gd name="T7" fmla="*/ 9 h 9"/>
                <a:gd name="T8" fmla="*/ 2 w 46"/>
                <a:gd name="T9" fmla="*/ 5 h 9"/>
                <a:gd name="T10" fmla="*/ 1 w 46"/>
                <a:gd name="T11" fmla="*/ 2 h 9"/>
              </a:gdLst>
              <a:ahLst/>
              <a:cxnLst>
                <a:cxn ang="0">
                  <a:pos x="T0" y="T1"/>
                </a:cxn>
                <a:cxn ang="0">
                  <a:pos x="T2" y="T3"/>
                </a:cxn>
                <a:cxn ang="0">
                  <a:pos x="T4" y="T5"/>
                </a:cxn>
                <a:cxn ang="0">
                  <a:pos x="T6" y="T7"/>
                </a:cxn>
                <a:cxn ang="0">
                  <a:pos x="T8" y="T9"/>
                </a:cxn>
                <a:cxn ang="0">
                  <a:pos x="T10" y="T11"/>
                </a:cxn>
              </a:cxnLst>
              <a:rect l="0" t="0" r="r" b="b"/>
              <a:pathLst>
                <a:path w="46" h="9">
                  <a:moveTo>
                    <a:pt x="1" y="2"/>
                  </a:moveTo>
                  <a:cubicBezTo>
                    <a:pt x="7" y="0"/>
                    <a:pt x="12" y="1"/>
                    <a:pt x="17" y="2"/>
                  </a:cubicBezTo>
                  <a:cubicBezTo>
                    <a:pt x="26" y="3"/>
                    <a:pt x="36" y="4"/>
                    <a:pt x="45" y="7"/>
                  </a:cubicBezTo>
                  <a:cubicBezTo>
                    <a:pt x="46" y="7"/>
                    <a:pt x="46" y="9"/>
                    <a:pt x="44" y="9"/>
                  </a:cubicBezTo>
                  <a:cubicBezTo>
                    <a:pt x="30" y="8"/>
                    <a:pt x="16" y="4"/>
                    <a:pt x="2" y="5"/>
                  </a:cubicBezTo>
                  <a:cubicBezTo>
                    <a:pt x="0" y="5"/>
                    <a:pt x="0" y="2"/>
                    <a:pt x="1" y="2"/>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1" name="Freeform 1620">
              <a:extLst>
                <a:ext uri="{FF2B5EF4-FFF2-40B4-BE49-F238E27FC236}">
                  <a16:creationId xmlns:a16="http://schemas.microsoft.com/office/drawing/2014/main" id="{A756F005-5709-4519-A31A-E3B19AD0E2F4}"/>
                </a:ext>
              </a:extLst>
            </p:cNvPr>
            <p:cNvSpPr>
              <a:spLocks/>
            </p:cNvSpPr>
            <p:nvPr/>
          </p:nvSpPr>
          <p:spPr bwMode="auto">
            <a:xfrm>
              <a:off x="3962401" y="1273175"/>
              <a:ext cx="65088" cy="9525"/>
            </a:xfrm>
            <a:custGeom>
              <a:avLst/>
              <a:gdLst>
                <a:gd name="T0" fmla="*/ 1 w 43"/>
                <a:gd name="T1" fmla="*/ 1 h 6"/>
                <a:gd name="T2" fmla="*/ 22 w 43"/>
                <a:gd name="T3" fmla="*/ 2 h 6"/>
                <a:gd name="T4" fmla="*/ 42 w 43"/>
                <a:gd name="T5" fmla="*/ 3 h 6"/>
                <a:gd name="T6" fmla="*/ 42 w 43"/>
                <a:gd name="T7" fmla="*/ 4 h 6"/>
                <a:gd name="T8" fmla="*/ 20 w 43"/>
                <a:gd name="T9" fmla="*/ 5 h 6"/>
                <a:gd name="T10" fmla="*/ 1 w 43"/>
                <a:gd name="T11" fmla="*/ 3 h 6"/>
                <a:gd name="T12" fmla="*/ 1 w 43"/>
                <a:gd name="T13" fmla="*/ 1 h 6"/>
              </a:gdLst>
              <a:ahLst/>
              <a:cxnLst>
                <a:cxn ang="0">
                  <a:pos x="T0" y="T1"/>
                </a:cxn>
                <a:cxn ang="0">
                  <a:pos x="T2" y="T3"/>
                </a:cxn>
                <a:cxn ang="0">
                  <a:pos x="T4" y="T5"/>
                </a:cxn>
                <a:cxn ang="0">
                  <a:pos x="T6" y="T7"/>
                </a:cxn>
                <a:cxn ang="0">
                  <a:pos x="T8" y="T9"/>
                </a:cxn>
                <a:cxn ang="0">
                  <a:pos x="T10" y="T11"/>
                </a:cxn>
                <a:cxn ang="0">
                  <a:pos x="T12" y="T13"/>
                </a:cxn>
              </a:cxnLst>
              <a:rect l="0" t="0" r="r" b="b"/>
              <a:pathLst>
                <a:path w="43" h="6">
                  <a:moveTo>
                    <a:pt x="1" y="1"/>
                  </a:moveTo>
                  <a:cubicBezTo>
                    <a:pt x="8" y="0"/>
                    <a:pt x="15" y="1"/>
                    <a:pt x="22" y="2"/>
                  </a:cubicBezTo>
                  <a:cubicBezTo>
                    <a:pt x="28" y="2"/>
                    <a:pt x="35" y="2"/>
                    <a:pt x="42" y="3"/>
                  </a:cubicBezTo>
                  <a:cubicBezTo>
                    <a:pt x="43" y="3"/>
                    <a:pt x="43" y="4"/>
                    <a:pt x="42" y="4"/>
                  </a:cubicBezTo>
                  <a:cubicBezTo>
                    <a:pt x="35" y="6"/>
                    <a:pt x="27" y="5"/>
                    <a:pt x="20" y="5"/>
                  </a:cubicBezTo>
                  <a:cubicBezTo>
                    <a:pt x="13" y="5"/>
                    <a:pt x="7" y="5"/>
                    <a:pt x="1" y="3"/>
                  </a:cubicBezTo>
                  <a:cubicBezTo>
                    <a:pt x="0" y="2"/>
                    <a:pt x="0" y="1"/>
                    <a:pt x="1" y="1"/>
                  </a:cubicBezTo>
                  <a:close/>
                </a:path>
              </a:pathLst>
            </a:custGeom>
            <a:solidFill>
              <a:srgbClr val="C16A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2" name="Freeform 1621">
              <a:extLst>
                <a:ext uri="{FF2B5EF4-FFF2-40B4-BE49-F238E27FC236}">
                  <a16:creationId xmlns:a16="http://schemas.microsoft.com/office/drawing/2014/main" id="{C08C29BA-D92D-4FD0-AE34-D6F638ABF792}"/>
                </a:ext>
              </a:extLst>
            </p:cNvPr>
            <p:cNvSpPr>
              <a:spLocks/>
            </p:cNvSpPr>
            <p:nvPr/>
          </p:nvSpPr>
          <p:spPr bwMode="auto">
            <a:xfrm>
              <a:off x="4005264" y="1246187"/>
              <a:ext cx="115888" cy="249238"/>
            </a:xfrm>
            <a:custGeom>
              <a:avLst/>
              <a:gdLst>
                <a:gd name="T0" fmla="*/ 10 w 76"/>
                <a:gd name="T1" fmla="*/ 158 h 162"/>
                <a:gd name="T2" fmla="*/ 13 w 76"/>
                <a:gd name="T3" fmla="*/ 160 h 162"/>
                <a:gd name="T4" fmla="*/ 46 w 76"/>
                <a:gd name="T5" fmla="*/ 161 h 162"/>
                <a:gd name="T6" fmla="*/ 66 w 76"/>
                <a:gd name="T7" fmla="*/ 160 h 162"/>
                <a:gd name="T8" fmla="*/ 70 w 76"/>
                <a:gd name="T9" fmla="*/ 129 h 162"/>
                <a:gd name="T10" fmla="*/ 66 w 76"/>
                <a:gd name="T11" fmla="*/ 39 h 162"/>
                <a:gd name="T12" fmla="*/ 65 w 76"/>
                <a:gd name="T13" fmla="*/ 30 h 162"/>
                <a:gd name="T14" fmla="*/ 54 w 76"/>
                <a:gd name="T15" fmla="*/ 5 h 162"/>
                <a:gd name="T16" fmla="*/ 7 w 76"/>
                <a:gd name="T17" fmla="*/ 8 h 162"/>
                <a:gd name="T18" fmla="*/ 4 w 76"/>
                <a:gd name="T19" fmla="*/ 11 h 162"/>
                <a:gd name="T20" fmla="*/ 10 w 76"/>
                <a:gd name="T21" fmla="*/ 158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 h="162">
                  <a:moveTo>
                    <a:pt x="10" y="158"/>
                  </a:moveTo>
                  <a:cubicBezTo>
                    <a:pt x="10" y="159"/>
                    <a:pt x="12" y="160"/>
                    <a:pt x="13" y="160"/>
                  </a:cubicBezTo>
                  <a:cubicBezTo>
                    <a:pt x="24" y="161"/>
                    <a:pt x="35" y="161"/>
                    <a:pt x="46" y="161"/>
                  </a:cubicBezTo>
                  <a:cubicBezTo>
                    <a:pt x="51" y="161"/>
                    <a:pt x="62" y="162"/>
                    <a:pt x="66" y="160"/>
                  </a:cubicBezTo>
                  <a:cubicBezTo>
                    <a:pt x="76" y="155"/>
                    <a:pt x="71" y="137"/>
                    <a:pt x="70" y="129"/>
                  </a:cubicBezTo>
                  <a:cubicBezTo>
                    <a:pt x="69" y="99"/>
                    <a:pt x="69" y="69"/>
                    <a:pt x="66" y="39"/>
                  </a:cubicBezTo>
                  <a:cubicBezTo>
                    <a:pt x="65" y="36"/>
                    <a:pt x="65" y="33"/>
                    <a:pt x="65" y="30"/>
                  </a:cubicBezTo>
                  <a:cubicBezTo>
                    <a:pt x="65" y="21"/>
                    <a:pt x="65" y="10"/>
                    <a:pt x="54" y="5"/>
                  </a:cubicBezTo>
                  <a:cubicBezTo>
                    <a:pt x="42" y="0"/>
                    <a:pt x="20" y="6"/>
                    <a:pt x="7" y="8"/>
                  </a:cubicBezTo>
                  <a:cubicBezTo>
                    <a:pt x="5" y="8"/>
                    <a:pt x="5" y="10"/>
                    <a:pt x="4" y="11"/>
                  </a:cubicBezTo>
                  <a:cubicBezTo>
                    <a:pt x="0" y="60"/>
                    <a:pt x="1" y="109"/>
                    <a:pt x="10" y="158"/>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3" name="Freeform 1622">
              <a:extLst>
                <a:ext uri="{FF2B5EF4-FFF2-40B4-BE49-F238E27FC236}">
                  <a16:creationId xmlns:a16="http://schemas.microsoft.com/office/drawing/2014/main" id="{A5F9BE5A-58DD-43AE-AFB5-8D606206193E}"/>
                </a:ext>
              </a:extLst>
            </p:cNvPr>
            <p:cNvSpPr>
              <a:spLocks/>
            </p:cNvSpPr>
            <p:nvPr/>
          </p:nvSpPr>
          <p:spPr bwMode="auto">
            <a:xfrm>
              <a:off x="3897314" y="1255712"/>
              <a:ext cx="85725" cy="239713"/>
            </a:xfrm>
            <a:custGeom>
              <a:avLst/>
              <a:gdLst>
                <a:gd name="T0" fmla="*/ 4 w 56"/>
                <a:gd name="T1" fmla="*/ 155 h 156"/>
                <a:gd name="T2" fmla="*/ 40 w 56"/>
                <a:gd name="T3" fmla="*/ 154 h 156"/>
                <a:gd name="T4" fmla="*/ 44 w 56"/>
                <a:gd name="T5" fmla="*/ 152 h 156"/>
                <a:gd name="T6" fmla="*/ 47 w 56"/>
                <a:gd name="T7" fmla="*/ 78 h 156"/>
                <a:gd name="T8" fmla="*/ 55 w 56"/>
                <a:gd name="T9" fmla="*/ 10 h 156"/>
                <a:gd name="T10" fmla="*/ 56 w 56"/>
                <a:gd name="T11" fmla="*/ 7 h 156"/>
                <a:gd name="T12" fmla="*/ 56 w 56"/>
                <a:gd name="T13" fmla="*/ 6 h 156"/>
                <a:gd name="T14" fmla="*/ 53 w 56"/>
                <a:gd name="T15" fmla="*/ 2 h 156"/>
                <a:gd name="T16" fmla="*/ 51 w 56"/>
                <a:gd name="T17" fmla="*/ 2 h 156"/>
                <a:gd name="T18" fmla="*/ 48 w 56"/>
                <a:gd name="T19" fmla="*/ 4 h 156"/>
                <a:gd name="T20" fmla="*/ 48 w 56"/>
                <a:gd name="T21" fmla="*/ 4 h 156"/>
                <a:gd name="T22" fmla="*/ 32 w 56"/>
                <a:gd name="T23" fmla="*/ 1 h 156"/>
                <a:gd name="T24" fmla="*/ 28 w 56"/>
                <a:gd name="T25" fmla="*/ 3 h 156"/>
                <a:gd name="T26" fmla="*/ 1 w 56"/>
                <a:gd name="T27" fmla="*/ 152 h 156"/>
                <a:gd name="T28" fmla="*/ 4 w 56"/>
                <a:gd name="T29" fmla="*/ 155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6" h="156">
                  <a:moveTo>
                    <a:pt x="4" y="155"/>
                  </a:moveTo>
                  <a:cubicBezTo>
                    <a:pt x="16" y="156"/>
                    <a:pt x="28" y="156"/>
                    <a:pt x="40" y="154"/>
                  </a:cubicBezTo>
                  <a:cubicBezTo>
                    <a:pt x="42" y="154"/>
                    <a:pt x="44" y="153"/>
                    <a:pt x="44" y="152"/>
                  </a:cubicBezTo>
                  <a:cubicBezTo>
                    <a:pt x="44" y="127"/>
                    <a:pt x="45" y="103"/>
                    <a:pt x="47" y="78"/>
                  </a:cubicBezTo>
                  <a:cubicBezTo>
                    <a:pt x="49" y="56"/>
                    <a:pt x="55" y="32"/>
                    <a:pt x="55" y="10"/>
                  </a:cubicBezTo>
                  <a:cubicBezTo>
                    <a:pt x="56" y="9"/>
                    <a:pt x="56" y="8"/>
                    <a:pt x="56" y="7"/>
                  </a:cubicBezTo>
                  <a:cubicBezTo>
                    <a:pt x="56" y="7"/>
                    <a:pt x="56" y="6"/>
                    <a:pt x="56" y="6"/>
                  </a:cubicBezTo>
                  <a:cubicBezTo>
                    <a:pt x="56" y="4"/>
                    <a:pt x="55" y="2"/>
                    <a:pt x="53" y="2"/>
                  </a:cubicBezTo>
                  <a:cubicBezTo>
                    <a:pt x="52" y="2"/>
                    <a:pt x="51" y="2"/>
                    <a:pt x="51" y="2"/>
                  </a:cubicBezTo>
                  <a:cubicBezTo>
                    <a:pt x="50" y="2"/>
                    <a:pt x="48" y="3"/>
                    <a:pt x="48" y="4"/>
                  </a:cubicBezTo>
                  <a:cubicBezTo>
                    <a:pt x="48" y="4"/>
                    <a:pt x="48" y="4"/>
                    <a:pt x="48" y="4"/>
                  </a:cubicBezTo>
                  <a:cubicBezTo>
                    <a:pt x="42" y="2"/>
                    <a:pt x="33" y="1"/>
                    <a:pt x="32" y="1"/>
                  </a:cubicBezTo>
                  <a:cubicBezTo>
                    <a:pt x="30" y="0"/>
                    <a:pt x="28" y="1"/>
                    <a:pt x="28" y="3"/>
                  </a:cubicBezTo>
                  <a:cubicBezTo>
                    <a:pt x="13" y="52"/>
                    <a:pt x="15" y="103"/>
                    <a:pt x="1" y="152"/>
                  </a:cubicBezTo>
                  <a:cubicBezTo>
                    <a:pt x="0" y="154"/>
                    <a:pt x="2" y="155"/>
                    <a:pt x="4" y="155"/>
                  </a:cubicBezTo>
                  <a:close/>
                </a:path>
              </a:pathLst>
            </a:custGeom>
            <a:solidFill>
              <a:srgbClr val="7FB4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4" name="Freeform 1623">
              <a:extLst>
                <a:ext uri="{FF2B5EF4-FFF2-40B4-BE49-F238E27FC236}">
                  <a16:creationId xmlns:a16="http://schemas.microsoft.com/office/drawing/2014/main" id="{64601374-2C35-43CA-B764-47DFB4C84496}"/>
                </a:ext>
              </a:extLst>
            </p:cNvPr>
            <p:cNvSpPr>
              <a:spLocks/>
            </p:cNvSpPr>
            <p:nvPr/>
          </p:nvSpPr>
          <p:spPr bwMode="auto">
            <a:xfrm>
              <a:off x="4010026" y="1270000"/>
              <a:ext cx="52388" cy="41275"/>
            </a:xfrm>
            <a:custGeom>
              <a:avLst/>
              <a:gdLst>
                <a:gd name="T0" fmla="*/ 4 w 34"/>
                <a:gd name="T1" fmla="*/ 2 h 27"/>
                <a:gd name="T2" fmla="*/ 29 w 34"/>
                <a:gd name="T3" fmla="*/ 21 h 27"/>
                <a:gd name="T4" fmla="*/ 33 w 34"/>
                <a:gd name="T5" fmla="*/ 17 h 27"/>
                <a:gd name="T6" fmla="*/ 34 w 34"/>
                <a:gd name="T7" fmla="*/ 19 h 27"/>
                <a:gd name="T8" fmla="*/ 27 w 34"/>
                <a:gd name="T9" fmla="*/ 26 h 27"/>
                <a:gd name="T10" fmla="*/ 25 w 34"/>
                <a:gd name="T11" fmla="*/ 26 h 27"/>
                <a:gd name="T12" fmla="*/ 1 w 34"/>
                <a:gd name="T13" fmla="*/ 4 h 27"/>
                <a:gd name="T14" fmla="*/ 4 w 34"/>
                <a:gd name="T15" fmla="*/ 2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7">
                  <a:moveTo>
                    <a:pt x="4" y="2"/>
                  </a:moveTo>
                  <a:cubicBezTo>
                    <a:pt x="9" y="8"/>
                    <a:pt x="21" y="25"/>
                    <a:pt x="29" y="21"/>
                  </a:cubicBezTo>
                  <a:cubicBezTo>
                    <a:pt x="30" y="20"/>
                    <a:pt x="31" y="19"/>
                    <a:pt x="33" y="17"/>
                  </a:cubicBezTo>
                  <a:cubicBezTo>
                    <a:pt x="33" y="18"/>
                    <a:pt x="34" y="19"/>
                    <a:pt x="34" y="19"/>
                  </a:cubicBezTo>
                  <a:cubicBezTo>
                    <a:pt x="32" y="22"/>
                    <a:pt x="29" y="24"/>
                    <a:pt x="27" y="26"/>
                  </a:cubicBezTo>
                  <a:cubicBezTo>
                    <a:pt x="26" y="27"/>
                    <a:pt x="25" y="27"/>
                    <a:pt x="25" y="26"/>
                  </a:cubicBezTo>
                  <a:cubicBezTo>
                    <a:pt x="16" y="19"/>
                    <a:pt x="9" y="12"/>
                    <a:pt x="1" y="4"/>
                  </a:cubicBezTo>
                  <a:cubicBezTo>
                    <a:pt x="0" y="3"/>
                    <a:pt x="2" y="0"/>
                    <a:pt x="4"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5" name="Freeform 1624">
              <a:extLst>
                <a:ext uri="{FF2B5EF4-FFF2-40B4-BE49-F238E27FC236}">
                  <a16:creationId xmlns:a16="http://schemas.microsoft.com/office/drawing/2014/main" id="{1EDC33AF-6E60-4DFD-B342-89187B1176A3}"/>
                </a:ext>
              </a:extLst>
            </p:cNvPr>
            <p:cNvSpPr>
              <a:spLocks/>
            </p:cNvSpPr>
            <p:nvPr/>
          </p:nvSpPr>
          <p:spPr bwMode="auto">
            <a:xfrm>
              <a:off x="4068764" y="1271587"/>
              <a:ext cx="25400" cy="19050"/>
            </a:xfrm>
            <a:custGeom>
              <a:avLst/>
              <a:gdLst>
                <a:gd name="T0" fmla="*/ 0 w 17"/>
                <a:gd name="T1" fmla="*/ 12 h 13"/>
                <a:gd name="T2" fmla="*/ 1 w 17"/>
                <a:gd name="T3" fmla="*/ 11 h 13"/>
                <a:gd name="T4" fmla="*/ 15 w 17"/>
                <a:gd name="T5" fmla="*/ 1 h 13"/>
                <a:gd name="T6" fmla="*/ 16 w 17"/>
                <a:gd name="T7" fmla="*/ 2 h 13"/>
                <a:gd name="T8" fmla="*/ 2 w 17"/>
                <a:gd name="T9" fmla="*/ 13 h 13"/>
                <a:gd name="T10" fmla="*/ 0 w 17"/>
                <a:gd name="T11" fmla="*/ 12 h 13"/>
              </a:gdLst>
              <a:ahLst/>
              <a:cxnLst>
                <a:cxn ang="0">
                  <a:pos x="T0" y="T1"/>
                </a:cxn>
                <a:cxn ang="0">
                  <a:pos x="T2" y="T3"/>
                </a:cxn>
                <a:cxn ang="0">
                  <a:pos x="T4" y="T5"/>
                </a:cxn>
                <a:cxn ang="0">
                  <a:pos x="T6" y="T7"/>
                </a:cxn>
                <a:cxn ang="0">
                  <a:pos x="T8" y="T9"/>
                </a:cxn>
                <a:cxn ang="0">
                  <a:pos x="T10" y="T11"/>
                </a:cxn>
              </a:cxnLst>
              <a:rect l="0" t="0" r="r" b="b"/>
              <a:pathLst>
                <a:path w="17" h="13">
                  <a:moveTo>
                    <a:pt x="0" y="12"/>
                  </a:moveTo>
                  <a:cubicBezTo>
                    <a:pt x="1" y="11"/>
                    <a:pt x="1" y="11"/>
                    <a:pt x="1" y="11"/>
                  </a:cubicBezTo>
                  <a:cubicBezTo>
                    <a:pt x="5" y="8"/>
                    <a:pt x="10" y="4"/>
                    <a:pt x="15" y="1"/>
                  </a:cubicBezTo>
                  <a:cubicBezTo>
                    <a:pt x="16" y="0"/>
                    <a:pt x="17" y="2"/>
                    <a:pt x="16" y="2"/>
                  </a:cubicBezTo>
                  <a:cubicBezTo>
                    <a:pt x="12" y="6"/>
                    <a:pt x="7" y="10"/>
                    <a:pt x="2" y="13"/>
                  </a:cubicBezTo>
                  <a:cubicBezTo>
                    <a:pt x="1" y="13"/>
                    <a:pt x="1" y="12"/>
                    <a:pt x="0" y="1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6" name="Freeform 1625">
              <a:extLst>
                <a:ext uri="{FF2B5EF4-FFF2-40B4-BE49-F238E27FC236}">
                  <a16:creationId xmlns:a16="http://schemas.microsoft.com/office/drawing/2014/main" id="{13FD0C18-6F13-426C-8D82-820042B978DA}"/>
                </a:ext>
              </a:extLst>
            </p:cNvPr>
            <p:cNvSpPr>
              <a:spLocks/>
            </p:cNvSpPr>
            <p:nvPr/>
          </p:nvSpPr>
          <p:spPr bwMode="auto">
            <a:xfrm>
              <a:off x="3937001" y="1270000"/>
              <a:ext cx="44450" cy="36513"/>
            </a:xfrm>
            <a:custGeom>
              <a:avLst/>
              <a:gdLst>
                <a:gd name="T0" fmla="*/ 3 w 30"/>
                <a:gd name="T1" fmla="*/ 1 h 24"/>
                <a:gd name="T2" fmla="*/ 8 w 30"/>
                <a:gd name="T3" fmla="*/ 10 h 24"/>
                <a:gd name="T4" fmla="*/ 10 w 30"/>
                <a:gd name="T5" fmla="*/ 16 h 24"/>
                <a:gd name="T6" fmla="*/ 13 w 30"/>
                <a:gd name="T7" fmla="*/ 19 h 24"/>
                <a:gd name="T8" fmla="*/ 21 w 30"/>
                <a:gd name="T9" fmla="*/ 12 h 24"/>
                <a:gd name="T10" fmla="*/ 29 w 30"/>
                <a:gd name="T11" fmla="*/ 5 h 24"/>
                <a:gd name="T12" fmla="*/ 30 w 30"/>
                <a:gd name="T13" fmla="*/ 5 h 24"/>
                <a:gd name="T14" fmla="*/ 20 w 30"/>
                <a:gd name="T15" fmla="*/ 16 h 24"/>
                <a:gd name="T16" fmla="*/ 12 w 30"/>
                <a:gd name="T17" fmla="*/ 24 h 24"/>
                <a:gd name="T18" fmla="*/ 7 w 30"/>
                <a:gd name="T19" fmla="*/ 17 h 24"/>
                <a:gd name="T20" fmla="*/ 0 w 30"/>
                <a:gd name="T21" fmla="*/ 2 h 24"/>
                <a:gd name="T22" fmla="*/ 3 w 30"/>
                <a:gd name="T23"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4">
                  <a:moveTo>
                    <a:pt x="3" y="1"/>
                  </a:moveTo>
                  <a:cubicBezTo>
                    <a:pt x="5" y="4"/>
                    <a:pt x="6" y="7"/>
                    <a:pt x="8" y="10"/>
                  </a:cubicBezTo>
                  <a:cubicBezTo>
                    <a:pt x="8" y="12"/>
                    <a:pt x="9" y="14"/>
                    <a:pt x="10" y="16"/>
                  </a:cubicBezTo>
                  <a:cubicBezTo>
                    <a:pt x="11" y="18"/>
                    <a:pt x="11" y="20"/>
                    <a:pt x="13" y="19"/>
                  </a:cubicBezTo>
                  <a:cubicBezTo>
                    <a:pt x="16" y="19"/>
                    <a:pt x="19" y="14"/>
                    <a:pt x="21" y="12"/>
                  </a:cubicBezTo>
                  <a:cubicBezTo>
                    <a:pt x="23" y="10"/>
                    <a:pt x="26" y="7"/>
                    <a:pt x="29" y="5"/>
                  </a:cubicBezTo>
                  <a:cubicBezTo>
                    <a:pt x="29" y="4"/>
                    <a:pt x="30" y="5"/>
                    <a:pt x="30" y="5"/>
                  </a:cubicBezTo>
                  <a:cubicBezTo>
                    <a:pt x="27" y="9"/>
                    <a:pt x="24" y="13"/>
                    <a:pt x="20" y="16"/>
                  </a:cubicBezTo>
                  <a:cubicBezTo>
                    <a:pt x="19" y="18"/>
                    <a:pt x="15" y="24"/>
                    <a:pt x="12" y="24"/>
                  </a:cubicBezTo>
                  <a:cubicBezTo>
                    <a:pt x="9" y="24"/>
                    <a:pt x="8" y="19"/>
                    <a:pt x="7" y="17"/>
                  </a:cubicBezTo>
                  <a:cubicBezTo>
                    <a:pt x="5" y="12"/>
                    <a:pt x="2" y="7"/>
                    <a:pt x="0" y="2"/>
                  </a:cubicBezTo>
                  <a:cubicBezTo>
                    <a:pt x="0" y="1"/>
                    <a:pt x="2" y="0"/>
                    <a:pt x="3"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7" name="Freeform 1626">
              <a:extLst>
                <a:ext uri="{FF2B5EF4-FFF2-40B4-BE49-F238E27FC236}">
                  <a16:creationId xmlns:a16="http://schemas.microsoft.com/office/drawing/2014/main" id="{ED36B172-E1CD-4C71-883A-7B63E37C2523}"/>
                </a:ext>
              </a:extLst>
            </p:cNvPr>
            <p:cNvSpPr>
              <a:spLocks noEditPoints="1"/>
            </p:cNvSpPr>
            <p:nvPr/>
          </p:nvSpPr>
          <p:spPr bwMode="auto">
            <a:xfrm>
              <a:off x="4065589" y="1422400"/>
              <a:ext cx="46038" cy="50800"/>
            </a:xfrm>
            <a:custGeom>
              <a:avLst/>
              <a:gdLst>
                <a:gd name="T0" fmla="*/ 4 w 30"/>
                <a:gd name="T1" fmla="*/ 4 h 33"/>
                <a:gd name="T2" fmla="*/ 6 w 30"/>
                <a:gd name="T3" fmla="*/ 29 h 33"/>
                <a:gd name="T4" fmla="*/ 22 w 30"/>
                <a:gd name="T5" fmla="*/ 28 h 33"/>
                <a:gd name="T6" fmla="*/ 27 w 30"/>
                <a:gd name="T7" fmla="*/ 16 h 33"/>
                <a:gd name="T8" fmla="*/ 28 w 30"/>
                <a:gd name="T9" fmla="*/ 4 h 33"/>
                <a:gd name="T10" fmla="*/ 20 w 30"/>
                <a:gd name="T11" fmla="*/ 1 h 33"/>
                <a:gd name="T12" fmla="*/ 3 w 30"/>
                <a:gd name="T13" fmla="*/ 1 h 33"/>
                <a:gd name="T14" fmla="*/ 4 w 30"/>
                <a:gd name="T15" fmla="*/ 4 h 33"/>
                <a:gd name="T16" fmla="*/ 5 w 30"/>
                <a:gd name="T17" fmla="*/ 4 h 33"/>
                <a:gd name="T18" fmla="*/ 15 w 30"/>
                <a:gd name="T19" fmla="*/ 3 h 33"/>
                <a:gd name="T20" fmla="*/ 22 w 30"/>
                <a:gd name="T21" fmla="*/ 4 h 33"/>
                <a:gd name="T22" fmla="*/ 25 w 30"/>
                <a:gd name="T23" fmla="*/ 8 h 33"/>
                <a:gd name="T24" fmla="*/ 22 w 30"/>
                <a:gd name="T25" fmla="*/ 23 h 33"/>
                <a:gd name="T26" fmla="*/ 11 w 30"/>
                <a:gd name="T27" fmla="*/ 29 h 33"/>
                <a:gd name="T28" fmla="*/ 5 w 30"/>
                <a:gd name="T29" fmla="*/ 20 h 33"/>
                <a:gd name="T30" fmla="*/ 5 w 30"/>
                <a:gd name="T31" fmla="*/ 4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33">
                  <a:moveTo>
                    <a:pt x="4" y="4"/>
                  </a:moveTo>
                  <a:cubicBezTo>
                    <a:pt x="2" y="11"/>
                    <a:pt x="0" y="23"/>
                    <a:pt x="6" y="29"/>
                  </a:cubicBezTo>
                  <a:cubicBezTo>
                    <a:pt x="11" y="33"/>
                    <a:pt x="18" y="33"/>
                    <a:pt x="22" y="28"/>
                  </a:cubicBezTo>
                  <a:cubicBezTo>
                    <a:pt x="25" y="25"/>
                    <a:pt x="26" y="20"/>
                    <a:pt x="27" y="16"/>
                  </a:cubicBezTo>
                  <a:cubicBezTo>
                    <a:pt x="28" y="13"/>
                    <a:pt x="30" y="7"/>
                    <a:pt x="28" y="4"/>
                  </a:cubicBezTo>
                  <a:cubicBezTo>
                    <a:pt x="27" y="1"/>
                    <a:pt x="23" y="1"/>
                    <a:pt x="20" y="1"/>
                  </a:cubicBezTo>
                  <a:cubicBezTo>
                    <a:pt x="14" y="0"/>
                    <a:pt x="8" y="0"/>
                    <a:pt x="3" y="1"/>
                  </a:cubicBezTo>
                  <a:cubicBezTo>
                    <a:pt x="1" y="1"/>
                    <a:pt x="1" y="4"/>
                    <a:pt x="4" y="4"/>
                  </a:cubicBezTo>
                  <a:close/>
                  <a:moveTo>
                    <a:pt x="5" y="4"/>
                  </a:moveTo>
                  <a:cubicBezTo>
                    <a:pt x="8" y="3"/>
                    <a:pt x="12" y="3"/>
                    <a:pt x="15" y="3"/>
                  </a:cubicBezTo>
                  <a:cubicBezTo>
                    <a:pt x="17" y="3"/>
                    <a:pt x="20" y="4"/>
                    <a:pt x="22" y="4"/>
                  </a:cubicBezTo>
                  <a:cubicBezTo>
                    <a:pt x="25" y="4"/>
                    <a:pt x="26" y="6"/>
                    <a:pt x="25" y="8"/>
                  </a:cubicBezTo>
                  <a:cubicBezTo>
                    <a:pt x="26" y="12"/>
                    <a:pt x="24" y="19"/>
                    <a:pt x="22" y="23"/>
                  </a:cubicBezTo>
                  <a:cubicBezTo>
                    <a:pt x="20" y="26"/>
                    <a:pt x="17" y="32"/>
                    <a:pt x="11" y="29"/>
                  </a:cubicBezTo>
                  <a:cubicBezTo>
                    <a:pt x="7" y="27"/>
                    <a:pt x="5" y="23"/>
                    <a:pt x="5" y="20"/>
                  </a:cubicBezTo>
                  <a:cubicBezTo>
                    <a:pt x="4" y="14"/>
                    <a:pt x="5" y="9"/>
                    <a:pt x="5" y="4"/>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8" name="Freeform 1627">
              <a:extLst>
                <a:ext uri="{FF2B5EF4-FFF2-40B4-BE49-F238E27FC236}">
                  <a16:creationId xmlns:a16="http://schemas.microsoft.com/office/drawing/2014/main" id="{F13D0A06-1591-483B-B82A-C6C108233A70}"/>
                </a:ext>
              </a:extLst>
            </p:cNvPr>
            <p:cNvSpPr>
              <a:spLocks noEditPoints="1"/>
            </p:cNvSpPr>
            <p:nvPr/>
          </p:nvSpPr>
          <p:spPr bwMode="auto">
            <a:xfrm>
              <a:off x="3911601" y="1412875"/>
              <a:ext cx="33338" cy="47625"/>
            </a:xfrm>
            <a:custGeom>
              <a:avLst/>
              <a:gdLst>
                <a:gd name="T0" fmla="*/ 1 w 22"/>
                <a:gd name="T1" fmla="*/ 21 h 31"/>
                <a:gd name="T2" fmla="*/ 6 w 22"/>
                <a:gd name="T3" fmla="*/ 31 h 31"/>
                <a:gd name="T4" fmla="*/ 15 w 22"/>
                <a:gd name="T5" fmla="*/ 23 h 31"/>
                <a:gd name="T6" fmla="*/ 18 w 22"/>
                <a:gd name="T7" fmla="*/ 8 h 31"/>
                <a:gd name="T8" fmla="*/ 19 w 22"/>
                <a:gd name="T9" fmla="*/ 8 h 31"/>
                <a:gd name="T10" fmla="*/ 20 w 22"/>
                <a:gd name="T11" fmla="*/ 5 h 31"/>
                <a:gd name="T12" fmla="*/ 5 w 22"/>
                <a:gd name="T13" fmla="*/ 0 h 31"/>
                <a:gd name="T14" fmla="*/ 3 w 22"/>
                <a:gd name="T15" fmla="*/ 1 h 31"/>
                <a:gd name="T16" fmla="*/ 1 w 22"/>
                <a:gd name="T17" fmla="*/ 21 h 31"/>
                <a:gd name="T18" fmla="*/ 3 w 22"/>
                <a:gd name="T19" fmla="*/ 13 h 31"/>
                <a:gd name="T20" fmla="*/ 5 w 22"/>
                <a:gd name="T21" fmla="*/ 3 h 31"/>
                <a:gd name="T22" fmla="*/ 18 w 22"/>
                <a:gd name="T23" fmla="*/ 7 h 31"/>
                <a:gd name="T24" fmla="*/ 15 w 22"/>
                <a:gd name="T25" fmla="*/ 18 h 31"/>
                <a:gd name="T26" fmla="*/ 12 w 22"/>
                <a:gd name="T27" fmla="*/ 23 h 31"/>
                <a:gd name="T28" fmla="*/ 8 w 22"/>
                <a:gd name="T29" fmla="*/ 26 h 31"/>
                <a:gd name="T30" fmla="*/ 4 w 22"/>
                <a:gd name="T31" fmla="*/ 25 h 31"/>
                <a:gd name="T32" fmla="*/ 3 w 22"/>
                <a:gd name="T33"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31">
                  <a:moveTo>
                    <a:pt x="1" y="21"/>
                  </a:moveTo>
                  <a:cubicBezTo>
                    <a:pt x="1" y="24"/>
                    <a:pt x="1" y="31"/>
                    <a:pt x="6" y="31"/>
                  </a:cubicBezTo>
                  <a:cubicBezTo>
                    <a:pt x="11" y="31"/>
                    <a:pt x="14" y="25"/>
                    <a:pt x="15" y="23"/>
                  </a:cubicBezTo>
                  <a:cubicBezTo>
                    <a:pt x="18" y="18"/>
                    <a:pt x="19" y="13"/>
                    <a:pt x="18" y="8"/>
                  </a:cubicBezTo>
                  <a:cubicBezTo>
                    <a:pt x="19" y="8"/>
                    <a:pt x="19" y="8"/>
                    <a:pt x="19" y="8"/>
                  </a:cubicBezTo>
                  <a:cubicBezTo>
                    <a:pt x="21" y="9"/>
                    <a:pt x="22" y="6"/>
                    <a:pt x="20" y="5"/>
                  </a:cubicBezTo>
                  <a:cubicBezTo>
                    <a:pt x="15" y="3"/>
                    <a:pt x="10" y="2"/>
                    <a:pt x="5" y="0"/>
                  </a:cubicBezTo>
                  <a:cubicBezTo>
                    <a:pt x="4" y="0"/>
                    <a:pt x="3" y="0"/>
                    <a:pt x="3" y="1"/>
                  </a:cubicBezTo>
                  <a:cubicBezTo>
                    <a:pt x="1" y="7"/>
                    <a:pt x="0" y="14"/>
                    <a:pt x="1" y="21"/>
                  </a:cubicBezTo>
                  <a:close/>
                  <a:moveTo>
                    <a:pt x="3" y="13"/>
                  </a:moveTo>
                  <a:cubicBezTo>
                    <a:pt x="4" y="10"/>
                    <a:pt x="4" y="6"/>
                    <a:pt x="5" y="3"/>
                  </a:cubicBezTo>
                  <a:cubicBezTo>
                    <a:pt x="9" y="4"/>
                    <a:pt x="13" y="6"/>
                    <a:pt x="18" y="7"/>
                  </a:cubicBezTo>
                  <a:cubicBezTo>
                    <a:pt x="17" y="11"/>
                    <a:pt x="17" y="14"/>
                    <a:pt x="15" y="18"/>
                  </a:cubicBezTo>
                  <a:cubicBezTo>
                    <a:pt x="15" y="19"/>
                    <a:pt x="14" y="22"/>
                    <a:pt x="12" y="23"/>
                  </a:cubicBezTo>
                  <a:cubicBezTo>
                    <a:pt x="12" y="25"/>
                    <a:pt x="10" y="26"/>
                    <a:pt x="8" y="26"/>
                  </a:cubicBezTo>
                  <a:cubicBezTo>
                    <a:pt x="5" y="28"/>
                    <a:pt x="4" y="27"/>
                    <a:pt x="4" y="25"/>
                  </a:cubicBezTo>
                  <a:cubicBezTo>
                    <a:pt x="2" y="22"/>
                    <a:pt x="3" y="16"/>
                    <a:pt x="3" y="1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9" name="Freeform 1628">
              <a:extLst>
                <a:ext uri="{FF2B5EF4-FFF2-40B4-BE49-F238E27FC236}">
                  <a16:creationId xmlns:a16="http://schemas.microsoft.com/office/drawing/2014/main" id="{8B3F3B8B-36A6-43BA-948C-B35A4CF1EA3F}"/>
                </a:ext>
              </a:extLst>
            </p:cNvPr>
            <p:cNvSpPr>
              <a:spLocks/>
            </p:cNvSpPr>
            <p:nvPr/>
          </p:nvSpPr>
          <p:spPr bwMode="auto">
            <a:xfrm>
              <a:off x="4016376" y="1284287"/>
              <a:ext cx="15875" cy="207963"/>
            </a:xfrm>
            <a:custGeom>
              <a:avLst/>
              <a:gdLst>
                <a:gd name="T0" fmla="*/ 4 w 11"/>
                <a:gd name="T1" fmla="*/ 1 h 135"/>
                <a:gd name="T2" fmla="*/ 7 w 11"/>
                <a:gd name="T3" fmla="*/ 1 h 135"/>
                <a:gd name="T4" fmla="*/ 11 w 11"/>
                <a:gd name="T5" fmla="*/ 135 h 135"/>
                <a:gd name="T6" fmla="*/ 10 w 11"/>
                <a:gd name="T7" fmla="*/ 135 h 135"/>
                <a:gd name="T8" fmla="*/ 4 w 11"/>
                <a:gd name="T9" fmla="*/ 1 h 135"/>
              </a:gdLst>
              <a:ahLst/>
              <a:cxnLst>
                <a:cxn ang="0">
                  <a:pos x="T0" y="T1"/>
                </a:cxn>
                <a:cxn ang="0">
                  <a:pos x="T2" y="T3"/>
                </a:cxn>
                <a:cxn ang="0">
                  <a:pos x="T4" y="T5"/>
                </a:cxn>
                <a:cxn ang="0">
                  <a:pos x="T6" y="T7"/>
                </a:cxn>
                <a:cxn ang="0">
                  <a:pos x="T8" y="T9"/>
                </a:cxn>
              </a:cxnLst>
              <a:rect l="0" t="0" r="r" b="b"/>
              <a:pathLst>
                <a:path w="11" h="135">
                  <a:moveTo>
                    <a:pt x="4" y="1"/>
                  </a:moveTo>
                  <a:cubicBezTo>
                    <a:pt x="4" y="0"/>
                    <a:pt x="7" y="0"/>
                    <a:pt x="7" y="1"/>
                  </a:cubicBezTo>
                  <a:cubicBezTo>
                    <a:pt x="3" y="46"/>
                    <a:pt x="6" y="90"/>
                    <a:pt x="11" y="135"/>
                  </a:cubicBezTo>
                  <a:cubicBezTo>
                    <a:pt x="11" y="135"/>
                    <a:pt x="10" y="135"/>
                    <a:pt x="10" y="135"/>
                  </a:cubicBezTo>
                  <a:cubicBezTo>
                    <a:pt x="1" y="91"/>
                    <a:pt x="0" y="45"/>
                    <a:pt x="4"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0" name="Freeform 1629">
              <a:extLst>
                <a:ext uri="{FF2B5EF4-FFF2-40B4-BE49-F238E27FC236}">
                  <a16:creationId xmlns:a16="http://schemas.microsoft.com/office/drawing/2014/main" id="{E2DC19D1-B367-4F65-B295-A3B6B1B060F8}"/>
                </a:ext>
              </a:extLst>
            </p:cNvPr>
            <p:cNvSpPr>
              <a:spLocks/>
            </p:cNvSpPr>
            <p:nvPr/>
          </p:nvSpPr>
          <p:spPr bwMode="auto">
            <a:xfrm>
              <a:off x="3778251" y="1042987"/>
              <a:ext cx="104775" cy="103188"/>
            </a:xfrm>
            <a:custGeom>
              <a:avLst/>
              <a:gdLst>
                <a:gd name="T0" fmla="*/ 65 w 68"/>
                <a:gd name="T1" fmla="*/ 32 h 67"/>
                <a:gd name="T2" fmla="*/ 55 w 68"/>
                <a:gd name="T3" fmla="*/ 16 h 67"/>
                <a:gd name="T4" fmla="*/ 48 w 68"/>
                <a:gd name="T5" fmla="*/ 7 h 67"/>
                <a:gd name="T6" fmla="*/ 45 w 68"/>
                <a:gd name="T7" fmla="*/ 8 h 67"/>
                <a:gd name="T8" fmla="*/ 44 w 68"/>
                <a:gd name="T9" fmla="*/ 10 h 67"/>
                <a:gd name="T10" fmla="*/ 27 w 68"/>
                <a:gd name="T11" fmla="*/ 3 h 67"/>
                <a:gd name="T12" fmla="*/ 25 w 68"/>
                <a:gd name="T13" fmla="*/ 11 h 67"/>
                <a:gd name="T14" fmla="*/ 12 w 68"/>
                <a:gd name="T15" fmla="*/ 10 h 67"/>
                <a:gd name="T16" fmla="*/ 19 w 68"/>
                <a:gd name="T17" fmla="*/ 23 h 67"/>
                <a:gd name="T18" fmla="*/ 6 w 68"/>
                <a:gd name="T19" fmla="*/ 28 h 67"/>
                <a:gd name="T20" fmla="*/ 20 w 68"/>
                <a:gd name="T21" fmla="*/ 41 h 67"/>
                <a:gd name="T22" fmla="*/ 1 w 68"/>
                <a:gd name="T23" fmla="*/ 62 h 67"/>
                <a:gd name="T24" fmla="*/ 2 w 68"/>
                <a:gd name="T25" fmla="*/ 64 h 67"/>
                <a:gd name="T26" fmla="*/ 30 w 68"/>
                <a:gd name="T27" fmla="*/ 60 h 67"/>
                <a:gd name="T28" fmla="*/ 55 w 68"/>
                <a:gd name="T29" fmla="*/ 49 h 67"/>
                <a:gd name="T30" fmla="*/ 58 w 68"/>
                <a:gd name="T31" fmla="*/ 48 h 67"/>
                <a:gd name="T32" fmla="*/ 61 w 68"/>
                <a:gd name="T33" fmla="*/ 45 h 67"/>
                <a:gd name="T34" fmla="*/ 63 w 68"/>
                <a:gd name="T35" fmla="*/ 43 h 67"/>
                <a:gd name="T36" fmla="*/ 64 w 68"/>
                <a:gd name="T37" fmla="*/ 43 h 67"/>
                <a:gd name="T38" fmla="*/ 65 w 68"/>
                <a:gd name="T39" fmla="*/ 32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8" h="67">
                  <a:moveTo>
                    <a:pt x="65" y="32"/>
                  </a:moveTo>
                  <a:cubicBezTo>
                    <a:pt x="63" y="26"/>
                    <a:pt x="58" y="21"/>
                    <a:pt x="55" y="16"/>
                  </a:cubicBezTo>
                  <a:cubicBezTo>
                    <a:pt x="53" y="12"/>
                    <a:pt x="51" y="10"/>
                    <a:pt x="48" y="7"/>
                  </a:cubicBezTo>
                  <a:cubicBezTo>
                    <a:pt x="47" y="6"/>
                    <a:pt x="45" y="7"/>
                    <a:pt x="45" y="8"/>
                  </a:cubicBezTo>
                  <a:cubicBezTo>
                    <a:pt x="44" y="9"/>
                    <a:pt x="44" y="9"/>
                    <a:pt x="44" y="10"/>
                  </a:cubicBezTo>
                  <a:cubicBezTo>
                    <a:pt x="39" y="5"/>
                    <a:pt x="33" y="0"/>
                    <a:pt x="27" y="3"/>
                  </a:cubicBezTo>
                  <a:cubicBezTo>
                    <a:pt x="24" y="5"/>
                    <a:pt x="24" y="8"/>
                    <a:pt x="25" y="11"/>
                  </a:cubicBezTo>
                  <a:cubicBezTo>
                    <a:pt x="20" y="8"/>
                    <a:pt x="15" y="6"/>
                    <a:pt x="12" y="10"/>
                  </a:cubicBezTo>
                  <a:cubicBezTo>
                    <a:pt x="8" y="14"/>
                    <a:pt x="13" y="19"/>
                    <a:pt x="19" y="23"/>
                  </a:cubicBezTo>
                  <a:cubicBezTo>
                    <a:pt x="13" y="22"/>
                    <a:pt x="7" y="23"/>
                    <a:pt x="6" y="28"/>
                  </a:cubicBezTo>
                  <a:cubicBezTo>
                    <a:pt x="4" y="36"/>
                    <a:pt x="13" y="39"/>
                    <a:pt x="20" y="41"/>
                  </a:cubicBezTo>
                  <a:cubicBezTo>
                    <a:pt x="11" y="46"/>
                    <a:pt x="0" y="54"/>
                    <a:pt x="1" y="62"/>
                  </a:cubicBezTo>
                  <a:cubicBezTo>
                    <a:pt x="1" y="63"/>
                    <a:pt x="1" y="64"/>
                    <a:pt x="2" y="64"/>
                  </a:cubicBezTo>
                  <a:cubicBezTo>
                    <a:pt x="11" y="67"/>
                    <a:pt x="22" y="63"/>
                    <a:pt x="30" y="60"/>
                  </a:cubicBezTo>
                  <a:cubicBezTo>
                    <a:pt x="39" y="57"/>
                    <a:pt x="48" y="54"/>
                    <a:pt x="55" y="49"/>
                  </a:cubicBezTo>
                  <a:cubicBezTo>
                    <a:pt x="56" y="49"/>
                    <a:pt x="57" y="49"/>
                    <a:pt x="58" y="48"/>
                  </a:cubicBezTo>
                  <a:cubicBezTo>
                    <a:pt x="59" y="47"/>
                    <a:pt x="60" y="46"/>
                    <a:pt x="61" y="45"/>
                  </a:cubicBezTo>
                  <a:cubicBezTo>
                    <a:pt x="62" y="44"/>
                    <a:pt x="62" y="44"/>
                    <a:pt x="63" y="43"/>
                  </a:cubicBezTo>
                  <a:cubicBezTo>
                    <a:pt x="64" y="43"/>
                    <a:pt x="64" y="43"/>
                    <a:pt x="64" y="43"/>
                  </a:cubicBezTo>
                  <a:cubicBezTo>
                    <a:pt x="66" y="40"/>
                    <a:pt x="68" y="38"/>
                    <a:pt x="65" y="3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Freeform 1630">
              <a:extLst>
                <a:ext uri="{FF2B5EF4-FFF2-40B4-BE49-F238E27FC236}">
                  <a16:creationId xmlns:a16="http://schemas.microsoft.com/office/drawing/2014/main" id="{C198F244-4AD1-4411-9028-BAA185602293}"/>
                </a:ext>
              </a:extLst>
            </p:cNvPr>
            <p:cNvSpPr>
              <a:spLocks/>
            </p:cNvSpPr>
            <p:nvPr/>
          </p:nvSpPr>
          <p:spPr bwMode="auto">
            <a:xfrm>
              <a:off x="3857626" y="1071562"/>
              <a:ext cx="36513" cy="55563"/>
            </a:xfrm>
            <a:custGeom>
              <a:avLst/>
              <a:gdLst>
                <a:gd name="T0" fmla="*/ 19 w 24"/>
                <a:gd name="T1" fmla="*/ 29 h 36"/>
                <a:gd name="T2" fmla="*/ 15 w 24"/>
                <a:gd name="T3" fmla="*/ 33 h 36"/>
                <a:gd name="T4" fmla="*/ 10 w 24"/>
                <a:gd name="T5" fmla="*/ 35 h 36"/>
                <a:gd name="T6" fmla="*/ 6 w 24"/>
                <a:gd name="T7" fmla="*/ 33 h 36"/>
                <a:gd name="T8" fmla="*/ 5 w 24"/>
                <a:gd name="T9" fmla="*/ 32 h 36"/>
                <a:gd name="T10" fmla="*/ 2 w 24"/>
                <a:gd name="T11" fmla="*/ 23 h 36"/>
                <a:gd name="T12" fmla="*/ 1 w 24"/>
                <a:gd name="T13" fmla="*/ 14 h 36"/>
                <a:gd name="T14" fmla="*/ 6 w 24"/>
                <a:gd name="T15" fmla="*/ 3 h 36"/>
                <a:gd name="T16" fmla="*/ 13 w 24"/>
                <a:gd name="T17" fmla="*/ 0 h 36"/>
                <a:gd name="T18" fmla="*/ 13 w 24"/>
                <a:gd name="T19" fmla="*/ 1 h 36"/>
                <a:gd name="T20" fmla="*/ 21 w 24"/>
                <a:gd name="T21" fmla="*/ 7 h 36"/>
                <a:gd name="T22" fmla="*/ 19 w 24"/>
                <a:gd name="T23" fmla="*/ 2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6">
                  <a:moveTo>
                    <a:pt x="19" y="29"/>
                  </a:moveTo>
                  <a:cubicBezTo>
                    <a:pt x="18" y="31"/>
                    <a:pt x="17" y="32"/>
                    <a:pt x="15" y="33"/>
                  </a:cubicBezTo>
                  <a:cubicBezTo>
                    <a:pt x="14" y="34"/>
                    <a:pt x="12" y="36"/>
                    <a:pt x="10" y="35"/>
                  </a:cubicBezTo>
                  <a:cubicBezTo>
                    <a:pt x="8" y="35"/>
                    <a:pt x="7" y="34"/>
                    <a:pt x="6" y="33"/>
                  </a:cubicBezTo>
                  <a:cubicBezTo>
                    <a:pt x="5" y="32"/>
                    <a:pt x="5" y="32"/>
                    <a:pt x="5" y="32"/>
                  </a:cubicBezTo>
                  <a:cubicBezTo>
                    <a:pt x="2" y="29"/>
                    <a:pt x="1" y="26"/>
                    <a:pt x="2" y="23"/>
                  </a:cubicBezTo>
                  <a:cubicBezTo>
                    <a:pt x="1" y="20"/>
                    <a:pt x="0" y="17"/>
                    <a:pt x="1" y="14"/>
                  </a:cubicBezTo>
                  <a:cubicBezTo>
                    <a:pt x="1" y="10"/>
                    <a:pt x="3" y="5"/>
                    <a:pt x="6" y="3"/>
                  </a:cubicBezTo>
                  <a:cubicBezTo>
                    <a:pt x="8" y="1"/>
                    <a:pt x="10" y="0"/>
                    <a:pt x="13" y="0"/>
                  </a:cubicBezTo>
                  <a:cubicBezTo>
                    <a:pt x="13" y="1"/>
                    <a:pt x="13" y="1"/>
                    <a:pt x="13" y="1"/>
                  </a:cubicBezTo>
                  <a:cubicBezTo>
                    <a:pt x="17" y="1"/>
                    <a:pt x="20" y="4"/>
                    <a:pt x="21" y="7"/>
                  </a:cubicBezTo>
                  <a:cubicBezTo>
                    <a:pt x="24" y="13"/>
                    <a:pt x="23" y="24"/>
                    <a:pt x="19" y="29"/>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2" name="Freeform 1631">
              <a:extLst>
                <a:ext uri="{FF2B5EF4-FFF2-40B4-BE49-F238E27FC236}">
                  <a16:creationId xmlns:a16="http://schemas.microsoft.com/office/drawing/2014/main" id="{9B346A21-94BC-482D-A435-B1DE1C749DB1}"/>
                </a:ext>
              </a:extLst>
            </p:cNvPr>
            <p:cNvSpPr>
              <a:spLocks/>
            </p:cNvSpPr>
            <p:nvPr/>
          </p:nvSpPr>
          <p:spPr bwMode="auto">
            <a:xfrm>
              <a:off x="4159251" y="1133475"/>
              <a:ext cx="47625" cy="80963"/>
            </a:xfrm>
            <a:custGeom>
              <a:avLst/>
              <a:gdLst>
                <a:gd name="T0" fmla="*/ 7 w 31"/>
                <a:gd name="T1" fmla="*/ 11 h 53"/>
                <a:gd name="T2" fmla="*/ 29 w 31"/>
                <a:gd name="T3" fmla="*/ 17 h 53"/>
                <a:gd name="T4" fmla="*/ 10 w 31"/>
                <a:gd name="T5" fmla="*/ 43 h 53"/>
                <a:gd name="T6" fmla="*/ 7 w 31"/>
                <a:gd name="T7" fmla="*/ 11 h 53"/>
              </a:gdLst>
              <a:ahLst/>
              <a:cxnLst>
                <a:cxn ang="0">
                  <a:pos x="T0" y="T1"/>
                </a:cxn>
                <a:cxn ang="0">
                  <a:pos x="T2" y="T3"/>
                </a:cxn>
                <a:cxn ang="0">
                  <a:pos x="T4" y="T5"/>
                </a:cxn>
                <a:cxn ang="0">
                  <a:pos x="T6" y="T7"/>
                </a:cxn>
              </a:cxnLst>
              <a:rect l="0" t="0" r="r" b="b"/>
              <a:pathLst>
                <a:path w="31" h="53">
                  <a:moveTo>
                    <a:pt x="7" y="11"/>
                  </a:moveTo>
                  <a:cubicBezTo>
                    <a:pt x="12" y="0"/>
                    <a:pt x="27" y="7"/>
                    <a:pt x="29" y="17"/>
                  </a:cubicBezTo>
                  <a:cubicBezTo>
                    <a:pt x="31" y="26"/>
                    <a:pt x="24" y="53"/>
                    <a:pt x="10" y="43"/>
                  </a:cubicBezTo>
                  <a:cubicBezTo>
                    <a:pt x="1" y="37"/>
                    <a:pt x="0" y="19"/>
                    <a:pt x="7" y="11"/>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3" name="Freeform 1632">
              <a:extLst>
                <a:ext uri="{FF2B5EF4-FFF2-40B4-BE49-F238E27FC236}">
                  <a16:creationId xmlns:a16="http://schemas.microsoft.com/office/drawing/2014/main" id="{39BDA5A8-7E22-4461-B60B-5F39638F5617}"/>
                </a:ext>
              </a:extLst>
            </p:cNvPr>
            <p:cNvSpPr>
              <a:spLocks/>
            </p:cNvSpPr>
            <p:nvPr/>
          </p:nvSpPr>
          <p:spPr bwMode="auto">
            <a:xfrm>
              <a:off x="3851276" y="1071562"/>
              <a:ext cx="84138" cy="184150"/>
            </a:xfrm>
            <a:custGeom>
              <a:avLst/>
              <a:gdLst>
                <a:gd name="T0" fmla="*/ 49 w 54"/>
                <a:gd name="T1" fmla="*/ 0 h 120"/>
                <a:gd name="T2" fmla="*/ 49 w 54"/>
                <a:gd name="T3" fmla="*/ 0 h 120"/>
                <a:gd name="T4" fmla="*/ 20 w 54"/>
                <a:gd name="T5" fmla="*/ 22 h 120"/>
                <a:gd name="T6" fmla="*/ 9 w 54"/>
                <a:gd name="T7" fmla="*/ 35 h 120"/>
                <a:gd name="T8" fmla="*/ 6 w 54"/>
                <a:gd name="T9" fmla="*/ 66 h 120"/>
                <a:gd name="T10" fmla="*/ 14 w 54"/>
                <a:gd name="T11" fmla="*/ 84 h 120"/>
                <a:gd name="T12" fmla="*/ 16 w 54"/>
                <a:gd name="T13" fmla="*/ 87 h 120"/>
                <a:gd name="T14" fmla="*/ 18 w 54"/>
                <a:gd name="T15" fmla="*/ 93 h 120"/>
                <a:gd name="T16" fmla="*/ 15 w 54"/>
                <a:gd name="T17" fmla="*/ 104 h 120"/>
                <a:gd name="T18" fmla="*/ 4 w 54"/>
                <a:gd name="T19" fmla="*/ 101 h 120"/>
                <a:gd name="T20" fmla="*/ 0 w 54"/>
                <a:gd name="T21" fmla="*/ 101 h 120"/>
                <a:gd name="T22" fmla="*/ 25 w 54"/>
                <a:gd name="T23" fmla="*/ 110 h 120"/>
                <a:gd name="T24" fmla="*/ 28 w 54"/>
                <a:gd name="T25" fmla="*/ 78 h 120"/>
                <a:gd name="T26" fmla="*/ 34 w 54"/>
                <a:gd name="T27" fmla="*/ 60 h 120"/>
                <a:gd name="T28" fmla="*/ 52 w 54"/>
                <a:gd name="T29" fmla="*/ 35 h 120"/>
                <a:gd name="T30" fmla="*/ 53 w 54"/>
                <a:gd name="T31" fmla="*/ 12 h 120"/>
                <a:gd name="T32" fmla="*/ 49 w 54"/>
                <a:gd name="T3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 h="120">
                  <a:moveTo>
                    <a:pt x="49" y="0"/>
                  </a:moveTo>
                  <a:cubicBezTo>
                    <a:pt x="49" y="0"/>
                    <a:pt x="49" y="0"/>
                    <a:pt x="49" y="0"/>
                  </a:cubicBezTo>
                  <a:cubicBezTo>
                    <a:pt x="39" y="4"/>
                    <a:pt x="29" y="15"/>
                    <a:pt x="20" y="22"/>
                  </a:cubicBezTo>
                  <a:cubicBezTo>
                    <a:pt x="16" y="26"/>
                    <a:pt x="12" y="30"/>
                    <a:pt x="9" y="35"/>
                  </a:cubicBezTo>
                  <a:cubicBezTo>
                    <a:pt x="4" y="44"/>
                    <a:pt x="5" y="56"/>
                    <a:pt x="6" y="66"/>
                  </a:cubicBezTo>
                  <a:cubicBezTo>
                    <a:pt x="7" y="72"/>
                    <a:pt x="11" y="78"/>
                    <a:pt x="14" y="84"/>
                  </a:cubicBezTo>
                  <a:cubicBezTo>
                    <a:pt x="15" y="85"/>
                    <a:pt x="15" y="86"/>
                    <a:pt x="16" y="87"/>
                  </a:cubicBezTo>
                  <a:cubicBezTo>
                    <a:pt x="16" y="88"/>
                    <a:pt x="17" y="90"/>
                    <a:pt x="18" y="93"/>
                  </a:cubicBezTo>
                  <a:cubicBezTo>
                    <a:pt x="20" y="97"/>
                    <a:pt x="19" y="101"/>
                    <a:pt x="15" y="104"/>
                  </a:cubicBezTo>
                  <a:cubicBezTo>
                    <a:pt x="12" y="106"/>
                    <a:pt x="7" y="105"/>
                    <a:pt x="4" y="101"/>
                  </a:cubicBezTo>
                  <a:cubicBezTo>
                    <a:pt x="4" y="99"/>
                    <a:pt x="0" y="99"/>
                    <a:pt x="0" y="101"/>
                  </a:cubicBezTo>
                  <a:cubicBezTo>
                    <a:pt x="0" y="116"/>
                    <a:pt x="16" y="120"/>
                    <a:pt x="25" y="110"/>
                  </a:cubicBezTo>
                  <a:cubicBezTo>
                    <a:pt x="34" y="100"/>
                    <a:pt x="29" y="90"/>
                    <a:pt x="28" y="78"/>
                  </a:cubicBezTo>
                  <a:cubicBezTo>
                    <a:pt x="28" y="71"/>
                    <a:pt x="32" y="66"/>
                    <a:pt x="34" y="60"/>
                  </a:cubicBezTo>
                  <a:cubicBezTo>
                    <a:pt x="40" y="51"/>
                    <a:pt x="48" y="46"/>
                    <a:pt x="52" y="35"/>
                  </a:cubicBezTo>
                  <a:cubicBezTo>
                    <a:pt x="54" y="27"/>
                    <a:pt x="54" y="20"/>
                    <a:pt x="53" y="12"/>
                  </a:cubicBezTo>
                  <a:cubicBezTo>
                    <a:pt x="53" y="8"/>
                    <a:pt x="52" y="3"/>
                    <a:pt x="49" y="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4" name="Freeform 1633">
              <a:extLst>
                <a:ext uri="{FF2B5EF4-FFF2-40B4-BE49-F238E27FC236}">
                  <a16:creationId xmlns:a16="http://schemas.microsoft.com/office/drawing/2014/main" id="{D2AD5B2B-20AB-45CF-9D9D-4F5E738809CD}"/>
                </a:ext>
              </a:extLst>
            </p:cNvPr>
            <p:cNvSpPr>
              <a:spLocks/>
            </p:cNvSpPr>
            <p:nvPr/>
          </p:nvSpPr>
          <p:spPr bwMode="auto">
            <a:xfrm>
              <a:off x="3862389" y="1023937"/>
              <a:ext cx="312738" cy="258763"/>
            </a:xfrm>
            <a:custGeom>
              <a:avLst/>
              <a:gdLst>
                <a:gd name="T0" fmla="*/ 136 w 204"/>
                <a:gd name="T1" fmla="*/ 157 h 168"/>
                <a:gd name="T2" fmla="*/ 188 w 204"/>
                <a:gd name="T3" fmla="*/ 125 h 168"/>
                <a:gd name="T4" fmla="*/ 200 w 204"/>
                <a:gd name="T5" fmla="*/ 96 h 168"/>
                <a:gd name="T6" fmla="*/ 202 w 204"/>
                <a:gd name="T7" fmla="*/ 64 h 168"/>
                <a:gd name="T8" fmla="*/ 111 w 204"/>
                <a:gd name="T9" fmla="*/ 1 h 168"/>
                <a:gd name="T10" fmla="*/ 42 w 204"/>
                <a:gd name="T11" fmla="*/ 21 h 168"/>
                <a:gd name="T12" fmla="*/ 8 w 204"/>
                <a:gd name="T13" fmla="*/ 103 h 168"/>
                <a:gd name="T14" fmla="*/ 136 w 204"/>
                <a:gd name="T15" fmla="*/ 157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168">
                  <a:moveTo>
                    <a:pt x="136" y="157"/>
                  </a:moveTo>
                  <a:cubicBezTo>
                    <a:pt x="156" y="152"/>
                    <a:pt x="175" y="142"/>
                    <a:pt x="188" y="125"/>
                  </a:cubicBezTo>
                  <a:cubicBezTo>
                    <a:pt x="194" y="117"/>
                    <a:pt x="199" y="106"/>
                    <a:pt x="200" y="96"/>
                  </a:cubicBezTo>
                  <a:cubicBezTo>
                    <a:pt x="202" y="85"/>
                    <a:pt x="204" y="74"/>
                    <a:pt x="202" y="64"/>
                  </a:cubicBezTo>
                  <a:cubicBezTo>
                    <a:pt x="197" y="24"/>
                    <a:pt x="146" y="1"/>
                    <a:pt x="111" y="1"/>
                  </a:cubicBezTo>
                  <a:cubicBezTo>
                    <a:pt x="87" y="0"/>
                    <a:pt x="62" y="7"/>
                    <a:pt x="42" y="21"/>
                  </a:cubicBezTo>
                  <a:cubicBezTo>
                    <a:pt x="15" y="40"/>
                    <a:pt x="0" y="70"/>
                    <a:pt x="8" y="103"/>
                  </a:cubicBezTo>
                  <a:cubicBezTo>
                    <a:pt x="21" y="159"/>
                    <a:pt x="89" y="168"/>
                    <a:pt x="136" y="157"/>
                  </a:cubicBezTo>
                  <a:close/>
                </a:path>
              </a:pathLst>
            </a:custGeom>
            <a:solidFill>
              <a:srgbClr val="FACF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5" name="Freeform 1634">
              <a:extLst>
                <a:ext uri="{FF2B5EF4-FFF2-40B4-BE49-F238E27FC236}">
                  <a16:creationId xmlns:a16="http://schemas.microsoft.com/office/drawing/2014/main" id="{4ACE82D0-ECA3-453F-ABAD-D9E86E246903}"/>
                </a:ext>
              </a:extLst>
            </p:cNvPr>
            <p:cNvSpPr>
              <a:spLocks/>
            </p:cNvSpPr>
            <p:nvPr/>
          </p:nvSpPr>
          <p:spPr bwMode="auto">
            <a:xfrm>
              <a:off x="3884614" y="1130300"/>
              <a:ext cx="76200" cy="65088"/>
            </a:xfrm>
            <a:custGeom>
              <a:avLst/>
              <a:gdLst>
                <a:gd name="T0" fmla="*/ 18 w 50"/>
                <a:gd name="T1" fmla="*/ 3 h 43"/>
                <a:gd name="T2" fmla="*/ 25 w 50"/>
                <a:gd name="T3" fmla="*/ 1 h 43"/>
                <a:gd name="T4" fmla="*/ 32 w 50"/>
                <a:gd name="T5" fmla="*/ 1 h 43"/>
                <a:gd name="T6" fmla="*/ 48 w 50"/>
                <a:gd name="T7" fmla="*/ 11 h 43"/>
                <a:gd name="T8" fmla="*/ 49 w 50"/>
                <a:gd name="T9" fmla="*/ 14 h 43"/>
                <a:gd name="T10" fmla="*/ 50 w 50"/>
                <a:gd name="T11" fmla="*/ 20 h 43"/>
                <a:gd name="T12" fmla="*/ 49 w 50"/>
                <a:gd name="T13" fmla="*/ 26 h 43"/>
                <a:gd name="T14" fmla="*/ 48 w 50"/>
                <a:gd name="T15" fmla="*/ 30 h 43"/>
                <a:gd name="T16" fmla="*/ 42 w 50"/>
                <a:gd name="T17" fmla="*/ 37 h 43"/>
                <a:gd name="T18" fmla="*/ 42 w 50"/>
                <a:gd name="T19" fmla="*/ 37 h 43"/>
                <a:gd name="T20" fmla="*/ 26 w 50"/>
                <a:gd name="T21" fmla="*/ 42 h 43"/>
                <a:gd name="T22" fmla="*/ 23 w 50"/>
                <a:gd name="T23" fmla="*/ 41 h 43"/>
                <a:gd name="T24" fmla="*/ 18 w 50"/>
                <a:gd name="T25" fmla="*/ 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0" h="43">
                  <a:moveTo>
                    <a:pt x="18" y="3"/>
                  </a:moveTo>
                  <a:cubicBezTo>
                    <a:pt x="20" y="2"/>
                    <a:pt x="23" y="1"/>
                    <a:pt x="25" y="1"/>
                  </a:cubicBezTo>
                  <a:cubicBezTo>
                    <a:pt x="27" y="0"/>
                    <a:pt x="29" y="0"/>
                    <a:pt x="32" y="1"/>
                  </a:cubicBezTo>
                  <a:cubicBezTo>
                    <a:pt x="39" y="0"/>
                    <a:pt x="45" y="3"/>
                    <a:pt x="48" y="11"/>
                  </a:cubicBezTo>
                  <a:cubicBezTo>
                    <a:pt x="48" y="12"/>
                    <a:pt x="49" y="13"/>
                    <a:pt x="49" y="14"/>
                  </a:cubicBezTo>
                  <a:cubicBezTo>
                    <a:pt x="49" y="16"/>
                    <a:pt x="50" y="18"/>
                    <a:pt x="50" y="20"/>
                  </a:cubicBezTo>
                  <a:cubicBezTo>
                    <a:pt x="50" y="22"/>
                    <a:pt x="50" y="24"/>
                    <a:pt x="49" y="26"/>
                  </a:cubicBezTo>
                  <a:cubicBezTo>
                    <a:pt x="49" y="28"/>
                    <a:pt x="48" y="29"/>
                    <a:pt x="48" y="30"/>
                  </a:cubicBezTo>
                  <a:cubicBezTo>
                    <a:pt x="46" y="33"/>
                    <a:pt x="44" y="35"/>
                    <a:pt x="42" y="37"/>
                  </a:cubicBezTo>
                  <a:cubicBezTo>
                    <a:pt x="42" y="37"/>
                    <a:pt x="42" y="37"/>
                    <a:pt x="42" y="37"/>
                  </a:cubicBezTo>
                  <a:cubicBezTo>
                    <a:pt x="38" y="41"/>
                    <a:pt x="32" y="43"/>
                    <a:pt x="26" y="42"/>
                  </a:cubicBezTo>
                  <a:cubicBezTo>
                    <a:pt x="25" y="41"/>
                    <a:pt x="24" y="41"/>
                    <a:pt x="23" y="41"/>
                  </a:cubicBezTo>
                  <a:cubicBezTo>
                    <a:pt x="3" y="38"/>
                    <a:pt x="0" y="11"/>
                    <a:pt x="18"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6" name="Freeform 1635">
              <a:extLst>
                <a:ext uri="{FF2B5EF4-FFF2-40B4-BE49-F238E27FC236}">
                  <a16:creationId xmlns:a16="http://schemas.microsoft.com/office/drawing/2014/main" id="{5D7F0C57-E7EC-4A4C-AEEC-F6D5FA2CE816}"/>
                </a:ext>
              </a:extLst>
            </p:cNvPr>
            <p:cNvSpPr>
              <a:spLocks/>
            </p:cNvSpPr>
            <p:nvPr/>
          </p:nvSpPr>
          <p:spPr bwMode="auto">
            <a:xfrm>
              <a:off x="3906839" y="1136650"/>
              <a:ext cx="60325" cy="65088"/>
            </a:xfrm>
            <a:custGeom>
              <a:avLst/>
              <a:gdLst>
                <a:gd name="T0" fmla="*/ 0 w 39"/>
                <a:gd name="T1" fmla="*/ 20 h 43"/>
                <a:gd name="T2" fmla="*/ 35 w 39"/>
                <a:gd name="T3" fmla="*/ 13 h 43"/>
                <a:gd name="T4" fmla="*/ 36 w 39"/>
                <a:gd name="T5" fmla="*/ 31 h 43"/>
                <a:gd name="T6" fmla="*/ 9 w 39"/>
                <a:gd name="T7" fmla="*/ 36 h 43"/>
                <a:gd name="T8" fmla="*/ 0 w 39"/>
                <a:gd name="T9" fmla="*/ 24 h 43"/>
                <a:gd name="T10" fmla="*/ 0 w 39"/>
                <a:gd name="T11" fmla="*/ 20 h 43"/>
              </a:gdLst>
              <a:ahLst/>
              <a:cxnLst>
                <a:cxn ang="0">
                  <a:pos x="T0" y="T1"/>
                </a:cxn>
                <a:cxn ang="0">
                  <a:pos x="T2" y="T3"/>
                </a:cxn>
                <a:cxn ang="0">
                  <a:pos x="T4" y="T5"/>
                </a:cxn>
                <a:cxn ang="0">
                  <a:pos x="T6" y="T7"/>
                </a:cxn>
                <a:cxn ang="0">
                  <a:pos x="T8" y="T9"/>
                </a:cxn>
                <a:cxn ang="0">
                  <a:pos x="T10" y="T11"/>
                </a:cxn>
              </a:cxnLst>
              <a:rect l="0" t="0" r="r" b="b"/>
              <a:pathLst>
                <a:path w="39" h="43">
                  <a:moveTo>
                    <a:pt x="0" y="20"/>
                  </a:moveTo>
                  <a:cubicBezTo>
                    <a:pt x="2" y="5"/>
                    <a:pt x="27" y="0"/>
                    <a:pt x="35" y="13"/>
                  </a:cubicBezTo>
                  <a:cubicBezTo>
                    <a:pt x="38" y="19"/>
                    <a:pt x="39" y="25"/>
                    <a:pt x="36" y="31"/>
                  </a:cubicBezTo>
                  <a:cubicBezTo>
                    <a:pt x="30" y="42"/>
                    <a:pt x="19" y="43"/>
                    <a:pt x="9" y="36"/>
                  </a:cubicBezTo>
                  <a:cubicBezTo>
                    <a:pt x="4" y="34"/>
                    <a:pt x="1" y="29"/>
                    <a:pt x="0" y="24"/>
                  </a:cubicBezTo>
                  <a:cubicBezTo>
                    <a:pt x="0" y="23"/>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7" name="Freeform 1636">
              <a:extLst>
                <a:ext uri="{FF2B5EF4-FFF2-40B4-BE49-F238E27FC236}">
                  <a16:creationId xmlns:a16="http://schemas.microsoft.com/office/drawing/2014/main" id="{0D0B9898-CA8E-4C47-8197-17D0EDB5B410}"/>
                </a:ext>
              </a:extLst>
            </p:cNvPr>
            <p:cNvSpPr>
              <a:spLocks/>
            </p:cNvSpPr>
            <p:nvPr/>
          </p:nvSpPr>
          <p:spPr bwMode="auto">
            <a:xfrm>
              <a:off x="4016376" y="1136650"/>
              <a:ext cx="77788" cy="63500"/>
            </a:xfrm>
            <a:custGeom>
              <a:avLst/>
              <a:gdLst>
                <a:gd name="T0" fmla="*/ 18 w 51"/>
                <a:gd name="T1" fmla="*/ 2 h 42"/>
                <a:gd name="T2" fmla="*/ 25 w 51"/>
                <a:gd name="T3" fmla="*/ 0 h 42"/>
                <a:gd name="T4" fmla="*/ 32 w 51"/>
                <a:gd name="T5" fmla="*/ 0 h 42"/>
                <a:gd name="T6" fmla="*/ 48 w 51"/>
                <a:gd name="T7" fmla="*/ 10 h 42"/>
                <a:gd name="T8" fmla="*/ 49 w 51"/>
                <a:gd name="T9" fmla="*/ 14 h 42"/>
                <a:gd name="T10" fmla="*/ 51 w 51"/>
                <a:gd name="T11" fmla="*/ 19 h 42"/>
                <a:gd name="T12" fmla="*/ 50 w 51"/>
                <a:gd name="T13" fmla="*/ 26 h 42"/>
                <a:gd name="T14" fmla="*/ 48 w 51"/>
                <a:gd name="T15" fmla="*/ 30 h 42"/>
                <a:gd name="T16" fmla="*/ 42 w 51"/>
                <a:gd name="T17" fmla="*/ 36 h 42"/>
                <a:gd name="T18" fmla="*/ 42 w 51"/>
                <a:gd name="T19" fmla="*/ 36 h 42"/>
                <a:gd name="T20" fmla="*/ 27 w 51"/>
                <a:gd name="T21" fmla="*/ 41 h 42"/>
                <a:gd name="T22" fmla="*/ 23 w 51"/>
                <a:gd name="T23" fmla="*/ 40 h 42"/>
                <a:gd name="T24" fmla="*/ 18 w 51"/>
                <a:gd name="T25"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42">
                  <a:moveTo>
                    <a:pt x="18" y="2"/>
                  </a:moveTo>
                  <a:cubicBezTo>
                    <a:pt x="21" y="1"/>
                    <a:pt x="23" y="1"/>
                    <a:pt x="25" y="0"/>
                  </a:cubicBezTo>
                  <a:cubicBezTo>
                    <a:pt x="28" y="0"/>
                    <a:pt x="30" y="0"/>
                    <a:pt x="32" y="0"/>
                  </a:cubicBezTo>
                  <a:cubicBezTo>
                    <a:pt x="39" y="0"/>
                    <a:pt x="46" y="3"/>
                    <a:pt x="48" y="10"/>
                  </a:cubicBezTo>
                  <a:cubicBezTo>
                    <a:pt x="49" y="12"/>
                    <a:pt x="49" y="13"/>
                    <a:pt x="49" y="14"/>
                  </a:cubicBezTo>
                  <a:cubicBezTo>
                    <a:pt x="50" y="16"/>
                    <a:pt x="50" y="17"/>
                    <a:pt x="51" y="19"/>
                  </a:cubicBezTo>
                  <a:cubicBezTo>
                    <a:pt x="51" y="21"/>
                    <a:pt x="50" y="24"/>
                    <a:pt x="50" y="26"/>
                  </a:cubicBezTo>
                  <a:cubicBezTo>
                    <a:pt x="49" y="27"/>
                    <a:pt x="49" y="28"/>
                    <a:pt x="48" y="30"/>
                  </a:cubicBezTo>
                  <a:cubicBezTo>
                    <a:pt x="47" y="32"/>
                    <a:pt x="45" y="35"/>
                    <a:pt x="42" y="36"/>
                  </a:cubicBezTo>
                  <a:cubicBezTo>
                    <a:pt x="42" y="36"/>
                    <a:pt x="42" y="36"/>
                    <a:pt x="42" y="36"/>
                  </a:cubicBezTo>
                  <a:cubicBezTo>
                    <a:pt x="38" y="40"/>
                    <a:pt x="32" y="42"/>
                    <a:pt x="27" y="41"/>
                  </a:cubicBezTo>
                  <a:cubicBezTo>
                    <a:pt x="25" y="41"/>
                    <a:pt x="24" y="41"/>
                    <a:pt x="23" y="40"/>
                  </a:cubicBezTo>
                  <a:cubicBezTo>
                    <a:pt x="3" y="38"/>
                    <a:pt x="0" y="10"/>
                    <a:pt x="18"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8" name="Freeform 1637">
              <a:extLst>
                <a:ext uri="{FF2B5EF4-FFF2-40B4-BE49-F238E27FC236}">
                  <a16:creationId xmlns:a16="http://schemas.microsoft.com/office/drawing/2014/main" id="{4100E2AD-DBA3-4964-B5DB-585129893C57}"/>
                </a:ext>
              </a:extLst>
            </p:cNvPr>
            <p:cNvSpPr>
              <a:spLocks/>
            </p:cNvSpPr>
            <p:nvPr/>
          </p:nvSpPr>
          <p:spPr bwMode="auto">
            <a:xfrm>
              <a:off x="4040189" y="1143000"/>
              <a:ext cx="58738" cy="65088"/>
            </a:xfrm>
            <a:custGeom>
              <a:avLst/>
              <a:gdLst>
                <a:gd name="T0" fmla="*/ 0 w 38"/>
                <a:gd name="T1" fmla="*/ 20 h 43"/>
                <a:gd name="T2" fmla="*/ 35 w 38"/>
                <a:gd name="T3" fmla="*/ 13 h 43"/>
                <a:gd name="T4" fmla="*/ 36 w 38"/>
                <a:gd name="T5" fmla="*/ 30 h 43"/>
                <a:gd name="T6" fmla="*/ 8 w 38"/>
                <a:gd name="T7" fmla="*/ 36 h 43"/>
                <a:gd name="T8" fmla="*/ 0 w 38"/>
                <a:gd name="T9" fmla="*/ 23 h 43"/>
                <a:gd name="T10" fmla="*/ 0 w 38"/>
                <a:gd name="T11" fmla="*/ 20 h 43"/>
              </a:gdLst>
              <a:ahLst/>
              <a:cxnLst>
                <a:cxn ang="0">
                  <a:pos x="T0" y="T1"/>
                </a:cxn>
                <a:cxn ang="0">
                  <a:pos x="T2" y="T3"/>
                </a:cxn>
                <a:cxn ang="0">
                  <a:pos x="T4" y="T5"/>
                </a:cxn>
                <a:cxn ang="0">
                  <a:pos x="T6" y="T7"/>
                </a:cxn>
                <a:cxn ang="0">
                  <a:pos x="T8" y="T9"/>
                </a:cxn>
                <a:cxn ang="0">
                  <a:pos x="T10" y="T11"/>
                </a:cxn>
              </a:cxnLst>
              <a:rect l="0" t="0" r="r" b="b"/>
              <a:pathLst>
                <a:path w="38" h="43">
                  <a:moveTo>
                    <a:pt x="0" y="20"/>
                  </a:moveTo>
                  <a:cubicBezTo>
                    <a:pt x="2" y="5"/>
                    <a:pt x="27" y="0"/>
                    <a:pt x="35" y="13"/>
                  </a:cubicBezTo>
                  <a:cubicBezTo>
                    <a:pt x="38" y="18"/>
                    <a:pt x="38" y="25"/>
                    <a:pt x="36" y="30"/>
                  </a:cubicBezTo>
                  <a:cubicBezTo>
                    <a:pt x="30" y="41"/>
                    <a:pt x="18" y="43"/>
                    <a:pt x="8" y="36"/>
                  </a:cubicBezTo>
                  <a:cubicBezTo>
                    <a:pt x="4" y="33"/>
                    <a:pt x="0" y="29"/>
                    <a:pt x="0" y="23"/>
                  </a:cubicBezTo>
                  <a:cubicBezTo>
                    <a:pt x="0" y="22"/>
                    <a:pt x="0" y="21"/>
                    <a:pt x="0" y="20"/>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9" name="Freeform 1638">
              <a:extLst>
                <a:ext uri="{FF2B5EF4-FFF2-40B4-BE49-F238E27FC236}">
                  <a16:creationId xmlns:a16="http://schemas.microsoft.com/office/drawing/2014/main" id="{D4B192DF-6D0C-4947-A9C6-D6F1C2C5BC34}"/>
                </a:ext>
              </a:extLst>
            </p:cNvPr>
            <p:cNvSpPr>
              <a:spLocks/>
            </p:cNvSpPr>
            <p:nvPr/>
          </p:nvSpPr>
          <p:spPr bwMode="auto">
            <a:xfrm>
              <a:off x="4075114" y="1211262"/>
              <a:ext cx="11113" cy="11113"/>
            </a:xfrm>
            <a:custGeom>
              <a:avLst/>
              <a:gdLst>
                <a:gd name="T0" fmla="*/ 0 w 7"/>
                <a:gd name="T1" fmla="*/ 0 h 7"/>
                <a:gd name="T2" fmla="*/ 6 w 7"/>
                <a:gd name="T3" fmla="*/ 5 h 7"/>
                <a:gd name="T4" fmla="*/ 6 w 7"/>
                <a:gd name="T5" fmla="*/ 5 h 7"/>
                <a:gd name="T6" fmla="*/ 7 w 7"/>
                <a:gd name="T7" fmla="*/ 6 h 7"/>
                <a:gd name="T8" fmla="*/ 5 w 7"/>
                <a:gd name="T9" fmla="*/ 7 h 7"/>
                <a:gd name="T10" fmla="*/ 2 w 7"/>
                <a:gd name="T11" fmla="*/ 4 h 7"/>
                <a:gd name="T12" fmla="*/ 0 w 7"/>
                <a:gd name="T13" fmla="*/ 1 h 7"/>
                <a:gd name="T14" fmla="*/ 0 w 7"/>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7">
                  <a:moveTo>
                    <a:pt x="0" y="0"/>
                  </a:moveTo>
                  <a:cubicBezTo>
                    <a:pt x="3" y="1"/>
                    <a:pt x="4" y="4"/>
                    <a:pt x="6" y="5"/>
                  </a:cubicBezTo>
                  <a:cubicBezTo>
                    <a:pt x="6" y="5"/>
                    <a:pt x="6" y="5"/>
                    <a:pt x="6" y="5"/>
                  </a:cubicBezTo>
                  <a:cubicBezTo>
                    <a:pt x="7" y="6"/>
                    <a:pt x="7" y="6"/>
                    <a:pt x="7" y="6"/>
                  </a:cubicBezTo>
                  <a:cubicBezTo>
                    <a:pt x="7" y="6"/>
                    <a:pt x="6" y="7"/>
                    <a:pt x="5" y="7"/>
                  </a:cubicBezTo>
                  <a:cubicBezTo>
                    <a:pt x="4" y="6"/>
                    <a:pt x="3" y="5"/>
                    <a:pt x="2" y="4"/>
                  </a:cubicBezTo>
                  <a:cubicBezTo>
                    <a:pt x="1" y="3"/>
                    <a:pt x="0" y="2"/>
                    <a:pt x="0" y="1"/>
                  </a:cubicBezTo>
                  <a:lnTo>
                    <a:pt x="0" y="0"/>
                  </a:ln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0" name="Freeform 1639">
              <a:extLst>
                <a:ext uri="{FF2B5EF4-FFF2-40B4-BE49-F238E27FC236}">
                  <a16:creationId xmlns:a16="http://schemas.microsoft.com/office/drawing/2014/main" id="{A9B3B56C-DA57-44B2-BAC0-DC5E75297BAD}"/>
                </a:ext>
              </a:extLst>
            </p:cNvPr>
            <p:cNvSpPr>
              <a:spLocks/>
            </p:cNvSpPr>
            <p:nvPr/>
          </p:nvSpPr>
          <p:spPr bwMode="auto">
            <a:xfrm>
              <a:off x="4064001" y="1212850"/>
              <a:ext cx="12700" cy="11113"/>
            </a:xfrm>
            <a:custGeom>
              <a:avLst/>
              <a:gdLst>
                <a:gd name="T0" fmla="*/ 1 w 9"/>
                <a:gd name="T1" fmla="*/ 0 h 7"/>
                <a:gd name="T2" fmla="*/ 5 w 9"/>
                <a:gd name="T3" fmla="*/ 2 h 7"/>
                <a:gd name="T4" fmla="*/ 9 w 9"/>
                <a:gd name="T5" fmla="*/ 6 h 7"/>
                <a:gd name="T6" fmla="*/ 8 w 9"/>
                <a:gd name="T7" fmla="*/ 7 h 7"/>
                <a:gd name="T8" fmla="*/ 4 w 9"/>
                <a:gd name="T9" fmla="*/ 4 h 7"/>
                <a:gd name="T10" fmla="*/ 0 w 9"/>
                <a:gd name="T11" fmla="*/ 1 h 7"/>
                <a:gd name="T12" fmla="*/ 1 w 9"/>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9" h="7">
                  <a:moveTo>
                    <a:pt x="1" y="0"/>
                  </a:moveTo>
                  <a:cubicBezTo>
                    <a:pt x="3" y="0"/>
                    <a:pt x="4" y="1"/>
                    <a:pt x="5" y="2"/>
                  </a:cubicBezTo>
                  <a:cubicBezTo>
                    <a:pt x="7" y="3"/>
                    <a:pt x="8" y="5"/>
                    <a:pt x="9" y="6"/>
                  </a:cubicBezTo>
                  <a:cubicBezTo>
                    <a:pt x="9" y="7"/>
                    <a:pt x="8" y="7"/>
                    <a:pt x="8" y="7"/>
                  </a:cubicBezTo>
                  <a:cubicBezTo>
                    <a:pt x="6" y="6"/>
                    <a:pt x="5" y="5"/>
                    <a:pt x="4" y="4"/>
                  </a:cubicBezTo>
                  <a:cubicBezTo>
                    <a:pt x="3" y="3"/>
                    <a:pt x="1" y="2"/>
                    <a:pt x="0" y="1"/>
                  </a:cubicBezTo>
                  <a:cubicBezTo>
                    <a:pt x="0" y="1"/>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1" name="Freeform 1640">
              <a:extLst>
                <a:ext uri="{FF2B5EF4-FFF2-40B4-BE49-F238E27FC236}">
                  <a16:creationId xmlns:a16="http://schemas.microsoft.com/office/drawing/2014/main" id="{43444DC8-755C-4624-BB99-3C4A8E33B3C5}"/>
                </a:ext>
              </a:extLst>
            </p:cNvPr>
            <p:cNvSpPr>
              <a:spLocks/>
            </p:cNvSpPr>
            <p:nvPr/>
          </p:nvSpPr>
          <p:spPr bwMode="auto">
            <a:xfrm>
              <a:off x="4056064" y="1212850"/>
              <a:ext cx="12700" cy="11113"/>
            </a:xfrm>
            <a:custGeom>
              <a:avLst/>
              <a:gdLst>
                <a:gd name="T0" fmla="*/ 1 w 8"/>
                <a:gd name="T1" fmla="*/ 0 h 7"/>
                <a:gd name="T2" fmla="*/ 4 w 8"/>
                <a:gd name="T3" fmla="*/ 2 h 7"/>
                <a:gd name="T4" fmla="*/ 7 w 8"/>
                <a:gd name="T5" fmla="*/ 6 h 7"/>
                <a:gd name="T6" fmla="*/ 6 w 8"/>
                <a:gd name="T7" fmla="*/ 7 h 7"/>
                <a:gd name="T8" fmla="*/ 3 w 8"/>
                <a:gd name="T9" fmla="*/ 4 h 7"/>
                <a:gd name="T10" fmla="*/ 0 w 8"/>
                <a:gd name="T11" fmla="*/ 0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0"/>
                    <a:pt x="3" y="1"/>
                    <a:pt x="4" y="2"/>
                  </a:cubicBezTo>
                  <a:cubicBezTo>
                    <a:pt x="5" y="3"/>
                    <a:pt x="6" y="4"/>
                    <a:pt x="7" y="6"/>
                  </a:cubicBezTo>
                  <a:cubicBezTo>
                    <a:pt x="8" y="6"/>
                    <a:pt x="7" y="7"/>
                    <a:pt x="6" y="7"/>
                  </a:cubicBezTo>
                  <a:cubicBezTo>
                    <a:pt x="5" y="6"/>
                    <a:pt x="4" y="5"/>
                    <a:pt x="3" y="4"/>
                  </a:cubicBezTo>
                  <a:cubicBezTo>
                    <a:pt x="2" y="3"/>
                    <a:pt x="1" y="2"/>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2" name="Freeform 1641">
              <a:extLst>
                <a:ext uri="{FF2B5EF4-FFF2-40B4-BE49-F238E27FC236}">
                  <a16:creationId xmlns:a16="http://schemas.microsoft.com/office/drawing/2014/main" id="{E9C15E29-B965-436C-BD1C-2DEF95DBC1A7}"/>
                </a:ext>
              </a:extLst>
            </p:cNvPr>
            <p:cNvSpPr>
              <a:spLocks/>
            </p:cNvSpPr>
            <p:nvPr/>
          </p:nvSpPr>
          <p:spPr bwMode="auto">
            <a:xfrm>
              <a:off x="4044951" y="1212850"/>
              <a:ext cx="12700" cy="11113"/>
            </a:xfrm>
            <a:custGeom>
              <a:avLst/>
              <a:gdLst>
                <a:gd name="T0" fmla="*/ 1 w 8"/>
                <a:gd name="T1" fmla="*/ 0 h 7"/>
                <a:gd name="T2" fmla="*/ 4 w 8"/>
                <a:gd name="T3" fmla="*/ 3 h 7"/>
                <a:gd name="T4" fmla="*/ 7 w 8"/>
                <a:gd name="T5" fmla="*/ 6 h 7"/>
                <a:gd name="T6" fmla="*/ 7 w 8"/>
                <a:gd name="T7" fmla="*/ 7 h 7"/>
                <a:gd name="T8" fmla="*/ 3 w 8"/>
                <a:gd name="T9" fmla="*/ 4 h 7"/>
                <a:gd name="T10" fmla="*/ 0 w 8"/>
                <a:gd name="T11" fmla="*/ 1 h 7"/>
                <a:gd name="T12" fmla="*/ 1 w 8"/>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8" h="7">
                  <a:moveTo>
                    <a:pt x="1" y="0"/>
                  </a:moveTo>
                  <a:cubicBezTo>
                    <a:pt x="2" y="1"/>
                    <a:pt x="3" y="2"/>
                    <a:pt x="4" y="3"/>
                  </a:cubicBezTo>
                  <a:cubicBezTo>
                    <a:pt x="5" y="4"/>
                    <a:pt x="6" y="5"/>
                    <a:pt x="7" y="6"/>
                  </a:cubicBezTo>
                  <a:cubicBezTo>
                    <a:pt x="8" y="7"/>
                    <a:pt x="7" y="7"/>
                    <a:pt x="7" y="7"/>
                  </a:cubicBezTo>
                  <a:cubicBezTo>
                    <a:pt x="5" y="6"/>
                    <a:pt x="4" y="5"/>
                    <a:pt x="3" y="4"/>
                  </a:cubicBezTo>
                  <a:cubicBezTo>
                    <a:pt x="2" y="3"/>
                    <a:pt x="1" y="2"/>
                    <a:pt x="0" y="1"/>
                  </a:cubicBezTo>
                  <a:cubicBezTo>
                    <a:pt x="0" y="1"/>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3" name="Freeform 1642">
              <a:extLst>
                <a:ext uri="{FF2B5EF4-FFF2-40B4-BE49-F238E27FC236}">
                  <a16:creationId xmlns:a16="http://schemas.microsoft.com/office/drawing/2014/main" id="{935A3317-541D-4C87-8428-8A5FE2B1FF1C}"/>
                </a:ext>
              </a:extLst>
            </p:cNvPr>
            <p:cNvSpPr>
              <a:spLocks/>
            </p:cNvSpPr>
            <p:nvPr/>
          </p:nvSpPr>
          <p:spPr bwMode="auto">
            <a:xfrm>
              <a:off x="3937001" y="1204912"/>
              <a:ext cx="11113" cy="15875"/>
            </a:xfrm>
            <a:custGeom>
              <a:avLst/>
              <a:gdLst>
                <a:gd name="T0" fmla="*/ 0 w 7"/>
                <a:gd name="T1" fmla="*/ 1 h 10"/>
                <a:gd name="T2" fmla="*/ 1 w 7"/>
                <a:gd name="T3" fmla="*/ 0 h 10"/>
                <a:gd name="T4" fmla="*/ 3 w 7"/>
                <a:gd name="T5" fmla="*/ 4 h 10"/>
                <a:gd name="T6" fmla="*/ 5 w 7"/>
                <a:gd name="T7" fmla="*/ 6 h 10"/>
                <a:gd name="T8" fmla="*/ 5 w 7"/>
                <a:gd name="T9" fmla="*/ 7 h 10"/>
                <a:gd name="T10" fmla="*/ 6 w 7"/>
                <a:gd name="T11" fmla="*/ 7 h 10"/>
                <a:gd name="T12" fmla="*/ 6 w 7"/>
                <a:gd name="T13" fmla="*/ 8 h 10"/>
                <a:gd name="T14" fmla="*/ 6 w 7"/>
                <a:gd name="T15" fmla="*/ 8 h 10"/>
                <a:gd name="T16" fmla="*/ 6 w 7"/>
                <a:gd name="T17" fmla="*/ 8 h 10"/>
                <a:gd name="T18" fmla="*/ 6 w 7"/>
                <a:gd name="T19" fmla="*/ 9 h 10"/>
                <a:gd name="T20" fmla="*/ 6 w 7"/>
                <a:gd name="T21" fmla="*/ 10 h 10"/>
                <a:gd name="T22" fmla="*/ 3 w 7"/>
                <a:gd name="T23" fmla="*/ 7 h 10"/>
                <a:gd name="T24" fmla="*/ 0 w 7"/>
                <a:gd name="T25"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10">
                  <a:moveTo>
                    <a:pt x="0" y="1"/>
                  </a:moveTo>
                  <a:cubicBezTo>
                    <a:pt x="0" y="1"/>
                    <a:pt x="0" y="0"/>
                    <a:pt x="1" y="0"/>
                  </a:cubicBezTo>
                  <a:cubicBezTo>
                    <a:pt x="2" y="1"/>
                    <a:pt x="3" y="2"/>
                    <a:pt x="3" y="4"/>
                  </a:cubicBezTo>
                  <a:cubicBezTo>
                    <a:pt x="4" y="4"/>
                    <a:pt x="4" y="5"/>
                    <a:pt x="5" y="6"/>
                  </a:cubicBezTo>
                  <a:cubicBezTo>
                    <a:pt x="5" y="6"/>
                    <a:pt x="5" y="7"/>
                    <a:pt x="5" y="7"/>
                  </a:cubicBezTo>
                  <a:cubicBezTo>
                    <a:pt x="6" y="7"/>
                    <a:pt x="6" y="7"/>
                    <a:pt x="6" y="7"/>
                  </a:cubicBezTo>
                  <a:cubicBezTo>
                    <a:pt x="6" y="8"/>
                    <a:pt x="6" y="8"/>
                    <a:pt x="6" y="8"/>
                  </a:cubicBezTo>
                  <a:cubicBezTo>
                    <a:pt x="6" y="8"/>
                    <a:pt x="6" y="8"/>
                    <a:pt x="6" y="8"/>
                  </a:cubicBezTo>
                  <a:cubicBezTo>
                    <a:pt x="6" y="8"/>
                    <a:pt x="6" y="8"/>
                    <a:pt x="6" y="8"/>
                  </a:cubicBezTo>
                  <a:cubicBezTo>
                    <a:pt x="7" y="8"/>
                    <a:pt x="7" y="9"/>
                    <a:pt x="6" y="9"/>
                  </a:cubicBezTo>
                  <a:cubicBezTo>
                    <a:pt x="6" y="10"/>
                    <a:pt x="6" y="10"/>
                    <a:pt x="6" y="10"/>
                  </a:cubicBezTo>
                  <a:cubicBezTo>
                    <a:pt x="4" y="10"/>
                    <a:pt x="3" y="8"/>
                    <a:pt x="3" y="7"/>
                  </a:cubicBezTo>
                  <a:cubicBezTo>
                    <a:pt x="2" y="5"/>
                    <a:pt x="0" y="3"/>
                    <a:pt x="0"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4" name="Freeform 1643">
              <a:extLst>
                <a:ext uri="{FF2B5EF4-FFF2-40B4-BE49-F238E27FC236}">
                  <a16:creationId xmlns:a16="http://schemas.microsoft.com/office/drawing/2014/main" id="{44FBB284-D588-44FE-B551-D3E35C348894}"/>
                </a:ext>
              </a:extLst>
            </p:cNvPr>
            <p:cNvSpPr>
              <a:spLocks/>
            </p:cNvSpPr>
            <p:nvPr/>
          </p:nvSpPr>
          <p:spPr bwMode="auto">
            <a:xfrm>
              <a:off x="3929064" y="1206500"/>
              <a:ext cx="7938" cy="14288"/>
            </a:xfrm>
            <a:custGeom>
              <a:avLst/>
              <a:gdLst>
                <a:gd name="T0" fmla="*/ 1 w 5"/>
                <a:gd name="T1" fmla="*/ 0 h 9"/>
                <a:gd name="T2" fmla="*/ 3 w 5"/>
                <a:gd name="T3" fmla="*/ 3 h 9"/>
                <a:gd name="T4" fmla="*/ 5 w 5"/>
                <a:gd name="T5" fmla="*/ 8 h 9"/>
                <a:gd name="T6" fmla="*/ 4 w 5"/>
                <a:gd name="T7" fmla="*/ 8 h 9"/>
                <a:gd name="T8" fmla="*/ 2 w 5"/>
                <a:gd name="T9" fmla="*/ 4 h 9"/>
                <a:gd name="T10" fmla="*/ 0 w 5"/>
                <a:gd name="T11" fmla="*/ 0 h 9"/>
                <a:gd name="T12" fmla="*/ 1 w 5"/>
                <a:gd name="T13" fmla="*/ 0 h 9"/>
              </a:gdLst>
              <a:ahLst/>
              <a:cxnLst>
                <a:cxn ang="0">
                  <a:pos x="T0" y="T1"/>
                </a:cxn>
                <a:cxn ang="0">
                  <a:pos x="T2" y="T3"/>
                </a:cxn>
                <a:cxn ang="0">
                  <a:pos x="T4" y="T5"/>
                </a:cxn>
                <a:cxn ang="0">
                  <a:pos x="T6" y="T7"/>
                </a:cxn>
                <a:cxn ang="0">
                  <a:pos x="T8" y="T9"/>
                </a:cxn>
                <a:cxn ang="0">
                  <a:pos x="T10" y="T11"/>
                </a:cxn>
                <a:cxn ang="0">
                  <a:pos x="T12" y="T13"/>
                </a:cxn>
              </a:cxnLst>
              <a:rect l="0" t="0" r="r" b="b"/>
              <a:pathLst>
                <a:path w="5" h="9">
                  <a:moveTo>
                    <a:pt x="1" y="0"/>
                  </a:moveTo>
                  <a:cubicBezTo>
                    <a:pt x="2" y="1"/>
                    <a:pt x="3" y="2"/>
                    <a:pt x="3" y="3"/>
                  </a:cubicBezTo>
                  <a:cubicBezTo>
                    <a:pt x="4" y="5"/>
                    <a:pt x="5" y="6"/>
                    <a:pt x="5" y="8"/>
                  </a:cubicBezTo>
                  <a:cubicBezTo>
                    <a:pt x="5" y="8"/>
                    <a:pt x="4" y="9"/>
                    <a:pt x="4" y="8"/>
                  </a:cubicBezTo>
                  <a:cubicBezTo>
                    <a:pt x="3" y="7"/>
                    <a:pt x="3" y="6"/>
                    <a:pt x="2" y="4"/>
                  </a:cubicBezTo>
                  <a:cubicBezTo>
                    <a:pt x="1" y="3"/>
                    <a:pt x="0" y="2"/>
                    <a:pt x="0" y="0"/>
                  </a:cubicBezTo>
                  <a:cubicBezTo>
                    <a:pt x="0" y="0"/>
                    <a:pt x="0"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5" name="Freeform 1644">
              <a:extLst>
                <a:ext uri="{FF2B5EF4-FFF2-40B4-BE49-F238E27FC236}">
                  <a16:creationId xmlns:a16="http://schemas.microsoft.com/office/drawing/2014/main" id="{A71480EB-F8C4-42B8-AABF-52461B2F89BE}"/>
                </a:ext>
              </a:extLst>
            </p:cNvPr>
            <p:cNvSpPr>
              <a:spLocks/>
            </p:cNvSpPr>
            <p:nvPr/>
          </p:nvSpPr>
          <p:spPr bwMode="auto">
            <a:xfrm>
              <a:off x="3917951" y="1204912"/>
              <a:ext cx="9525" cy="12700"/>
            </a:xfrm>
            <a:custGeom>
              <a:avLst/>
              <a:gdLst>
                <a:gd name="T0" fmla="*/ 1 w 6"/>
                <a:gd name="T1" fmla="*/ 0 h 8"/>
                <a:gd name="T2" fmla="*/ 6 w 6"/>
                <a:gd name="T3" fmla="*/ 7 h 8"/>
                <a:gd name="T4" fmla="*/ 5 w 6"/>
                <a:gd name="T5" fmla="*/ 8 h 8"/>
                <a:gd name="T6" fmla="*/ 0 w 6"/>
                <a:gd name="T7" fmla="*/ 0 h 8"/>
                <a:gd name="T8" fmla="*/ 1 w 6"/>
                <a:gd name="T9" fmla="*/ 0 h 8"/>
              </a:gdLst>
              <a:ahLst/>
              <a:cxnLst>
                <a:cxn ang="0">
                  <a:pos x="T0" y="T1"/>
                </a:cxn>
                <a:cxn ang="0">
                  <a:pos x="T2" y="T3"/>
                </a:cxn>
                <a:cxn ang="0">
                  <a:pos x="T4" y="T5"/>
                </a:cxn>
                <a:cxn ang="0">
                  <a:pos x="T6" y="T7"/>
                </a:cxn>
                <a:cxn ang="0">
                  <a:pos x="T8" y="T9"/>
                </a:cxn>
              </a:cxnLst>
              <a:rect l="0" t="0" r="r" b="b"/>
              <a:pathLst>
                <a:path w="6" h="8">
                  <a:moveTo>
                    <a:pt x="1" y="0"/>
                  </a:moveTo>
                  <a:cubicBezTo>
                    <a:pt x="3" y="2"/>
                    <a:pt x="5" y="5"/>
                    <a:pt x="6" y="7"/>
                  </a:cubicBezTo>
                  <a:cubicBezTo>
                    <a:pt x="6" y="8"/>
                    <a:pt x="5" y="8"/>
                    <a:pt x="5" y="8"/>
                  </a:cubicBezTo>
                  <a:cubicBezTo>
                    <a:pt x="3" y="6"/>
                    <a:pt x="1" y="3"/>
                    <a:pt x="0" y="0"/>
                  </a:cubicBezTo>
                  <a:cubicBezTo>
                    <a:pt x="0" y="0"/>
                    <a:pt x="1" y="0"/>
                    <a:pt x="1" y="0"/>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6" name="Freeform 1645">
              <a:extLst>
                <a:ext uri="{FF2B5EF4-FFF2-40B4-BE49-F238E27FC236}">
                  <a16:creationId xmlns:a16="http://schemas.microsoft.com/office/drawing/2014/main" id="{0D521548-15AA-46AB-BCAB-939E319BED60}"/>
                </a:ext>
              </a:extLst>
            </p:cNvPr>
            <p:cNvSpPr>
              <a:spLocks/>
            </p:cNvSpPr>
            <p:nvPr/>
          </p:nvSpPr>
          <p:spPr bwMode="auto">
            <a:xfrm>
              <a:off x="3910014" y="1203325"/>
              <a:ext cx="7938" cy="14288"/>
            </a:xfrm>
            <a:custGeom>
              <a:avLst/>
              <a:gdLst>
                <a:gd name="T0" fmla="*/ 1 w 5"/>
                <a:gd name="T1" fmla="*/ 1 h 9"/>
                <a:gd name="T2" fmla="*/ 5 w 5"/>
                <a:gd name="T3" fmla="*/ 7 h 9"/>
                <a:gd name="T4" fmla="*/ 3 w 5"/>
                <a:gd name="T5" fmla="*/ 8 h 9"/>
                <a:gd name="T6" fmla="*/ 0 w 5"/>
                <a:gd name="T7" fmla="*/ 2 h 9"/>
                <a:gd name="T8" fmla="*/ 1 w 5"/>
                <a:gd name="T9" fmla="*/ 1 h 9"/>
              </a:gdLst>
              <a:ahLst/>
              <a:cxnLst>
                <a:cxn ang="0">
                  <a:pos x="T0" y="T1"/>
                </a:cxn>
                <a:cxn ang="0">
                  <a:pos x="T2" y="T3"/>
                </a:cxn>
                <a:cxn ang="0">
                  <a:pos x="T4" y="T5"/>
                </a:cxn>
                <a:cxn ang="0">
                  <a:pos x="T6" y="T7"/>
                </a:cxn>
                <a:cxn ang="0">
                  <a:pos x="T8" y="T9"/>
                </a:cxn>
              </a:cxnLst>
              <a:rect l="0" t="0" r="r" b="b"/>
              <a:pathLst>
                <a:path w="5" h="9">
                  <a:moveTo>
                    <a:pt x="1" y="1"/>
                  </a:moveTo>
                  <a:cubicBezTo>
                    <a:pt x="3" y="2"/>
                    <a:pt x="4" y="5"/>
                    <a:pt x="5" y="7"/>
                  </a:cubicBezTo>
                  <a:cubicBezTo>
                    <a:pt x="5" y="8"/>
                    <a:pt x="4" y="9"/>
                    <a:pt x="3" y="8"/>
                  </a:cubicBezTo>
                  <a:cubicBezTo>
                    <a:pt x="2" y="6"/>
                    <a:pt x="0" y="4"/>
                    <a:pt x="0" y="2"/>
                  </a:cubicBezTo>
                  <a:cubicBezTo>
                    <a:pt x="0" y="1"/>
                    <a:pt x="1" y="0"/>
                    <a:pt x="1"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7" name="Freeform 1646">
              <a:extLst>
                <a:ext uri="{FF2B5EF4-FFF2-40B4-BE49-F238E27FC236}">
                  <a16:creationId xmlns:a16="http://schemas.microsoft.com/office/drawing/2014/main" id="{B83E30ED-A34A-47E9-B96C-B710E2BD4D71}"/>
                </a:ext>
              </a:extLst>
            </p:cNvPr>
            <p:cNvSpPr>
              <a:spLocks/>
            </p:cNvSpPr>
            <p:nvPr/>
          </p:nvSpPr>
          <p:spPr bwMode="auto">
            <a:xfrm>
              <a:off x="3986214" y="1216025"/>
              <a:ext cx="20638" cy="14288"/>
            </a:xfrm>
            <a:custGeom>
              <a:avLst/>
              <a:gdLst>
                <a:gd name="T0" fmla="*/ 1 w 13"/>
                <a:gd name="T1" fmla="*/ 1 h 9"/>
                <a:gd name="T2" fmla="*/ 2 w 13"/>
                <a:gd name="T3" fmla="*/ 1 h 9"/>
                <a:gd name="T4" fmla="*/ 4 w 13"/>
                <a:gd name="T5" fmla="*/ 4 h 9"/>
                <a:gd name="T6" fmla="*/ 7 w 13"/>
                <a:gd name="T7" fmla="*/ 6 h 9"/>
                <a:gd name="T8" fmla="*/ 9 w 13"/>
                <a:gd name="T9" fmla="*/ 0 h 9"/>
                <a:gd name="T10" fmla="*/ 11 w 13"/>
                <a:gd name="T11" fmla="*/ 0 h 9"/>
                <a:gd name="T12" fmla="*/ 7 w 13"/>
                <a:gd name="T13" fmla="*/ 8 h 9"/>
                <a:gd name="T14" fmla="*/ 2 w 13"/>
                <a:gd name="T15" fmla="*/ 6 h 9"/>
                <a:gd name="T16" fmla="*/ 1 w 13"/>
                <a:gd name="T17" fmla="*/ 1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9">
                  <a:moveTo>
                    <a:pt x="1" y="1"/>
                  </a:moveTo>
                  <a:cubicBezTo>
                    <a:pt x="2" y="1"/>
                    <a:pt x="2" y="1"/>
                    <a:pt x="2" y="1"/>
                  </a:cubicBezTo>
                  <a:cubicBezTo>
                    <a:pt x="3" y="1"/>
                    <a:pt x="3" y="3"/>
                    <a:pt x="4" y="4"/>
                  </a:cubicBezTo>
                  <a:cubicBezTo>
                    <a:pt x="4" y="5"/>
                    <a:pt x="5" y="6"/>
                    <a:pt x="7" y="6"/>
                  </a:cubicBezTo>
                  <a:cubicBezTo>
                    <a:pt x="10" y="6"/>
                    <a:pt x="9" y="2"/>
                    <a:pt x="9" y="0"/>
                  </a:cubicBezTo>
                  <a:cubicBezTo>
                    <a:pt x="10" y="0"/>
                    <a:pt x="10" y="0"/>
                    <a:pt x="11" y="0"/>
                  </a:cubicBezTo>
                  <a:cubicBezTo>
                    <a:pt x="13" y="3"/>
                    <a:pt x="11" y="8"/>
                    <a:pt x="7" y="8"/>
                  </a:cubicBezTo>
                  <a:cubicBezTo>
                    <a:pt x="5" y="9"/>
                    <a:pt x="3" y="8"/>
                    <a:pt x="2" y="6"/>
                  </a:cubicBezTo>
                  <a:cubicBezTo>
                    <a:pt x="1" y="5"/>
                    <a:pt x="0" y="2"/>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8" name="Freeform 1647">
              <a:extLst>
                <a:ext uri="{FF2B5EF4-FFF2-40B4-BE49-F238E27FC236}">
                  <a16:creationId xmlns:a16="http://schemas.microsoft.com/office/drawing/2014/main" id="{51A3B57C-0945-411E-812B-102BC42B121B}"/>
                </a:ext>
              </a:extLst>
            </p:cNvPr>
            <p:cNvSpPr>
              <a:spLocks/>
            </p:cNvSpPr>
            <p:nvPr/>
          </p:nvSpPr>
          <p:spPr bwMode="auto">
            <a:xfrm>
              <a:off x="3971926" y="1185862"/>
              <a:ext cx="22225" cy="20638"/>
            </a:xfrm>
            <a:custGeom>
              <a:avLst/>
              <a:gdLst>
                <a:gd name="T0" fmla="*/ 5 w 15"/>
                <a:gd name="T1" fmla="*/ 2 h 14"/>
                <a:gd name="T2" fmla="*/ 14 w 15"/>
                <a:gd name="T3" fmla="*/ 9 h 14"/>
                <a:gd name="T4" fmla="*/ 12 w 15"/>
                <a:gd name="T5" fmla="*/ 8 h 14"/>
                <a:gd name="T6" fmla="*/ 9 w 15"/>
                <a:gd name="T7" fmla="*/ 4 h 14"/>
                <a:gd name="T8" fmla="*/ 4 w 15"/>
                <a:gd name="T9" fmla="*/ 5 h 14"/>
                <a:gd name="T10" fmla="*/ 5 w 15"/>
                <a:gd name="T11" fmla="*/ 13 h 14"/>
                <a:gd name="T12" fmla="*/ 5 w 15"/>
                <a:gd name="T13" fmla="*/ 13 h 14"/>
                <a:gd name="T14" fmla="*/ 5 w 15"/>
                <a:gd name="T15" fmla="*/ 2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5" y="2"/>
                  </a:moveTo>
                  <a:cubicBezTo>
                    <a:pt x="9" y="0"/>
                    <a:pt x="15" y="4"/>
                    <a:pt x="14" y="9"/>
                  </a:cubicBezTo>
                  <a:cubicBezTo>
                    <a:pt x="13" y="9"/>
                    <a:pt x="12" y="9"/>
                    <a:pt x="12" y="8"/>
                  </a:cubicBezTo>
                  <a:cubicBezTo>
                    <a:pt x="13" y="6"/>
                    <a:pt x="11" y="4"/>
                    <a:pt x="9" y="4"/>
                  </a:cubicBezTo>
                  <a:cubicBezTo>
                    <a:pt x="8" y="3"/>
                    <a:pt x="5" y="3"/>
                    <a:pt x="4" y="5"/>
                  </a:cubicBezTo>
                  <a:cubicBezTo>
                    <a:pt x="3" y="7"/>
                    <a:pt x="5" y="11"/>
                    <a:pt x="5" y="13"/>
                  </a:cubicBezTo>
                  <a:cubicBezTo>
                    <a:pt x="5" y="13"/>
                    <a:pt x="5" y="14"/>
                    <a:pt x="5" y="13"/>
                  </a:cubicBezTo>
                  <a:cubicBezTo>
                    <a:pt x="2" y="11"/>
                    <a:pt x="0" y="3"/>
                    <a:pt x="5" y="2"/>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79" name="Freeform 1648">
              <a:extLst>
                <a:ext uri="{FF2B5EF4-FFF2-40B4-BE49-F238E27FC236}">
                  <a16:creationId xmlns:a16="http://schemas.microsoft.com/office/drawing/2014/main" id="{445890A1-0647-4CEB-8872-46D487EA4791}"/>
                </a:ext>
              </a:extLst>
            </p:cNvPr>
            <p:cNvSpPr>
              <a:spLocks/>
            </p:cNvSpPr>
            <p:nvPr/>
          </p:nvSpPr>
          <p:spPr bwMode="auto">
            <a:xfrm>
              <a:off x="4173539" y="1152525"/>
              <a:ext cx="23813" cy="41275"/>
            </a:xfrm>
            <a:custGeom>
              <a:avLst/>
              <a:gdLst>
                <a:gd name="T0" fmla="*/ 4 w 15"/>
                <a:gd name="T1" fmla="*/ 5 h 26"/>
                <a:gd name="T2" fmla="*/ 15 w 15"/>
                <a:gd name="T3" fmla="*/ 9 h 26"/>
                <a:gd name="T4" fmla="*/ 14 w 15"/>
                <a:gd name="T5" fmla="*/ 9 h 26"/>
                <a:gd name="T6" fmla="*/ 9 w 15"/>
                <a:gd name="T7" fmla="*/ 5 h 26"/>
                <a:gd name="T8" fmla="*/ 3 w 15"/>
                <a:gd name="T9" fmla="*/ 12 h 26"/>
                <a:gd name="T10" fmla="*/ 5 w 15"/>
                <a:gd name="T11" fmla="*/ 14 h 26"/>
                <a:gd name="T12" fmla="*/ 8 w 15"/>
                <a:gd name="T13" fmla="*/ 17 h 26"/>
                <a:gd name="T14" fmla="*/ 4 w 15"/>
                <a:gd name="T15" fmla="*/ 24 h 26"/>
                <a:gd name="T16" fmla="*/ 4 w 15"/>
                <a:gd name="T17" fmla="*/ 24 h 26"/>
                <a:gd name="T18" fmla="*/ 6 w 15"/>
                <a:gd name="T19" fmla="*/ 18 h 26"/>
                <a:gd name="T20" fmla="*/ 3 w 15"/>
                <a:gd name="T21" fmla="*/ 14 h 26"/>
                <a:gd name="T22" fmla="*/ 1 w 15"/>
                <a:gd name="T23" fmla="*/ 13 h 26"/>
                <a:gd name="T24" fmla="*/ 4 w 15"/>
                <a:gd name="T25" fmla="*/ 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 h="26">
                  <a:moveTo>
                    <a:pt x="4" y="5"/>
                  </a:moveTo>
                  <a:cubicBezTo>
                    <a:pt x="7" y="0"/>
                    <a:pt x="14" y="4"/>
                    <a:pt x="15" y="9"/>
                  </a:cubicBezTo>
                  <a:cubicBezTo>
                    <a:pt x="15" y="9"/>
                    <a:pt x="14" y="10"/>
                    <a:pt x="14" y="9"/>
                  </a:cubicBezTo>
                  <a:cubicBezTo>
                    <a:pt x="13" y="8"/>
                    <a:pt x="11" y="5"/>
                    <a:pt x="9" y="5"/>
                  </a:cubicBezTo>
                  <a:cubicBezTo>
                    <a:pt x="7" y="5"/>
                    <a:pt x="2" y="9"/>
                    <a:pt x="3" y="12"/>
                  </a:cubicBezTo>
                  <a:cubicBezTo>
                    <a:pt x="3" y="13"/>
                    <a:pt x="4" y="13"/>
                    <a:pt x="5" y="14"/>
                  </a:cubicBezTo>
                  <a:cubicBezTo>
                    <a:pt x="6" y="15"/>
                    <a:pt x="7" y="16"/>
                    <a:pt x="8" y="17"/>
                  </a:cubicBezTo>
                  <a:cubicBezTo>
                    <a:pt x="9" y="20"/>
                    <a:pt x="8" y="26"/>
                    <a:pt x="4" y="24"/>
                  </a:cubicBezTo>
                  <a:cubicBezTo>
                    <a:pt x="4" y="24"/>
                    <a:pt x="4" y="24"/>
                    <a:pt x="4" y="24"/>
                  </a:cubicBezTo>
                  <a:cubicBezTo>
                    <a:pt x="6" y="23"/>
                    <a:pt x="6" y="20"/>
                    <a:pt x="6" y="18"/>
                  </a:cubicBezTo>
                  <a:cubicBezTo>
                    <a:pt x="6" y="16"/>
                    <a:pt x="4" y="15"/>
                    <a:pt x="3" y="14"/>
                  </a:cubicBezTo>
                  <a:cubicBezTo>
                    <a:pt x="2" y="14"/>
                    <a:pt x="1" y="14"/>
                    <a:pt x="1" y="13"/>
                  </a:cubicBezTo>
                  <a:cubicBezTo>
                    <a:pt x="0" y="11"/>
                    <a:pt x="3" y="7"/>
                    <a:pt x="4"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0" name="Freeform 1649">
              <a:extLst>
                <a:ext uri="{FF2B5EF4-FFF2-40B4-BE49-F238E27FC236}">
                  <a16:creationId xmlns:a16="http://schemas.microsoft.com/office/drawing/2014/main" id="{45C031CE-8CF3-41AB-9A11-856C0B84810D}"/>
                </a:ext>
              </a:extLst>
            </p:cNvPr>
            <p:cNvSpPr>
              <a:spLocks/>
            </p:cNvSpPr>
            <p:nvPr/>
          </p:nvSpPr>
          <p:spPr bwMode="auto">
            <a:xfrm>
              <a:off x="3862389" y="989012"/>
              <a:ext cx="336550" cy="266700"/>
            </a:xfrm>
            <a:custGeom>
              <a:avLst/>
              <a:gdLst>
                <a:gd name="T0" fmla="*/ 14 w 219"/>
                <a:gd name="T1" fmla="*/ 83 h 174"/>
                <a:gd name="T2" fmla="*/ 65 w 219"/>
                <a:gd name="T3" fmla="*/ 77 h 174"/>
                <a:gd name="T4" fmla="*/ 108 w 219"/>
                <a:gd name="T5" fmla="*/ 43 h 174"/>
                <a:gd name="T6" fmla="*/ 147 w 219"/>
                <a:gd name="T7" fmla="*/ 88 h 174"/>
                <a:gd name="T8" fmla="*/ 169 w 219"/>
                <a:gd name="T9" fmla="*/ 90 h 174"/>
                <a:gd name="T10" fmla="*/ 175 w 219"/>
                <a:gd name="T11" fmla="*/ 113 h 174"/>
                <a:gd name="T12" fmla="*/ 174 w 219"/>
                <a:gd name="T13" fmla="*/ 118 h 174"/>
                <a:gd name="T14" fmla="*/ 179 w 219"/>
                <a:gd name="T15" fmla="*/ 130 h 174"/>
                <a:gd name="T16" fmla="*/ 185 w 219"/>
                <a:gd name="T17" fmla="*/ 138 h 174"/>
                <a:gd name="T18" fmla="*/ 187 w 219"/>
                <a:gd name="T19" fmla="*/ 141 h 174"/>
                <a:gd name="T20" fmla="*/ 190 w 219"/>
                <a:gd name="T21" fmla="*/ 147 h 174"/>
                <a:gd name="T22" fmla="*/ 189 w 219"/>
                <a:gd name="T23" fmla="*/ 158 h 174"/>
                <a:gd name="T24" fmla="*/ 177 w 219"/>
                <a:gd name="T25" fmla="*/ 157 h 174"/>
                <a:gd name="T26" fmla="*/ 173 w 219"/>
                <a:gd name="T27" fmla="*/ 157 h 174"/>
                <a:gd name="T28" fmla="*/ 199 w 219"/>
                <a:gd name="T29" fmla="*/ 163 h 174"/>
                <a:gd name="T30" fmla="*/ 199 w 219"/>
                <a:gd name="T31" fmla="*/ 131 h 174"/>
                <a:gd name="T32" fmla="*/ 203 w 219"/>
                <a:gd name="T33" fmla="*/ 112 h 174"/>
                <a:gd name="T34" fmla="*/ 217 w 219"/>
                <a:gd name="T35" fmla="*/ 85 h 174"/>
                <a:gd name="T36" fmla="*/ 216 w 219"/>
                <a:gd name="T37" fmla="*/ 62 h 174"/>
                <a:gd name="T38" fmla="*/ 181 w 219"/>
                <a:gd name="T39" fmla="*/ 24 h 174"/>
                <a:gd name="T40" fmla="*/ 151 w 219"/>
                <a:gd name="T41" fmla="*/ 13 h 174"/>
                <a:gd name="T42" fmla="*/ 140 w 219"/>
                <a:gd name="T43" fmla="*/ 12 h 174"/>
                <a:gd name="T44" fmla="*/ 122 w 219"/>
                <a:gd name="T45" fmla="*/ 7 h 174"/>
                <a:gd name="T46" fmla="*/ 64 w 219"/>
                <a:gd name="T47" fmla="*/ 7 h 174"/>
                <a:gd name="T48" fmla="*/ 19 w 219"/>
                <a:gd name="T49" fmla="*/ 43 h 174"/>
                <a:gd name="T50" fmla="*/ 14 w 219"/>
                <a:gd name="T51" fmla="*/ 83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19" h="174">
                  <a:moveTo>
                    <a:pt x="14" y="83"/>
                  </a:moveTo>
                  <a:cubicBezTo>
                    <a:pt x="28" y="90"/>
                    <a:pt x="51" y="82"/>
                    <a:pt x="65" y="77"/>
                  </a:cubicBezTo>
                  <a:cubicBezTo>
                    <a:pt x="82" y="69"/>
                    <a:pt x="97" y="57"/>
                    <a:pt x="108" y="43"/>
                  </a:cubicBezTo>
                  <a:cubicBezTo>
                    <a:pt x="112" y="64"/>
                    <a:pt x="125" y="83"/>
                    <a:pt x="147" y="88"/>
                  </a:cubicBezTo>
                  <a:cubicBezTo>
                    <a:pt x="153" y="90"/>
                    <a:pt x="164" y="88"/>
                    <a:pt x="169" y="90"/>
                  </a:cubicBezTo>
                  <a:cubicBezTo>
                    <a:pt x="174" y="94"/>
                    <a:pt x="174" y="108"/>
                    <a:pt x="175" y="113"/>
                  </a:cubicBezTo>
                  <a:cubicBezTo>
                    <a:pt x="175" y="114"/>
                    <a:pt x="174" y="116"/>
                    <a:pt x="174" y="118"/>
                  </a:cubicBezTo>
                  <a:cubicBezTo>
                    <a:pt x="175" y="122"/>
                    <a:pt x="177" y="126"/>
                    <a:pt x="179" y="130"/>
                  </a:cubicBezTo>
                  <a:cubicBezTo>
                    <a:pt x="181" y="133"/>
                    <a:pt x="183" y="135"/>
                    <a:pt x="185" y="138"/>
                  </a:cubicBezTo>
                  <a:cubicBezTo>
                    <a:pt x="186" y="139"/>
                    <a:pt x="187" y="140"/>
                    <a:pt x="187" y="141"/>
                  </a:cubicBezTo>
                  <a:cubicBezTo>
                    <a:pt x="188" y="142"/>
                    <a:pt x="189" y="144"/>
                    <a:pt x="190" y="147"/>
                  </a:cubicBezTo>
                  <a:cubicBezTo>
                    <a:pt x="192" y="150"/>
                    <a:pt x="192" y="155"/>
                    <a:pt x="189" y="158"/>
                  </a:cubicBezTo>
                  <a:cubicBezTo>
                    <a:pt x="186" y="160"/>
                    <a:pt x="180" y="160"/>
                    <a:pt x="177" y="157"/>
                  </a:cubicBezTo>
                  <a:cubicBezTo>
                    <a:pt x="176" y="154"/>
                    <a:pt x="173" y="154"/>
                    <a:pt x="173" y="157"/>
                  </a:cubicBezTo>
                  <a:cubicBezTo>
                    <a:pt x="174" y="172"/>
                    <a:pt x="191" y="174"/>
                    <a:pt x="199" y="163"/>
                  </a:cubicBezTo>
                  <a:cubicBezTo>
                    <a:pt x="207" y="152"/>
                    <a:pt x="201" y="142"/>
                    <a:pt x="199" y="131"/>
                  </a:cubicBezTo>
                  <a:cubicBezTo>
                    <a:pt x="198" y="124"/>
                    <a:pt x="201" y="118"/>
                    <a:pt x="203" y="112"/>
                  </a:cubicBezTo>
                  <a:cubicBezTo>
                    <a:pt x="207" y="102"/>
                    <a:pt x="215" y="96"/>
                    <a:pt x="217" y="85"/>
                  </a:cubicBezTo>
                  <a:cubicBezTo>
                    <a:pt x="219" y="77"/>
                    <a:pt x="218" y="70"/>
                    <a:pt x="216" y="62"/>
                  </a:cubicBezTo>
                  <a:cubicBezTo>
                    <a:pt x="211" y="45"/>
                    <a:pt x="197" y="32"/>
                    <a:pt x="181" y="24"/>
                  </a:cubicBezTo>
                  <a:cubicBezTo>
                    <a:pt x="172" y="19"/>
                    <a:pt x="161" y="15"/>
                    <a:pt x="151" y="13"/>
                  </a:cubicBezTo>
                  <a:cubicBezTo>
                    <a:pt x="147" y="12"/>
                    <a:pt x="143" y="12"/>
                    <a:pt x="140" y="12"/>
                  </a:cubicBezTo>
                  <a:cubicBezTo>
                    <a:pt x="132" y="11"/>
                    <a:pt x="129" y="10"/>
                    <a:pt x="122" y="7"/>
                  </a:cubicBezTo>
                  <a:cubicBezTo>
                    <a:pt x="106" y="0"/>
                    <a:pt x="80" y="3"/>
                    <a:pt x="64" y="7"/>
                  </a:cubicBezTo>
                  <a:cubicBezTo>
                    <a:pt x="44" y="13"/>
                    <a:pt x="30" y="26"/>
                    <a:pt x="19" y="43"/>
                  </a:cubicBezTo>
                  <a:cubicBezTo>
                    <a:pt x="13" y="52"/>
                    <a:pt x="0" y="76"/>
                    <a:pt x="14" y="8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1" name="Freeform 1650">
              <a:extLst>
                <a:ext uri="{FF2B5EF4-FFF2-40B4-BE49-F238E27FC236}">
                  <a16:creationId xmlns:a16="http://schemas.microsoft.com/office/drawing/2014/main" id="{16721156-E127-4C8E-BF30-C14FA0BA654A}"/>
                </a:ext>
              </a:extLst>
            </p:cNvPr>
            <p:cNvSpPr>
              <a:spLocks/>
            </p:cNvSpPr>
            <p:nvPr/>
          </p:nvSpPr>
          <p:spPr bwMode="auto">
            <a:xfrm>
              <a:off x="4173539" y="1074737"/>
              <a:ext cx="36513" cy="57150"/>
            </a:xfrm>
            <a:custGeom>
              <a:avLst/>
              <a:gdLst>
                <a:gd name="T0" fmla="*/ 6 w 24"/>
                <a:gd name="T1" fmla="*/ 6 h 37"/>
                <a:gd name="T2" fmla="*/ 10 w 24"/>
                <a:gd name="T3" fmla="*/ 3 h 37"/>
                <a:gd name="T4" fmla="*/ 16 w 24"/>
                <a:gd name="T5" fmla="*/ 1 h 37"/>
                <a:gd name="T6" fmla="*/ 20 w 24"/>
                <a:gd name="T7" fmla="*/ 4 h 37"/>
                <a:gd name="T8" fmla="*/ 21 w 24"/>
                <a:gd name="T9" fmla="*/ 5 h 37"/>
                <a:gd name="T10" fmla="*/ 23 w 24"/>
                <a:gd name="T11" fmla="*/ 14 h 37"/>
                <a:gd name="T12" fmla="*/ 24 w 24"/>
                <a:gd name="T13" fmla="*/ 23 h 37"/>
                <a:gd name="T14" fmla="*/ 17 w 24"/>
                <a:gd name="T15" fmla="*/ 34 h 37"/>
                <a:gd name="T16" fmla="*/ 10 w 24"/>
                <a:gd name="T17" fmla="*/ 36 h 37"/>
                <a:gd name="T18" fmla="*/ 10 w 24"/>
                <a:gd name="T19" fmla="*/ 35 h 37"/>
                <a:gd name="T20" fmla="*/ 2 w 24"/>
                <a:gd name="T21" fmla="*/ 28 h 37"/>
                <a:gd name="T22" fmla="*/ 6 w 24"/>
                <a:gd name="T23"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7">
                  <a:moveTo>
                    <a:pt x="6" y="6"/>
                  </a:moveTo>
                  <a:cubicBezTo>
                    <a:pt x="7" y="5"/>
                    <a:pt x="9" y="4"/>
                    <a:pt x="10" y="3"/>
                  </a:cubicBezTo>
                  <a:cubicBezTo>
                    <a:pt x="12" y="1"/>
                    <a:pt x="14" y="0"/>
                    <a:pt x="16" y="1"/>
                  </a:cubicBezTo>
                  <a:cubicBezTo>
                    <a:pt x="18" y="1"/>
                    <a:pt x="19" y="2"/>
                    <a:pt x="20" y="4"/>
                  </a:cubicBezTo>
                  <a:cubicBezTo>
                    <a:pt x="20" y="4"/>
                    <a:pt x="21" y="5"/>
                    <a:pt x="21" y="5"/>
                  </a:cubicBezTo>
                  <a:cubicBezTo>
                    <a:pt x="23" y="8"/>
                    <a:pt x="24" y="11"/>
                    <a:pt x="23" y="14"/>
                  </a:cubicBezTo>
                  <a:cubicBezTo>
                    <a:pt x="24" y="17"/>
                    <a:pt x="24" y="20"/>
                    <a:pt x="24" y="23"/>
                  </a:cubicBezTo>
                  <a:cubicBezTo>
                    <a:pt x="23" y="27"/>
                    <a:pt x="20" y="32"/>
                    <a:pt x="17" y="34"/>
                  </a:cubicBezTo>
                  <a:cubicBezTo>
                    <a:pt x="15" y="36"/>
                    <a:pt x="13" y="37"/>
                    <a:pt x="10" y="36"/>
                  </a:cubicBezTo>
                  <a:cubicBezTo>
                    <a:pt x="10" y="35"/>
                    <a:pt x="10" y="35"/>
                    <a:pt x="10" y="35"/>
                  </a:cubicBezTo>
                  <a:cubicBezTo>
                    <a:pt x="6" y="35"/>
                    <a:pt x="3" y="32"/>
                    <a:pt x="2" y="28"/>
                  </a:cubicBezTo>
                  <a:cubicBezTo>
                    <a:pt x="0" y="22"/>
                    <a:pt x="2" y="11"/>
                    <a:pt x="6" y="6"/>
                  </a:cubicBezTo>
                  <a:close/>
                </a:path>
              </a:pathLst>
            </a:custGeom>
            <a:solidFill>
              <a:srgbClr val="B435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2" name="Freeform 1651">
              <a:extLst>
                <a:ext uri="{FF2B5EF4-FFF2-40B4-BE49-F238E27FC236}">
                  <a16:creationId xmlns:a16="http://schemas.microsoft.com/office/drawing/2014/main" id="{A2858EE4-C310-4656-A22B-959667AF71CB}"/>
                </a:ext>
              </a:extLst>
            </p:cNvPr>
            <p:cNvSpPr>
              <a:spLocks/>
            </p:cNvSpPr>
            <p:nvPr/>
          </p:nvSpPr>
          <p:spPr bwMode="auto">
            <a:xfrm>
              <a:off x="4187826" y="1063625"/>
              <a:ext cx="104775" cy="100013"/>
            </a:xfrm>
            <a:custGeom>
              <a:avLst/>
              <a:gdLst>
                <a:gd name="T0" fmla="*/ 2 w 69"/>
                <a:gd name="T1" fmla="*/ 31 h 66"/>
                <a:gd name="T2" fmla="*/ 11 w 69"/>
                <a:gd name="T3" fmla="*/ 48 h 66"/>
                <a:gd name="T4" fmla="*/ 17 w 69"/>
                <a:gd name="T5" fmla="*/ 57 h 66"/>
                <a:gd name="T6" fmla="*/ 20 w 69"/>
                <a:gd name="T7" fmla="*/ 57 h 66"/>
                <a:gd name="T8" fmla="*/ 22 w 69"/>
                <a:gd name="T9" fmla="*/ 54 h 66"/>
                <a:gd name="T10" fmla="*/ 37 w 69"/>
                <a:gd name="T11" fmla="*/ 63 h 66"/>
                <a:gd name="T12" fmla="*/ 40 w 69"/>
                <a:gd name="T13" fmla="*/ 56 h 66"/>
                <a:gd name="T14" fmla="*/ 53 w 69"/>
                <a:gd name="T15" fmla="*/ 58 h 66"/>
                <a:gd name="T16" fmla="*/ 48 w 69"/>
                <a:gd name="T17" fmla="*/ 44 h 66"/>
                <a:gd name="T18" fmla="*/ 60 w 69"/>
                <a:gd name="T19" fmla="*/ 40 h 66"/>
                <a:gd name="T20" fmla="*/ 47 w 69"/>
                <a:gd name="T21" fmla="*/ 25 h 66"/>
                <a:gd name="T22" fmla="*/ 69 w 69"/>
                <a:gd name="T23" fmla="*/ 6 h 66"/>
                <a:gd name="T24" fmla="*/ 68 w 69"/>
                <a:gd name="T25" fmla="*/ 4 h 66"/>
                <a:gd name="T26" fmla="*/ 39 w 69"/>
                <a:gd name="T27" fmla="*/ 6 h 66"/>
                <a:gd name="T28" fmla="*/ 13 w 69"/>
                <a:gd name="T29" fmla="*/ 15 h 66"/>
                <a:gd name="T30" fmla="*/ 10 w 69"/>
                <a:gd name="T31" fmla="*/ 16 h 66"/>
                <a:gd name="T32" fmla="*/ 7 w 69"/>
                <a:gd name="T33" fmla="*/ 18 h 66"/>
                <a:gd name="T34" fmla="*/ 5 w 69"/>
                <a:gd name="T35" fmla="*/ 20 h 66"/>
                <a:gd name="T36" fmla="*/ 4 w 69"/>
                <a:gd name="T37" fmla="*/ 20 h 66"/>
                <a:gd name="T38" fmla="*/ 2 w 69"/>
                <a:gd name="T39" fmla="*/ 3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66">
                  <a:moveTo>
                    <a:pt x="2" y="31"/>
                  </a:moveTo>
                  <a:cubicBezTo>
                    <a:pt x="4" y="37"/>
                    <a:pt x="8" y="43"/>
                    <a:pt x="11" y="48"/>
                  </a:cubicBezTo>
                  <a:cubicBezTo>
                    <a:pt x="12" y="52"/>
                    <a:pt x="14" y="54"/>
                    <a:pt x="17" y="57"/>
                  </a:cubicBezTo>
                  <a:cubicBezTo>
                    <a:pt x="18" y="58"/>
                    <a:pt x="20" y="58"/>
                    <a:pt x="20" y="57"/>
                  </a:cubicBezTo>
                  <a:cubicBezTo>
                    <a:pt x="21" y="56"/>
                    <a:pt x="21" y="55"/>
                    <a:pt x="22" y="54"/>
                  </a:cubicBezTo>
                  <a:cubicBezTo>
                    <a:pt x="26" y="60"/>
                    <a:pt x="31" y="66"/>
                    <a:pt x="37" y="63"/>
                  </a:cubicBezTo>
                  <a:cubicBezTo>
                    <a:pt x="41" y="62"/>
                    <a:pt x="41" y="59"/>
                    <a:pt x="40" y="56"/>
                  </a:cubicBezTo>
                  <a:cubicBezTo>
                    <a:pt x="45" y="59"/>
                    <a:pt x="50" y="61"/>
                    <a:pt x="53" y="58"/>
                  </a:cubicBezTo>
                  <a:cubicBezTo>
                    <a:pt x="57" y="54"/>
                    <a:pt x="53" y="48"/>
                    <a:pt x="48" y="44"/>
                  </a:cubicBezTo>
                  <a:cubicBezTo>
                    <a:pt x="53" y="45"/>
                    <a:pt x="59" y="45"/>
                    <a:pt x="60" y="40"/>
                  </a:cubicBezTo>
                  <a:cubicBezTo>
                    <a:pt x="63" y="32"/>
                    <a:pt x="55" y="28"/>
                    <a:pt x="47" y="25"/>
                  </a:cubicBezTo>
                  <a:cubicBezTo>
                    <a:pt x="57" y="22"/>
                    <a:pt x="69" y="14"/>
                    <a:pt x="69" y="6"/>
                  </a:cubicBezTo>
                  <a:cubicBezTo>
                    <a:pt x="69" y="6"/>
                    <a:pt x="68" y="5"/>
                    <a:pt x="68" y="4"/>
                  </a:cubicBezTo>
                  <a:cubicBezTo>
                    <a:pt x="59" y="0"/>
                    <a:pt x="48" y="3"/>
                    <a:pt x="39" y="6"/>
                  </a:cubicBezTo>
                  <a:cubicBezTo>
                    <a:pt x="30" y="8"/>
                    <a:pt x="21" y="11"/>
                    <a:pt x="13" y="15"/>
                  </a:cubicBezTo>
                  <a:cubicBezTo>
                    <a:pt x="12" y="15"/>
                    <a:pt x="11" y="15"/>
                    <a:pt x="10" y="16"/>
                  </a:cubicBezTo>
                  <a:cubicBezTo>
                    <a:pt x="9" y="17"/>
                    <a:pt x="8" y="18"/>
                    <a:pt x="7" y="18"/>
                  </a:cubicBezTo>
                  <a:cubicBezTo>
                    <a:pt x="6" y="19"/>
                    <a:pt x="6" y="19"/>
                    <a:pt x="5" y="20"/>
                  </a:cubicBezTo>
                  <a:cubicBezTo>
                    <a:pt x="4" y="20"/>
                    <a:pt x="4" y="20"/>
                    <a:pt x="4" y="20"/>
                  </a:cubicBezTo>
                  <a:cubicBezTo>
                    <a:pt x="2" y="23"/>
                    <a:pt x="0" y="25"/>
                    <a:pt x="2" y="3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3" name="Freeform 1652">
              <a:extLst>
                <a:ext uri="{FF2B5EF4-FFF2-40B4-BE49-F238E27FC236}">
                  <a16:creationId xmlns:a16="http://schemas.microsoft.com/office/drawing/2014/main" id="{D762D090-95BD-4BC2-8DC2-4954E3538640}"/>
                </a:ext>
              </a:extLst>
            </p:cNvPr>
            <p:cNvSpPr>
              <a:spLocks/>
            </p:cNvSpPr>
            <p:nvPr/>
          </p:nvSpPr>
          <p:spPr bwMode="auto">
            <a:xfrm>
              <a:off x="4043364" y="1055687"/>
              <a:ext cx="71438" cy="55563"/>
            </a:xfrm>
            <a:custGeom>
              <a:avLst/>
              <a:gdLst>
                <a:gd name="T0" fmla="*/ 0 w 47"/>
                <a:gd name="T1" fmla="*/ 0 h 37"/>
                <a:gd name="T2" fmla="*/ 47 w 47"/>
                <a:gd name="T3" fmla="*/ 36 h 37"/>
                <a:gd name="T4" fmla="*/ 47 w 47"/>
                <a:gd name="T5" fmla="*/ 37 h 37"/>
                <a:gd name="T6" fmla="*/ 0 w 47"/>
                <a:gd name="T7" fmla="*/ 0 h 37"/>
              </a:gdLst>
              <a:ahLst/>
              <a:cxnLst>
                <a:cxn ang="0">
                  <a:pos x="T0" y="T1"/>
                </a:cxn>
                <a:cxn ang="0">
                  <a:pos x="T2" y="T3"/>
                </a:cxn>
                <a:cxn ang="0">
                  <a:pos x="T4" y="T5"/>
                </a:cxn>
                <a:cxn ang="0">
                  <a:pos x="T6" y="T7"/>
                </a:cxn>
              </a:cxnLst>
              <a:rect l="0" t="0" r="r" b="b"/>
              <a:pathLst>
                <a:path w="47" h="37">
                  <a:moveTo>
                    <a:pt x="0" y="0"/>
                  </a:moveTo>
                  <a:cubicBezTo>
                    <a:pt x="7" y="21"/>
                    <a:pt x="25" y="33"/>
                    <a:pt x="47" y="36"/>
                  </a:cubicBezTo>
                  <a:cubicBezTo>
                    <a:pt x="47" y="37"/>
                    <a:pt x="47" y="37"/>
                    <a:pt x="47" y="37"/>
                  </a:cubicBezTo>
                  <a:cubicBezTo>
                    <a:pt x="25" y="37"/>
                    <a:pt x="5" y="20"/>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4" name="Freeform 1653">
              <a:extLst>
                <a:ext uri="{FF2B5EF4-FFF2-40B4-BE49-F238E27FC236}">
                  <a16:creationId xmlns:a16="http://schemas.microsoft.com/office/drawing/2014/main" id="{F05035BA-4261-48C4-A816-59662C5563D4}"/>
                </a:ext>
              </a:extLst>
            </p:cNvPr>
            <p:cNvSpPr>
              <a:spLocks/>
            </p:cNvSpPr>
            <p:nvPr/>
          </p:nvSpPr>
          <p:spPr bwMode="auto">
            <a:xfrm>
              <a:off x="4051301" y="1050925"/>
              <a:ext cx="49213" cy="47625"/>
            </a:xfrm>
            <a:custGeom>
              <a:avLst/>
              <a:gdLst>
                <a:gd name="T0" fmla="*/ 0 w 32"/>
                <a:gd name="T1" fmla="*/ 0 h 31"/>
                <a:gd name="T2" fmla="*/ 32 w 32"/>
                <a:gd name="T3" fmla="*/ 31 h 31"/>
                <a:gd name="T4" fmla="*/ 32 w 32"/>
                <a:gd name="T5" fmla="*/ 31 h 31"/>
                <a:gd name="T6" fmla="*/ 15 w 32"/>
                <a:gd name="T7" fmla="*/ 21 h 31"/>
                <a:gd name="T8" fmla="*/ 0 w 32"/>
                <a:gd name="T9" fmla="*/ 0 h 31"/>
              </a:gdLst>
              <a:ahLst/>
              <a:cxnLst>
                <a:cxn ang="0">
                  <a:pos x="T0" y="T1"/>
                </a:cxn>
                <a:cxn ang="0">
                  <a:pos x="T2" y="T3"/>
                </a:cxn>
                <a:cxn ang="0">
                  <a:pos x="T4" y="T5"/>
                </a:cxn>
                <a:cxn ang="0">
                  <a:pos x="T6" y="T7"/>
                </a:cxn>
                <a:cxn ang="0">
                  <a:pos x="T8" y="T9"/>
                </a:cxn>
              </a:cxnLst>
              <a:rect l="0" t="0" r="r" b="b"/>
              <a:pathLst>
                <a:path w="32" h="31">
                  <a:moveTo>
                    <a:pt x="0" y="0"/>
                  </a:moveTo>
                  <a:cubicBezTo>
                    <a:pt x="7" y="10"/>
                    <a:pt x="18" y="28"/>
                    <a:pt x="32" y="31"/>
                  </a:cubicBezTo>
                  <a:cubicBezTo>
                    <a:pt x="32" y="31"/>
                    <a:pt x="32" y="31"/>
                    <a:pt x="32" y="31"/>
                  </a:cubicBezTo>
                  <a:cubicBezTo>
                    <a:pt x="25" y="31"/>
                    <a:pt x="20" y="25"/>
                    <a:pt x="15" y="21"/>
                  </a:cubicBezTo>
                  <a:cubicBezTo>
                    <a:pt x="9" y="14"/>
                    <a:pt x="4" y="8"/>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5" name="Freeform 1654">
              <a:extLst>
                <a:ext uri="{FF2B5EF4-FFF2-40B4-BE49-F238E27FC236}">
                  <a16:creationId xmlns:a16="http://schemas.microsoft.com/office/drawing/2014/main" id="{89CE6188-8EB8-4710-99E3-623133BCBBAF}"/>
                </a:ext>
              </a:extLst>
            </p:cNvPr>
            <p:cNvSpPr>
              <a:spLocks/>
            </p:cNvSpPr>
            <p:nvPr/>
          </p:nvSpPr>
          <p:spPr bwMode="auto">
            <a:xfrm>
              <a:off x="4067176" y="1035050"/>
              <a:ext cx="36513" cy="46038"/>
            </a:xfrm>
            <a:custGeom>
              <a:avLst/>
              <a:gdLst>
                <a:gd name="T0" fmla="*/ 0 w 24"/>
                <a:gd name="T1" fmla="*/ 0 h 30"/>
                <a:gd name="T2" fmla="*/ 24 w 24"/>
                <a:gd name="T3" fmla="*/ 30 h 30"/>
                <a:gd name="T4" fmla="*/ 24 w 24"/>
                <a:gd name="T5" fmla="*/ 30 h 30"/>
                <a:gd name="T6" fmla="*/ 0 w 24"/>
                <a:gd name="T7" fmla="*/ 1 h 30"/>
                <a:gd name="T8" fmla="*/ 0 w 24"/>
                <a:gd name="T9" fmla="*/ 0 h 30"/>
              </a:gdLst>
              <a:ahLst/>
              <a:cxnLst>
                <a:cxn ang="0">
                  <a:pos x="T0" y="T1"/>
                </a:cxn>
                <a:cxn ang="0">
                  <a:pos x="T2" y="T3"/>
                </a:cxn>
                <a:cxn ang="0">
                  <a:pos x="T4" y="T5"/>
                </a:cxn>
                <a:cxn ang="0">
                  <a:pos x="T6" y="T7"/>
                </a:cxn>
                <a:cxn ang="0">
                  <a:pos x="T8" y="T9"/>
                </a:cxn>
              </a:cxnLst>
              <a:rect l="0" t="0" r="r" b="b"/>
              <a:pathLst>
                <a:path w="24" h="30">
                  <a:moveTo>
                    <a:pt x="0" y="0"/>
                  </a:moveTo>
                  <a:cubicBezTo>
                    <a:pt x="7" y="12"/>
                    <a:pt x="15" y="21"/>
                    <a:pt x="24" y="30"/>
                  </a:cubicBezTo>
                  <a:cubicBezTo>
                    <a:pt x="24" y="30"/>
                    <a:pt x="24" y="30"/>
                    <a:pt x="24" y="30"/>
                  </a:cubicBezTo>
                  <a:cubicBezTo>
                    <a:pt x="14" y="23"/>
                    <a:pt x="5" y="12"/>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6" name="Freeform 1655">
              <a:extLst>
                <a:ext uri="{FF2B5EF4-FFF2-40B4-BE49-F238E27FC236}">
                  <a16:creationId xmlns:a16="http://schemas.microsoft.com/office/drawing/2014/main" id="{EC2DE510-8124-4126-8828-7FD1D90017F2}"/>
                </a:ext>
              </a:extLst>
            </p:cNvPr>
            <p:cNvSpPr>
              <a:spLocks/>
            </p:cNvSpPr>
            <p:nvPr/>
          </p:nvSpPr>
          <p:spPr bwMode="auto">
            <a:xfrm>
              <a:off x="4106864" y="1060450"/>
              <a:ext cx="34925" cy="68263"/>
            </a:xfrm>
            <a:custGeom>
              <a:avLst/>
              <a:gdLst>
                <a:gd name="T0" fmla="*/ 1 w 23"/>
                <a:gd name="T1" fmla="*/ 0 h 45"/>
                <a:gd name="T2" fmla="*/ 23 w 23"/>
                <a:gd name="T3" fmla="*/ 45 h 45"/>
                <a:gd name="T4" fmla="*/ 23 w 23"/>
                <a:gd name="T5" fmla="*/ 45 h 45"/>
                <a:gd name="T6" fmla="*/ 0 w 23"/>
                <a:gd name="T7" fmla="*/ 0 h 45"/>
                <a:gd name="T8" fmla="*/ 1 w 23"/>
                <a:gd name="T9" fmla="*/ 0 h 45"/>
              </a:gdLst>
              <a:ahLst/>
              <a:cxnLst>
                <a:cxn ang="0">
                  <a:pos x="T0" y="T1"/>
                </a:cxn>
                <a:cxn ang="0">
                  <a:pos x="T2" y="T3"/>
                </a:cxn>
                <a:cxn ang="0">
                  <a:pos x="T4" y="T5"/>
                </a:cxn>
                <a:cxn ang="0">
                  <a:pos x="T6" y="T7"/>
                </a:cxn>
                <a:cxn ang="0">
                  <a:pos x="T8" y="T9"/>
                </a:cxn>
              </a:cxnLst>
              <a:rect l="0" t="0" r="r" b="b"/>
              <a:pathLst>
                <a:path w="23" h="45">
                  <a:moveTo>
                    <a:pt x="1" y="0"/>
                  </a:moveTo>
                  <a:cubicBezTo>
                    <a:pt x="14" y="11"/>
                    <a:pt x="23" y="28"/>
                    <a:pt x="23" y="45"/>
                  </a:cubicBezTo>
                  <a:cubicBezTo>
                    <a:pt x="23" y="45"/>
                    <a:pt x="23" y="45"/>
                    <a:pt x="23" y="45"/>
                  </a:cubicBezTo>
                  <a:cubicBezTo>
                    <a:pt x="19" y="27"/>
                    <a:pt x="13" y="14"/>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7" name="Freeform 1656">
              <a:extLst>
                <a:ext uri="{FF2B5EF4-FFF2-40B4-BE49-F238E27FC236}">
                  <a16:creationId xmlns:a16="http://schemas.microsoft.com/office/drawing/2014/main" id="{F92D41D3-6D6E-4732-9176-2B9260C0CF37}"/>
                </a:ext>
              </a:extLst>
            </p:cNvPr>
            <p:cNvSpPr>
              <a:spLocks/>
            </p:cNvSpPr>
            <p:nvPr/>
          </p:nvSpPr>
          <p:spPr bwMode="auto">
            <a:xfrm>
              <a:off x="4117976" y="1055687"/>
              <a:ext cx="34925" cy="47625"/>
            </a:xfrm>
            <a:custGeom>
              <a:avLst/>
              <a:gdLst>
                <a:gd name="T0" fmla="*/ 1 w 22"/>
                <a:gd name="T1" fmla="*/ 0 h 31"/>
                <a:gd name="T2" fmla="*/ 22 w 22"/>
                <a:gd name="T3" fmla="*/ 31 h 31"/>
                <a:gd name="T4" fmla="*/ 22 w 22"/>
                <a:gd name="T5" fmla="*/ 31 h 31"/>
                <a:gd name="T6" fmla="*/ 0 w 22"/>
                <a:gd name="T7" fmla="*/ 0 h 31"/>
                <a:gd name="T8" fmla="*/ 1 w 22"/>
                <a:gd name="T9" fmla="*/ 0 h 31"/>
              </a:gdLst>
              <a:ahLst/>
              <a:cxnLst>
                <a:cxn ang="0">
                  <a:pos x="T0" y="T1"/>
                </a:cxn>
                <a:cxn ang="0">
                  <a:pos x="T2" y="T3"/>
                </a:cxn>
                <a:cxn ang="0">
                  <a:pos x="T4" y="T5"/>
                </a:cxn>
                <a:cxn ang="0">
                  <a:pos x="T6" y="T7"/>
                </a:cxn>
                <a:cxn ang="0">
                  <a:pos x="T8" y="T9"/>
                </a:cxn>
              </a:cxnLst>
              <a:rect l="0" t="0" r="r" b="b"/>
              <a:pathLst>
                <a:path w="22" h="31">
                  <a:moveTo>
                    <a:pt x="1" y="0"/>
                  </a:moveTo>
                  <a:cubicBezTo>
                    <a:pt x="10" y="9"/>
                    <a:pt x="18" y="19"/>
                    <a:pt x="22" y="31"/>
                  </a:cubicBezTo>
                  <a:cubicBezTo>
                    <a:pt x="22" y="31"/>
                    <a:pt x="22" y="31"/>
                    <a:pt x="22" y="31"/>
                  </a:cubicBezTo>
                  <a:cubicBezTo>
                    <a:pt x="17" y="19"/>
                    <a:pt x="10" y="9"/>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8" name="Freeform 1657">
              <a:extLst>
                <a:ext uri="{FF2B5EF4-FFF2-40B4-BE49-F238E27FC236}">
                  <a16:creationId xmlns:a16="http://schemas.microsoft.com/office/drawing/2014/main" id="{679540D5-D03E-49E9-AEE8-967DA8207F1B}"/>
                </a:ext>
              </a:extLst>
            </p:cNvPr>
            <p:cNvSpPr>
              <a:spLocks/>
            </p:cNvSpPr>
            <p:nvPr/>
          </p:nvSpPr>
          <p:spPr bwMode="auto">
            <a:xfrm>
              <a:off x="4110039" y="1031875"/>
              <a:ext cx="49213" cy="39688"/>
            </a:xfrm>
            <a:custGeom>
              <a:avLst/>
              <a:gdLst>
                <a:gd name="T0" fmla="*/ 0 w 33"/>
                <a:gd name="T1" fmla="*/ 1 h 26"/>
                <a:gd name="T2" fmla="*/ 33 w 33"/>
                <a:gd name="T3" fmla="*/ 25 h 26"/>
                <a:gd name="T4" fmla="*/ 33 w 33"/>
                <a:gd name="T5" fmla="*/ 26 h 26"/>
                <a:gd name="T6" fmla="*/ 0 w 33"/>
                <a:gd name="T7" fmla="*/ 1 h 26"/>
                <a:gd name="T8" fmla="*/ 0 w 33"/>
                <a:gd name="T9" fmla="*/ 1 h 26"/>
              </a:gdLst>
              <a:ahLst/>
              <a:cxnLst>
                <a:cxn ang="0">
                  <a:pos x="T0" y="T1"/>
                </a:cxn>
                <a:cxn ang="0">
                  <a:pos x="T2" y="T3"/>
                </a:cxn>
                <a:cxn ang="0">
                  <a:pos x="T4" y="T5"/>
                </a:cxn>
                <a:cxn ang="0">
                  <a:pos x="T6" y="T7"/>
                </a:cxn>
                <a:cxn ang="0">
                  <a:pos x="T8" y="T9"/>
                </a:cxn>
              </a:cxnLst>
              <a:rect l="0" t="0" r="r" b="b"/>
              <a:pathLst>
                <a:path w="33" h="26">
                  <a:moveTo>
                    <a:pt x="0" y="1"/>
                  </a:moveTo>
                  <a:cubicBezTo>
                    <a:pt x="13" y="5"/>
                    <a:pt x="26" y="14"/>
                    <a:pt x="33" y="25"/>
                  </a:cubicBezTo>
                  <a:cubicBezTo>
                    <a:pt x="33" y="26"/>
                    <a:pt x="33" y="26"/>
                    <a:pt x="33" y="26"/>
                  </a:cubicBezTo>
                  <a:cubicBezTo>
                    <a:pt x="24" y="15"/>
                    <a:pt x="13" y="7"/>
                    <a:pt x="0" y="1"/>
                  </a:cubicBezTo>
                  <a:cubicBezTo>
                    <a:pt x="0" y="1"/>
                    <a:pt x="0" y="0"/>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89" name="Freeform 1658">
              <a:extLst>
                <a:ext uri="{FF2B5EF4-FFF2-40B4-BE49-F238E27FC236}">
                  <a16:creationId xmlns:a16="http://schemas.microsoft.com/office/drawing/2014/main" id="{ABEACAA3-9E09-4F61-BA98-AD555D304362}"/>
                </a:ext>
              </a:extLst>
            </p:cNvPr>
            <p:cNvSpPr>
              <a:spLocks/>
            </p:cNvSpPr>
            <p:nvPr/>
          </p:nvSpPr>
          <p:spPr bwMode="auto">
            <a:xfrm>
              <a:off x="3946526" y="996950"/>
              <a:ext cx="77788" cy="22225"/>
            </a:xfrm>
            <a:custGeom>
              <a:avLst/>
              <a:gdLst>
                <a:gd name="T0" fmla="*/ 0 w 50"/>
                <a:gd name="T1" fmla="*/ 13 h 14"/>
                <a:gd name="T2" fmla="*/ 50 w 50"/>
                <a:gd name="T3" fmla="*/ 8 h 14"/>
                <a:gd name="T4" fmla="*/ 50 w 50"/>
                <a:gd name="T5" fmla="*/ 8 h 14"/>
                <a:gd name="T6" fmla="*/ 49 w 50"/>
                <a:gd name="T7" fmla="*/ 10 h 14"/>
                <a:gd name="T8" fmla="*/ 49 w 50"/>
                <a:gd name="T9" fmla="*/ 9 h 14"/>
                <a:gd name="T10" fmla="*/ 38 w 50"/>
                <a:gd name="T11" fmla="*/ 6 h 14"/>
                <a:gd name="T12" fmla="*/ 23 w 50"/>
                <a:gd name="T13" fmla="*/ 7 h 14"/>
                <a:gd name="T14" fmla="*/ 0 w 50"/>
                <a:gd name="T15" fmla="*/ 14 h 14"/>
                <a:gd name="T16" fmla="*/ 0 w 50"/>
                <a:gd name="T17" fmla="*/ 1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14">
                  <a:moveTo>
                    <a:pt x="0" y="13"/>
                  </a:moveTo>
                  <a:cubicBezTo>
                    <a:pt x="15" y="6"/>
                    <a:pt x="34" y="0"/>
                    <a:pt x="50" y="8"/>
                  </a:cubicBezTo>
                  <a:cubicBezTo>
                    <a:pt x="50" y="8"/>
                    <a:pt x="50" y="8"/>
                    <a:pt x="50" y="8"/>
                  </a:cubicBezTo>
                  <a:cubicBezTo>
                    <a:pt x="50" y="9"/>
                    <a:pt x="49" y="9"/>
                    <a:pt x="49" y="10"/>
                  </a:cubicBezTo>
                  <a:cubicBezTo>
                    <a:pt x="49" y="9"/>
                    <a:pt x="49" y="9"/>
                    <a:pt x="49" y="9"/>
                  </a:cubicBezTo>
                  <a:cubicBezTo>
                    <a:pt x="50" y="7"/>
                    <a:pt x="38" y="6"/>
                    <a:pt x="38" y="6"/>
                  </a:cubicBezTo>
                  <a:cubicBezTo>
                    <a:pt x="33" y="5"/>
                    <a:pt x="28" y="6"/>
                    <a:pt x="23" y="7"/>
                  </a:cubicBezTo>
                  <a:cubicBezTo>
                    <a:pt x="15" y="8"/>
                    <a:pt x="7" y="11"/>
                    <a:pt x="0" y="14"/>
                  </a:cubicBezTo>
                  <a:lnTo>
                    <a:pt x="0"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0" name="Freeform 1659">
              <a:extLst>
                <a:ext uri="{FF2B5EF4-FFF2-40B4-BE49-F238E27FC236}">
                  <a16:creationId xmlns:a16="http://schemas.microsoft.com/office/drawing/2014/main" id="{F0733CF7-B336-40A1-9C9F-95D1C63D6A07}"/>
                </a:ext>
              </a:extLst>
            </p:cNvPr>
            <p:cNvSpPr>
              <a:spLocks/>
            </p:cNvSpPr>
            <p:nvPr/>
          </p:nvSpPr>
          <p:spPr bwMode="auto">
            <a:xfrm>
              <a:off x="3935414" y="1038225"/>
              <a:ext cx="84138" cy="49213"/>
            </a:xfrm>
            <a:custGeom>
              <a:avLst/>
              <a:gdLst>
                <a:gd name="T0" fmla="*/ 1 w 55"/>
                <a:gd name="T1" fmla="*/ 31 h 32"/>
                <a:gd name="T2" fmla="*/ 55 w 55"/>
                <a:gd name="T3" fmla="*/ 0 h 32"/>
                <a:gd name="T4" fmla="*/ 55 w 55"/>
                <a:gd name="T5" fmla="*/ 0 h 32"/>
                <a:gd name="T6" fmla="*/ 1 w 55"/>
                <a:gd name="T7" fmla="*/ 32 h 32"/>
                <a:gd name="T8" fmla="*/ 1 w 55"/>
                <a:gd name="T9" fmla="*/ 31 h 32"/>
              </a:gdLst>
              <a:ahLst/>
              <a:cxnLst>
                <a:cxn ang="0">
                  <a:pos x="T0" y="T1"/>
                </a:cxn>
                <a:cxn ang="0">
                  <a:pos x="T2" y="T3"/>
                </a:cxn>
                <a:cxn ang="0">
                  <a:pos x="T4" y="T5"/>
                </a:cxn>
                <a:cxn ang="0">
                  <a:pos x="T6" y="T7"/>
                </a:cxn>
                <a:cxn ang="0">
                  <a:pos x="T8" y="T9"/>
                </a:cxn>
              </a:cxnLst>
              <a:rect l="0" t="0" r="r" b="b"/>
              <a:pathLst>
                <a:path w="55" h="32">
                  <a:moveTo>
                    <a:pt x="1" y="31"/>
                  </a:moveTo>
                  <a:cubicBezTo>
                    <a:pt x="22" y="25"/>
                    <a:pt x="39" y="16"/>
                    <a:pt x="55" y="0"/>
                  </a:cubicBezTo>
                  <a:cubicBezTo>
                    <a:pt x="55" y="0"/>
                    <a:pt x="55" y="0"/>
                    <a:pt x="55" y="0"/>
                  </a:cubicBezTo>
                  <a:cubicBezTo>
                    <a:pt x="41" y="16"/>
                    <a:pt x="22" y="28"/>
                    <a:pt x="1" y="32"/>
                  </a:cubicBezTo>
                  <a:cubicBezTo>
                    <a:pt x="0" y="32"/>
                    <a:pt x="0" y="31"/>
                    <a:pt x="1"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1" name="Freeform 1660">
              <a:extLst>
                <a:ext uri="{FF2B5EF4-FFF2-40B4-BE49-F238E27FC236}">
                  <a16:creationId xmlns:a16="http://schemas.microsoft.com/office/drawing/2014/main" id="{C446E073-6055-4193-B758-C0C6707124A7}"/>
                </a:ext>
              </a:extLst>
            </p:cNvPr>
            <p:cNvSpPr>
              <a:spLocks/>
            </p:cNvSpPr>
            <p:nvPr/>
          </p:nvSpPr>
          <p:spPr bwMode="auto">
            <a:xfrm>
              <a:off x="3922714" y="1031875"/>
              <a:ext cx="76200" cy="38100"/>
            </a:xfrm>
            <a:custGeom>
              <a:avLst/>
              <a:gdLst>
                <a:gd name="T0" fmla="*/ 1 w 50"/>
                <a:gd name="T1" fmla="*/ 23 h 25"/>
                <a:gd name="T2" fmla="*/ 50 w 50"/>
                <a:gd name="T3" fmla="*/ 0 h 25"/>
                <a:gd name="T4" fmla="*/ 50 w 50"/>
                <a:gd name="T5" fmla="*/ 1 h 25"/>
                <a:gd name="T6" fmla="*/ 1 w 50"/>
                <a:gd name="T7" fmla="*/ 24 h 25"/>
                <a:gd name="T8" fmla="*/ 1 w 50"/>
                <a:gd name="T9" fmla="*/ 23 h 25"/>
              </a:gdLst>
              <a:ahLst/>
              <a:cxnLst>
                <a:cxn ang="0">
                  <a:pos x="T0" y="T1"/>
                </a:cxn>
                <a:cxn ang="0">
                  <a:pos x="T2" y="T3"/>
                </a:cxn>
                <a:cxn ang="0">
                  <a:pos x="T4" y="T5"/>
                </a:cxn>
                <a:cxn ang="0">
                  <a:pos x="T6" y="T7"/>
                </a:cxn>
                <a:cxn ang="0">
                  <a:pos x="T8" y="T9"/>
                </a:cxn>
              </a:cxnLst>
              <a:rect l="0" t="0" r="r" b="b"/>
              <a:pathLst>
                <a:path w="50" h="25">
                  <a:moveTo>
                    <a:pt x="1" y="23"/>
                  </a:moveTo>
                  <a:cubicBezTo>
                    <a:pt x="18" y="18"/>
                    <a:pt x="34" y="10"/>
                    <a:pt x="50" y="0"/>
                  </a:cubicBezTo>
                  <a:cubicBezTo>
                    <a:pt x="50" y="1"/>
                    <a:pt x="50" y="1"/>
                    <a:pt x="50" y="1"/>
                  </a:cubicBezTo>
                  <a:cubicBezTo>
                    <a:pt x="36" y="12"/>
                    <a:pt x="19" y="20"/>
                    <a:pt x="1" y="24"/>
                  </a:cubicBezTo>
                  <a:cubicBezTo>
                    <a:pt x="1" y="25"/>
                    <a:pt x="0" y="24"/>
                    <a:pt x="1" y="2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2" name="Freeform 1661">
              <a:extLst>
                <a:ext uri="{FF2B5EF4-FFF2-40B4-BE49-F238E27FC236}">
                  <a16:creationId xmlns:a16="http://schemas.microsoft.com/office/drawing/2014/main" id="{84224006-F388-450D-AD4C-2C5520C2987D}"/>
                </a:ext>
              </a:extLst>
            </p:cNvPr>
            <p:cNvSpPr>
              <a:spLocks/>
            </p:cNvSpPr>
            <p:nvPr/>
          </p:nvSpPr>
          <p:spPr bwMode="auto">
            <a:xfrm>
              <a:off x="4203701" y="1111250"/>
              <a:ext cx="15875" cy="39688"/>
            </a:xfrm>
            <a:custGeom>
              <a:avLst/>
              <a:gdLst>
                <a:gd name="T0" fmla="*/ 0 w 10"/>
                <a:gd name="T1" fmla="*/ 0 h 25"/>
                <a:gd name="T2" fmla="*/ 10 w 10"/>
                <a:gd name="T3" fmla="*/ 25 h 25"/>
                <a:gd name="T4" fmla="*/ 9 w 10"/>
                <a:gd name="T5" fmla="*/ 25 h 25"/>
                <a:gd name="T6" fmla="*/ 0 w 10"/>
                <a:gd name="T7" fmla="*/ 1 h 25"/>
                <a:gd name="T8" fmla="*/ 0 w 10"/>
                <a:gd name="T9" fmla="*/ 0 h 25"/>
              </a:gdLst>
              <a:ahLst/>
              <a:cxnLst>
                <a:cxn ang="0">
                  <a:pos x="T0" y="T1"/>
                </a:cxn>
                <a:cxn ang="0">
                  <a:pos x="T2" y="T3"/>
                </a:cxn>
                <a:cxn ang="0">
                  <a:pos x="T4" y="T5"/>
                </a:cxn>
                <a:cxn ang="0">
                  <a:pos x="T6" y="T7"/>
                </a:cxn>
                <a:cxn ang="0">
                  <a:pos x="T8" y="T9"/>
                </a:cxn>
              </a:cxnLst>
              <a:rect l="0" t="0" r="r" b="b"/>
              <a:pathLst>
                <a:path w="10" h="25">
                  <a:moveTo>
                    <a:pt x="0" y="0"/>
                  </a:moveTo>
                  <a:cubicBezTo>
                    <a:pt x="6" y="7"/>
                    <a:pt x="10" y="16"/>
                    <a:pt x="10" y="25"/>
                  </a:cubicBezTo>
                  <a:cubicBezTo>
                    <a:pt x="10" y="25"/>
                    <a:pt x="10" y="25"/>
                    <a:pt x="9" y="25"/>
                  </a:cubicBezTo>
                  <a:cubicBezTo>
                    <a:pt x="8" y="16"/>
                    <a:pt x="5" y="8"/>
                    <a:pt x="0" y="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3" name="Freeform 1662">
              <a:extLst>
                <a:ext uri="{FF2B5EF4-FFF2-40B4-BE49-F238E27FC236}">
                  <a16:creationId xmlns:a16="http://schemas.microsoft.com/office/drawing/2014/main" id="{6B1CAE0B-9638-42B8-89C3-EE80DC085A99}"/>
                </a:ext>
              </a:extLst>
            </p:cNvPr>
            <p:cNvSpPr>
              <a:spLocks/>
            </p:cNvSpPr>
            <p:nvPr/>
          </p:nvSpPr>
          <p:spPr bwMode="auto">
            <a:xfrm>
              <a:off x="4224339" y="1112837"/>
              <a:ext cx="22225" cy="31750"/>
            </a:xfrm>
            <a:custGeom>
              <a:avLst/>
              <a:gdLst>
                <a:gd name="T0" fmla="*/ 1 w 15"/>
                <a:gd name="T1" fmla="*/ 0 h 20"/>
                <a:gd name="T2" fmla="*/ 9 w 15"/>
                <a:gd name="T3" fmla="*/ 10 h 20"/>
                <a:gd name="T4" fmla="*/ 15 w 15"/>
                <a:gd name="T5" fmla="*/ 20 h 20"/>
                <a:gd name="T6" fmla="*/ 15 w 15"/>
                <a:gd name="T7" fmla="*/ 20 h 20"/>
                <a:gd name="T8" fmla="*/ 8 w 15"/>
                <a:gd name="T9" fmla="*/ 11 h 20"/>
                <a:gd name="T10" fmla="*/ 0 w 15"/>
                <a:gd name="T11" fmla="*/ 0 h 20"/>
                <a:gd name="T12" fmla="*/ 1 w 1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5" h="20">
                  <a:moveTo>
                    <a:pt x="1" y="0"/>
                  </a:moveTo>
                  <a:cubicBezTo>
                    <a:pt x="4" y="3"/>
                    <a:pt x="6" y="6"/>
                    <a:pt x="9" y="10"/>
                  </a:cubicBezTo>
                  <a:cubicBezTo>
                    <a:pt x="11" y="13"/>
                    <a:pt x="14" y="16"/>
                    <a:pt x="15" y="20"/>
                  </a:cubicBezTo>
                  <a:cubicBezTo>
                    <a:pt x="15" y="20"/>
                    <a:pt x="15" y="20"/>
                    <a:pt x="15" y="20"/>
                  </a:cubicBezTo>
                  <a:cubicBezTo>
                    <a:pt x="12" y="18"/>
                    <a:pt x="10" y="14"/>
                    <a:pt x="8" y="11"/>
                  </a:cubicBezTo>
                  <a:cubicBezTo>
                    <a:pt x="5" y="7"/>
                    <a:pt x="3" y="4"/>
                    <a:pt x="0" y="0"/>
                  </a:cubicBezTo>
                  <a:cubicBezTo>
                    <a:pt x="0" y="0"/>
                    <a:pt x="0"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4" name="Freeform 1663">
              <a:extLst>
                <a:ext uri="{FF2B5EF4-FFF2-40B4-BE49-F238E27FC236}">
                  <a16:creationId xmlns:a16="http://schemas.microsoft.com/office/drawing/2014/main" id="{8A257A07-D6C4-4B16-A4A7-2E881631B0A1}"/>
                </a:ext>
              </a:extLst>
            </p:cNvPr>
            <p:cNvSpPr>
              <a:spLocks/>
            </p:cNvSpPr>
            <p:nvPr/>
          </p:nvSpPr>
          <p:spPr bwMode="auto">
            <a:xfrm>
              <a:off x="4235451" y="1111250"/>
              <a:ext cx="26988" cy="17463"/>
            </a:xfrm>
            <a:custGeom>
              <a:avLst/>
              <a:gdLst>
                <a:gd name="T0" fmla="*/ 0 w 18"/>
                <a:gd name="T1" fmla="*/ 0 h 11"/>
                <a:gd name="T2" fmla="*/ 18 w 18"/>
                <a:gd name="T3" fmla="*/ 10 h 11"/>
                <a:gd name="T4" fmla="*/ 18 w 18"/>
                <a:gd name="T5" fmla="*/ 11 h 11"/>
                <a:gd name="T6" fmla="*/ 0 w 18"/>
                <a:gd name="T7" fmla="*/ 0 h 11"/>
              </a:gdLst>
              <a:ahLst/>
              <a:cxnLst>
                <a:cxn ang="0">
                  <a:pos x="T0" y="T1"/>
                </a:cxn>
                <a:cxn ang="0">
                  <a:pos x="T2" y="T3"/>
                </a:cxn>
                <a:cxn ang="0">
                  <a:pos x="T4" y="T5"/>
                </a:cxn>
                <a:cxn ang="0">
                  <a:pos x="T6" y="T7"/>
                </a:cxn>
              </a:cxnLst>
              <a:rect l="0" t="0" r="r" b="b"/>
              <a:pathLst>
                <a:path w="18" h="11">
                  <a:moveTo>
                    <a:pt x="0" y="0"/>
                  </a:moveTo>
                  <a:cubicBezTo>
                    <a:pt x="6" y="3"/>
                    <a:pt x="12" y="7"/>
                    <a:pt x="18" y="10"/>
                  </a:cubicBezTo>
                  <a:cubicBezTo>
                    <a:pt x="18" y="11"/>
                    <a:pt x="18" y="11"/>
                    <a:pt x="18" y="11"/>
                  </a:cubicBezTo>
                  <a:cubicBezTo>
                    <a:pt x="12" y="7"/>
                    <a:pt x="5" y="4"/>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5" name="Freeform 1664">
              <a:extLst>
                <a:ext uri="{FF2B5EF4-FFF2-40B4-BE49-F238E27FC236}">
                  <a16:creationId xmlns:a16="http://schemas.microsoft.com/office/drawing/2014/main" id="{3A44FF64-892A-4BFE-8FFB-902FD6578AE4}"/>
                </a:ext>
              </a:extLst>
            </p:cNvPr>
            <p:cNvSpPr>
              <a:spLocks/>
            </p:cNvSpPr>
            <p:nvPr/>
          </p:nvSpPr>
          <p:spPr bwMode="auto">
            <a:xfrm>
              <a:off x="4214814" y="1093787"/>
              <a:ext cx="46038" cy="1588"/>
            </a:xfrm>
            <a:custGeom>
              <a:avLst/>
              <a:gdLst>
                <a:gd name="T0" fmla="*/ 0 w 30"/>
                <a:gd name="T1" fmla="*/ 1 h 1"/>
                <a:gd name="T2" fmla="*/ 30 w 30"/>
                <a:gd name="T3" fmla="*/ 1 h 1"/>
                <a:gd name="T4" fmla="*/ 30 w 30"/>
                <a:gd name="T5" fmla="*/ 1 h 1"/>
                <a:gd name="T6" fmla="*/ 0 w 30"/>
                <a:gd name="T7" fmla="*/ 1 h 1"/>
              </a:gdLst>
              <a:ahLst/>
              <a:cxnLst>
                <a:cxn ang="0">
                  <a:pos x="T0" y="T1"/>
                </a:cxn>
                <a:cxn ang="0">
                  <a:pos x="T2" y="T3"/>
                </a:cxn>
                <a:cxn ang="0">
                  <a:pos x="T4" y="T5"/>
                </a:cxn>
                <a:cxn ang="0">
                  <a:pos x="T6" y="T7"/>
                </a:cxn>
              </a:cxnLst>
              <a:rect l="0" t="0" r="r" b="b"/>
              <a:pathLst>
                <a:path w="30" h="1">
                  <a:moveTo>
                    <a:pt x="0" y="1"/>
                  </a:moveTo>
                  <a:cubicBezTo>
                    <a:pt x="10" y="0"/>
                    <a:pt x="20" y="1"/>
                    <a:pt x="30" y="1"/>
                  </a:cubicBezTo>
                  <a:cubicBezTo>
                    <a:pt x="30" y="1"/>
                    <a:pt x="30" y="1"/>
                    <a:pt x="30" y="1"/>
                  </a:cubicBezTo>
                  <a:cubicBezTo>
                    <a:pt x="20" y="1"/>
                    <a:pt x="10" y="1"/>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6" name="Freeform 1665">
              <a:extLst>
                <a:ext uri="{FF2B5EF4-FFF2-40B4-BE49-F238E27FC236}">
                  <a16:creationId xmlns:a16="http://schemas.microsoft.com/office/drawing/2014/main" id="{9ECBD610-5B7E-4341-8EF2-BFD9A71A33F7}"/>
                </a:ext>
              </a:extLst>
            </p:cNvPr>
            <p:cNvSpPr>
              <a:spLocks/>
            </p:cNvSpPr>
            <p:nvPr/>
          </p:nvSpPr>
          <p:spPr bwMode="auto">
            <a:xfrm>
              <a:off x="3802064" y="1101725"/>
              <a:ext cx="39688" cy="6350"/>
            </a:xfrm>
            <a:custGeom>
              <a:avLst/>
              <a:gdLst>
                <a:gd name="T0" fmla="*/ 0 w 26"/>
                <a:gd name="T1" fmla="*/ 5 h 5"/>
                <a:gd name="T2" fmla="*/ 25 w 26"/>
                <a:gd name="T3" fmla="*/ 0 h 5"/>
                <a:gd name="T4" fmla="*/ 25 w 26"/>
                <a:gd name="T5" fmla="*/ 1 h 5"/>
                <a:gd name="T6" fmla="*/ 0 w 26"/>
                <a:gd name="T7" fmla="*/ 5 h 5"/>
              </a:gdLst>
              <a:ahLst/>
              <a:cxnLst>
                <a:cxn ang="0">
                  <a:pos x="T0" y="T1"/>
                </a:cxn>
                <a:cxn ang="0">
                  <a:pos x="T2" y="T3"/>
                </a:cxn>
                <a:cxn ang="0">
                  <a:pos x="T4" y="T5"/>
                </a:cxn>
                <a:cxn ang="0">
                  <a:pos x="T6" y="T7"/>
                </a:cxn>
              </a:cxnLst>
              <a:rect l="0" t="0" r="r" b="b"/>
              <a:pathLst>
                <a:path w="26" h="5">
                  <a:moveTo>
                    <a:pt x="0" y="5"/>
                  </a:moveTo>
                  <a:cubicBezTo>
                    <a:pt x="8" y="3"/>
                    <a:pt x="17" y="1"/>
                    <a:pt x="25" y="0"/>
                  </a:cubicBezTo>
                  <a:cubicBezTo>
                    <a:pt x="25" y="0"/>
                    <a:pt x="26" y="1"/>
                    <a:pt x="25" y="1"/>
                  </a:cubicBezTo>
                  <a:cubicBezTo>
                    <a:pt x="17" y="4"/>
                    <a:pt x="8" y="4"/>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7" name="Freeform 1666">
              <a:extLst>
                <a:ext uri="{FF2B5EF4-FFF2-40B4-BE49-F238E27FC236}">
                  <a16:creationId xmlns:a16="http://schemas.microsoft.com/office/drawing/2014/main" id="{80EB4561-AE25-4E07-BC83-03D74DB29BE1}"/>
                </a:ext>
              </a:extLst>
            </p:cNvPr>
            <p:cNvSpPr>
              <a:spLocks/>
            </p:cNvSpPr>
            <p:nvPr/>
          </p:nvSpPr>
          <p:spPr bwMode="auto">
            <a:xfrm>
              <a:off x="3802064" y="1076325"/>
              <a:ext cx="36513" cy="11113"/>
            </a:xfrm>
            <a:custGeom>
              <a:avLst/>
              <a:gdLst>
                <a:gd name="T0" fmla="*/ 0 w 24"/>
                <a:gd name="T1" fmla="*/ 1 h 7"/>
                <a:gd name="T2" fmla="*/ 23 w 24"/>
                <a:gd name="T3" fmla="*/ 6 h 7"/>
                <a:gd name="T4" fmla="*/ 23 w 24"/>
                <a:gd name="T5" fmla="*/ 7 h 7"/>
                <a:gd name="T6" fmla="*/ 12 w 24"/>
                <a:gd name="T7" fmla="*/ 3 h 7"/>
                <a:gd name="T8" fmla="*/ 0 w 24"/>
                <a:gd name="T9" fmla="*/ 1 h 7"/>
              </a:gdLst>
              <a:ahLst/>
              <a:cxnLst>
                <a:cxn ang="0">
                  <a:pos x="T0" y="T1"/>
                </a:cxn>
                <a:cxn ang="0">
                  <a:pos x="T2" y="T3"/>
                </a:cxn>
                <a:cxn ang="0">
                  <a:pos x="T4" y="T5"/>
                </a:cxn>
                <a:cxn ang="0">
                  <a:pos x="T6" y="T7"/>
                </a:cxn>
                <a:cxn ang="0">
                  <a:pos x="T8" y="T9"/>
                </a:cxn>
              </a:cxnLst>
              <a:rect l="0" t="0" r="r" b="b"/>
              <a:pathLst>
                <a:path w="24" h="7">
                  <a:moveTo>
                    <a:pt x="0" y="1"/>
                  </a:moveTo>
                  <a:cubicBezTo>
                    <a:pt x="8" y="0"/>
                    <a:pt x="17" y="2"/>
                    <a:pt x="23" y="6"/>
                  </a:cubicBezTo>
                  <a:cubicBezTo>
                    <a:pt x="24" y="6"/>
                    <a:pt x="24" y="7"/>
                    <a:pt x="23" y="7"/>
                  </a:cubicBezTo>
                  <a:cubicBezTo>
                    <a:pt x="19" y="6"/>
                    <a:pt x="15" y="4"/>
                    <a:pt x="12" y="3"/>
                  </a:cubicBezTo>
                  <a:cubicBezTo>
                    <a:pt x="8" y="2"/>
                    <a:pt x="4" y="2"/>
                    <a:pt x="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8" name="Freeform 1667">
              <a:extLst>
                <a:ext uri="{FF2B5EF4-FFF2-40B4-BE49-F238E27FC236}">
                  <a16:creationId xmlns:a16="http://schemas.microsoft.com/office/drawing/2014/main" id="{EE314E1D-5555-4346-9479-C5ED5E57E799}"/>
                </a:ext>
              </a:extLst>
            </p:cNvPr>
            <p:cNvSpPr>
              <a:spLocks/>
            </p:cNvSpPr>
            <p:nvPr/>
          </p:nvSpPr>
          <p:spPr bwMode="auto">
            <a:xfrm>
              <a:off x="3814764" y="1060450"/>
              <a:ext cx="31750" cy="12700"/>
            </a:xfrm>
            <a:custGeom>
              <a:avLst/>
              <a:gdLst>
                <a:gd name="T0" fmla="*/ 0 w 20"/>
                <a:gd name="T1" fmla="*/ 0 h 9"/>
                <a:gd name="T2" fmla="*/ 19 w 20"/>
                <a:gd name="T3" fmla="*/ 8 h 9"/>
                <a:gd name="T4" fmla="*/ 19 w 20"/>
                <a:gd name="T5" fmla="*/ 9 h 9"/>
                <a:gd name="T6" fmla="*/ 0 w 20"/>
                <a:gd name="T7" fmla="*/ 0 h 9"/>
              </a:gdLst>
              <a:ahLst/>
              <a:cxnLst>
                <a:cxn ang="0">
                  <a:pos x="T0" y="T1"/>
                </a:cxn>
                <a:cxn ang="0">
                  <a:pos x="T2" y="T3"/>
                </a:cxn>
                <a:cxn ang="0">
                  <a:pos x="T4" y="T5"/>
                </a:cxn>
                <a:cxn ang="0">
                  <a:pos x="T6" y="T7"/>
                </a:cxn>
              </a:cxnLst>
              <a:rect l="0" t="0" r="r" b="b"/>
              <a:pathLst>
                <a:path w="20" h="9">
                  <a:moveTo>
                    <a:pt x="0" y="0"/>
                  </a:moveTo>
                  <a:cubicBezTo>
                    <a:pt x="7" y="1"/>
                    <a:pt x="14" y="4"/>
                    <a:pt x="19" y="8"/>
                  </a:cubicBezTo>
                  <a:cubicBezTo>
                    <a:pt x="20" y="8"/>
                    <a:pt x="19" y="9"/>
                    <a:pt x="19" y="9"/>
                  </a:cubicBezTo>
                  <a:cubicBezTo>
                    <a:pt x="13" y="6"/>
                    <a:pt x="6" y="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99" name="Freeform 1668">
              <a:extLst>
                <a:ext uri="{FF2B5EF4-FFF2-40B4-BE49-F238E27FC236}">
                  <a16:creationId xmlns:a16="http://schemas.microsoft.com/office/drawing/2014/main" id="{7F72CF68-6218-4268-973B-333622236E2B}"/>
                </a:ext>
              </a:extLst>
            </p:cNvPr>
            <p:cNvSpPr>
              <a:spLocks/>
            </p:cNvSpPr>
            <p:nvPr/>
          </p:nvSpPr>
          <p:spPr bwMode="auto">
            <a:xfrm>
              <a:off x="4100514" y="1290637"/>
              <a:ext cx="12700" cy="106363"/>
            </a:xfrm>
            <a:custGeom>
              <a:avLst/>
              <a:gdLst>
                <a:gd name="T0" fmla="*/ 1 w 8"/>
                <a:gd name="T1" fmla="*/ 1 h 69"/>
                <a:gd name="T2" fmla="*/ 3 w 8"/>
                <a:gd name="T3" fmla="*/ 1 h 69"/>
                <a:gd name="T4" fmla="*/ 7 w 8"/>
                <a:gd name="T5" fmla="*/ 69 h 69"/>
                <a:gd name="T6" fmla="*/ 6 w 8"/>
                <a:gd name="T7" fmla="*/ 69 h 69"/>
                <a:gd name="T8" fmla="*/ 1 w 8"/>
                <a:gd name="T9" fmla="*/ 1 h 69"/>
              </a:gdLst>
              <a:ahLst/>
              <a:cxnLst>
                <a:cxn ang="0">
                  <a:pos x="T0" y="T1"/>
                </a:cxn>
                <a:cxn ang="0">
                  <a:pos x="T2" y="T3"/>
                </a:cxn>
                <a:cxn ang="0">
                  <a:pos x="T4" y="T5"/>
                </a:cxn>
                <a:cxn ang="0">
                  <a:pos x="T6" y="T7"/>
                </a:cxn>
                <a:cxn ang="0">
                  <a:pos x="T8" y="T9"/>
                </a:cxn>
              </a:cxnLst>
              <a:rect l="0" t="0" r="r" b="b"/>
              <a:pathLst>
                <a:path w="8" h="69">
                  <a:moveTo>
                    <a:pt x="1" y="1"/>
                  </a:moveTo>
                  <a:cubicBezTo>
                    <a:pt x="1" y="0"/>
                    <a:pt x="3" y="0"/>
                    <a:pt x="3" y="1"/>
                  </a:cubicBezTo>
                  <a:cubicBezTo>
                    <a:pt x="2" y="24"/>
                    <a:pt x="8" y="46"/>
                    <a:pt x="7" y="69"/>
                  </a:cubicBezTo>
                  <a:cubicBezTo>
                    <a:pt x="7" y="69"/>
                    <a:pt x="6" y="69"/>
                    <a:pt x="6" y="69"/>
                  </a:cubicBezTo>
                  <a:cubicBezTo>
                    <a:pt x="2" y="48"/>
                    <a:pt x="0" y="23"/>
                    <a:pt x="1"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0" name="Freeform 1669">
              <a:extLst>
                <a:ext uri="{FF2B5EF4-FFF2-40B4-BE49-F238E27FC236}">
                  <a16:creationId xmlns:a16="http://schemas.microsoft.com/office/drawing/2014/main" id="{7BA7349B-8CF4-49D8-A9DC-54BE877AA9DE}"/>
                </a:ext>
              </a:extLst>
            </p:cNvPr>
            <p:cNvSpPr>
              <a:spLocks/>
            </p:cNvSpPr>
            <p:nvPr/>
          </p:nvSpPr>
          <p:spPr bwMode="auto">
            <a:xfrm>
              <a:off x="4130676" y="1389062"/>
              <a:ext cx="42863" cy="12700"/>
            </a:xfrm>
            <a:custGeom>
              <a:avLst/>
              <a:gdLst>
                <a:gd name="T0" fmla="*/ 1 w 28"/>
                <a:gd name="T1" fmla="*/ 6 h 8"/>
                <a:gd name="T2" fmla="*/ 28 w 28"/>
                <a:gd name="T3" fmla="*/ 1 h 8"/>
                <a:gd name="T4" fmla="*/ 28 w 28"/>
                <a:gd name="T5" fmla="*/ 1 h 8"/>
                <a:gd name="T6" fmla="*/ 2 w 28"/>
                <a:gd name="T7" fmla="*/ 8 h 8"/>
                <a:gd name="T8" fmla="*/ 1 w 28"/>
                <a:gd name="T9" fmla="*/ 6 h 8"/>
              </a:gdLst>
              <a:ahLst/>
              <a:cxnLst>
                <a:cxn ang="0">
                  <a:pos x="T0" y="T1"/>
                </a:cxn>
                <a:cxn ang="0">
                  <a:pos x="T2" y="T3"/>
                </a:cxn>
                <a:cxn ang="0">
                  <a:pos x="T4" y="T5"/>
                </a:cxn>
                <a:cxn ang="0">
                  <a:pos x="T6" y="T7"/>
                </a:cxn>
                <a:cxn ang="0">
                  <a:pos x="T8" y="T9"/>
                </a:cxn>
              </a:cxnLst>
              <a:rect l="0" t="0" r="r" b="b"/>
              <a:pathLst>
                <a:path w="28" h="8">
                  <a:moveTo>
                    <a:pt x="1" y="6"/>
                  </a:moveTo>
                  <a:cubicBezTo>
                    <a:pt x="9" y="3"/>
                    <a:pt x="19" y="0"/>
                    <a:pt x="28" y="1"/>
                  </a:cubicBezTo>
                  <a:cubicBezTo>
                    <a:pt x="28" y="1"/>
                    <a:pt x="28" y="1"/>
                    <a:pt x="28" y="1"/>
                  </a:cubicBezTo>
                  <a:cubicBezTo>
                    <a:pt x="19" y="3"/>
                    <a:pt x="10" y="4"/>
                    <a:pt x="2" y="8"/>
                  </a:cubicBezTo>
                  <a:cubicBezTo>
                    <a:pt x="1" y="8"/>
                    <a:pt x="0" y="7"/>
                    <a:pt x="1" y="6"/>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1" name="Freeform 1670">
              <a:extLst>
                <a:ext uri="{FF2B5EF4-FFF2-40B4-BE49-F238E27FC236}">
                  <a16:creationId xmlns:a16="http://schemas.microsoft.com/office/drawing/2014/main" id="{6565BD93-24FE-4404-8761-33E3E5E8C9C6}"/>
                </a:ext>
              </a:extLst>
            </p:cNvPr>
            <p:cNvSpPr>
              <a:spLocks/>
            </p:cNvSpPr>
            <p:nvPr/>
          </p:nvSpPr>
          <p:spPr bwMode="auto">
            <a:xfrm>
              <a:off x="4162426" y="1428750"/>
              <a:ext cx="20638" cy="28575"/>
            </a:xfrm>
            <a:custGeom>
              <a:avLst/>
              <a:gdLst>
                <a:gd name="T0" fmla="*/ 1 w 13"/>
                <a:gd name="T1" fmla="*/ 0 h 19"/>
                <a:gd name="T2" fmla="*/ 12 w 13"/>
                <a:gd name="T3" fmla="*/ 17 h 19"/>
                <a:gd name="T4" fmla="*/ 11 w 13"/>
                <a:gd name="T5" fmla="*/ 18 h 19"/>
                <a:gd name="T6" fmla="*/ 0 w 13"/>
                <a:gd name="T7" fmla="*/ 0 h 19"/>
                <a:gd name="T8" fmla="*/ 1 w 13"/>
                <a:gd name="T9" fmla="*/ 0 h 19"/>
              </a:gdLst>
              <a:ahLst/>
              <a:cxnLst>
                <a:cxn ang="0">
                  <a:pos x="T0" y="T1"/>
                </a:cxn>
                <a:cxn ang="0">
                  <a:pos x="T2" y="T3"/>
                </a:cxn>
                <a:cxn ang="0">
                  <a:pos x="T4" y="T5"/>
                </a:cxn>
                <a:cxn ang="0">
                  <a:pos x="T6" y="T7"/>
                </a:cxn>
                <a:cxn ang="0">
                  <a:pos x="T8" y="T9"/>
                </a:cxn>
              </a:cxnLst>
              <a:rect l="0" t="0" r="r" b="b"/>
              <a:pathLst>
                <a:path w="13" h="19">
                  <a:moveTo>
                    <a:pt x="1" y="0"/>
                  </a:moveTo>
                  <a:cubicBezTo>
                    <a:pt x="4" y="6"/>
                    <a:pt x="6" y="12"/>
                    <a:pt x="12" y="17"/>
                  </a:cubicBezTo>
                  <a:cubicBezTo>
                    <a:pt x="13" y="18"/>
                    <a:pt x="12" y="19"/>
                    <a:pt x="11" y="18"/>
                  </a:cubicBezTo>
                  <a:cubicBezTo>
                    <a:pt x="6" y="13"/>
                    <a:pt x="1" y="7"/>
                    <a:pt x="0" y="0"/>
                  </a:cubicBezTo>
                  <a:lnTo>
                    <a:pt x="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2" name="Freeform 1671">
              <a:extLst>
                <a:ext uri="{FF2B5EF4-FFF2-40B4-BE49-F238E27FC236}">
                  <a16:creationId xmlns:a16="http://schemas.microsoft.com/office/drawing/2014/main" id="{289E522F-45A1-48DE-95E5-01F225E91141}"/>
                </a:ext>
              </a:extLst>
            </p:cNvPr>
            <p:cNvSpPr>
              <a:spLocks/>
            </p:cNvSpPr>
            <p:nvPr/>
          </p:nvSpPr>
          <p:spPr bwMode="auto">
            <a:xfrm>
              <a:off x="4141789" y="1416050"/>
              <a:ext cx="7938" cy="23813"/>
            </a:xfrm>
            <a:custGeom>
              <a:avLst/>
              <a:gdLst>
                <a:gd name="T0" fmla="*/ 2 w 5"/>
                <a:gd name="T1" fmla="*/ 1 h 15"/>
                <a:gd name="T2" fmla="*/ 2 w 5"/>
                <a:gd name="T3" fmla="*/ 1 h 15"/>
                <a:gd name="T4" fmla="*/ 5 w 5"/>
                <a:gd name="T5" fmla="*/ 14 h 15"/>
                <a:gd name="T6" fmla="*/ 3 w 5"/>
                <a:gd name="T7" fmla="*/ 14 h 15"/>
                <a:gd name="T8" fmla="*/ 2 w 5"/>
                <a:gd name="T9" fmla="*/ 1 h 15"/>
              </a:gdLst>
              <a:ahLst/>
              <a:cxnLst>
                <a:cxn ang="0">
                  <a:pos x="T0" y="T1"/>
                </a:cxn>
                <a:cxn ang="0">
                  <a:pos x="T2" y="T3"/>
                </a:cxn>
                <a:cxn ang="0">
                  <a:pos x="T4" y="T5"/>
                </a:cxn>
                <a:cxn ang="0">
                  <a:pos x="T6" y="T7"/>
                </a:cxn>
                <a:cxn ang="0">
                  <a:pos x="T8" y="T9"/>
                </a:cxn>
              </a:cxnLst>
              <a:rect l="0" t="0" r="r" b="b"/>
              <a:pathLst>
                <a:path w="5" h="15">
                  <a:moveTo>
                    <a:pt x="2" y="1"/>
                  </a:moveTo>
                  <a:cubicBezTo>
                    <a:pt x="2" y="0"/>
                    <a:pt x="2" y="0"/>
                    <a:pt x="2" y="1"/>
                  </a:cubicBezTo>
                  <a:cubicBezTo>
                    <a:pt x="2" y="5"/>
                    <a:pt x="2" y="10"/>
                    <a:pt x="5" y="14"/>
                  </a:cubicBezTo>
                  <a:cubicBezTo>
                    <a:pt x="5" y="14"/>
                    <a:pt x="4" y="15"/>
                    <a:pt x="3" y="14"/>
                  </a:cubicBezTo>
                  <a:cubicBezTo>
                    <a:pt x="1" y="10"/>
                    <a:pt x="0" y="5"/>
                    <a:pt x="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3" name="Freeform 1672">
              <a:extLst>
                <a:ext uri="{FF2B5EF4-FFF2-40B4-BE49-F238E27FC236}">
                  <a16:creationId xmlns:a16="http://schemas.microsoft.com/office/drawing/2014/main" id="{9E33AEF4-3DB8-4584-B216-CF6090372D25}"/>
                </a:ext>
              </a:extLst>
            </p:cNvPr>
            <p:cNvSpPr>
              <a:spLocks/>
            </p:cNvSpPr>
            <p:nvPr/>
          </p:nvSpPr>
          <p:spPr bwMode="auto">
            <a:xfrm>
              <a:off x="3917951" y="1287462"/>
              <a:ext cx="19050" cy="112713"/>
            </a:xfrm>
            <a:custGeom>
              <a:avLst/>
              <a:gdLst>
                <a:gd name="T0" fmla="*/ 9 w 12"/>
                <a:gd name="T1" fmla="*/ 1 h 73"/>
                <a:gd name="T2" fmla="*/ 11 w 12"/>
                <a:gd name="T3" fmla="*/ 2 h 73"/>
                <a:gd name="T4" fmla="*/ 1 w 12"/>
                <a:gd name="T5" fmla="*/ 73 h 73"/>
                <a:gd name="T6" fmla="*/ 0 w 12"/>
                <a:gd name="T7" fmla="*/ 72 h 73"/>
                <a:gd name="T8" fmla="*/ 9 w 12"/>
                <a:gd name="T9" fmla="*/ 1 h 73"/>
              </a:gdLst>
              <a:ahLst/>
              <a:cxnLst>
                <a:cxn ang="0">
                  <a:pos x="T0" y="T1"/>
                </a:cxn>
                <a:cxn ang="0">
                  <a:pos x="T2" y="T3"/>
                </a:cxn>
                <a:cxn ang="0">
                  <a:pos x="T4" y="T5"/>
                </a:cxn>
                <a:cxn ang="0">
                  <a:pos x="T6" y="T7"/>
                </a:cxn>
                <a:cxn ang="0">
                  <a:pos x="T8" y="T9"/>
                </a:cxn>
              </a:cxnLst>
              <a:rect l="0" t="0" r="r" b="b"/>
              <a:pathLst>
                <a:path w="12" h="73">
                  <a:moveTo>
                    <a:pt x="9" y="1"/>
                  </a:moveTo>
                  <a:cubicBezTo>
                    <a:pt x="10" y="0"/>
                    <a:pt x="12" y="0"/>
                    <a:pt x="11" y="2"/>
                  </a:cubicBezTo>
                  <a:cubicBezTo>
                    <a:pt x="7" y="25"/>
                    <a:pt x="4" y="49"/>
                    <a:pt x="1" y="73"/>
                  </a:cubicBezTo>
                  <a:cubicBezTo>
                    <a:pt x="1" y="73"/>
                    <a:pt x="0" y="73"/>
                    <a:pt x="0" y="72"/>
                  </a:cubicBezTo>
                  <a:cubicBezTo>
                    <a:pt x="1" y="49"/>
                    <a:pt x="5" y="25"/>
                    <a:pt x="9" y="1"/>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4" name="Freeform 1673">
              <a:extLst>
                <a:ext uri="{FF2B5EF4-FFF2-40B4-BE49-F238E27FC236}">
                  <a16:creationId xmlns:a16="http://schemas.microsoft.com/office/drawing/2014/main" id="{22E37464-E6A7-4196-81C1-BF6B15FAAFFF}"/>
                </a:ext>
              </a:extLst>
            </p:cNvPr>
            <p:cNvSpPr>
              <a:spLocks/>
            </p:cNvSpPr>
            <p:nvPr/>
          </p:nvSpPr>
          <p:spPr bwMode="auto">
            <a:xfrm>
              <a:off x="4051301" y="1277937"/>
              <a:ext cx="31750" cy="44450"/>
            </a:xfrm>
            <a:custGeom>
              <a:avLst/>
              <a:gdLst>
                <a:gd name="T0" fmla="*/ 0 w 21"/>
                <a:gd name="T1" fmla="*/ 8 h 29"/>
                <a:gd name="T2" fmla="*/ 11 w 21"/>
                <a:gd name="T3" fmla="*/ 20 h 29"/>
                <a:gd name="T4" fmla="*/ 17 w 21"/>
                <a:gd name="T5" fmla="*/ 21 h 29"/>
                <a:gd name="T6" fmla="*/ 14 w 21"/>
                <a:gd name="T7" fmla="*/ 14 h 29"/>
                <a:gd name="T8" fmla="*/ 6 w 21"/>
                <a:gd name="T9" fmla="*/ 3 h 29"/>
                <a:gd name="T10" fmla="*/ 8 w 21"/>
                <a:gd name="T11" fmla="*/ 1 h 29"/>
                <a:gd name="T12" fmla="*/ 18 w 21"/>
                <a:gd name="T13" fmla="*/ 16 h 29"/>
                <a:gd name="T14" fmla="*/ 18 w 21"/>
                <a:gd name="T15" fmla="*/ 27 h 29"/>
                <a:gd name="T16" fmla="*/ 10 w 21"/>
                <a:gd name="T17" fmla="*/ 23 h 29"/>
                <a:gd name="T18" fmla="*/ 6 w 21"/>
                <a:gd name="T19" fmla="*/ 15 h 29"/>
                <a:gd name="T20" fmla="*/ 0 w 21"/>
                <a:gd name="T21" fmla="*/ 8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29">
                  <a:moveTo>
                    <a:pt x="0" y="8"/>
                  </a:moveTo>
                  <a:cubicBezTo>
                    <a:pt x="6" y="8"/>
                    <a:pt x="9" y="16"/>
                    <a:pt x="11" y="20"/>
                  </a:cubicBezTo>
                  <a:cubicBezTo>
                    <a:pt x="11" y="21"/>
                    <a:pt x="15" y="28"/>
                    <a:pt x="17" y="21"/>
                  </a:cubicBezTo>
                  <a:cubicBezTo>
                    <a:pt x="18" y="19"/>
                    <a:pt x="15" y="16"/>
                    <a:pt x="14" y="14"/>
                  </a:cubicBezTo>
                  <a:cubicBezTo>
                    <a:pt x="12" y="10"/>
                    <a:pt x="9" y="6"/>
                    <a:pt x="6" y="3"/>
                  </a:cubicBezTo>
                  <a:cubicBezTo>
                    <a:pt x="5" y="2"/>
                    <a:pt x="7" y="0"/>
                    <a:pt x="8" y="1"/>
                  </a:cubicBezTo>
                  <a:cubicBezTo>
                    <a:pt x="12" y="6"/>
                    <a:pt x="16" y="10"/>
                    <a:pt x="18" y="16"/>
                  </a:cubicBezTo>
                  <a:cubicBezTo>
                    <a:pt x="19" y="19"/>
                    <a:pt x="21" y="24"/>
                    <a:pt x="18" y="27"/>
                  </a:cubicBezTo>
                  <a:cubicBezTo>
                    <a:pt x="14" y="29"/>
                    <a:pt x="12" y="25"/>
                    <a:pt x="10" y="23"/>
                  </a:cubicBezTo>
                  <a:cubicBezTo>
                    <a:pt x="9" y="20"/>
                    <a:pt x="8" y="18"/>
                    <a:pt x="6" y="15"/>
                  </a:cubicBezTo>
                  <a:cubicBezTo>
                    <a:pt x="4" y="12"/>
                    <a:pt x="2" y="11"/>
                    <a:pt x="0" y="8"/>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5" name="Freeform 1674">
              <a:extLst>
                <a:ext uri="{FF2B5EF4-FFF2-40B4-BE49-F238E27FC236}">
                  <a16:creationId xmlns:a16="http://schemas.microsoft.com/office/drawing/2014/main" id="{27365CC3-B4E0-4251-A658-E0B889532A64}"/>
                </a:ext>
              </a:extLst>
            </p:cNvPr>
            <p:cNvSpPr>
              <a:spLocks/>
            </p:cNvSpPr>
            <p:nvPr/>
          </p:nvSpPr>
          <p:spPr bwMode="auto">
            <a:xfrm>
              <a:off x="3962401" y="1308100"/>
              <a:ext cx="12700" cy="14288"/>
            </a:xfrm>
            <a:custGeom>
              <a:avLst/>
              <a:gdLst>
                <a:gd name="T0" fmla="*/ 1 w 8"/>
                <a:gd name="T1" fmla="*/ 3 h 9"/>
                <a:gd name="T2" fmla="*/ 5 w 8"/>
                <a:gd name="T3" fmla="*/ 0 h 9"/>
                <a:gd name="T4" fmla="*/ 5 w 8"/>
                <a:gd name="T5" fmla="*/ 1 h 9"/>
                <a:gd name="T6" fmla="*/ 3 w 8"/>
                <a:gd name="T7" fmla="*/ 4 h 9"/>
                <a:gd name="T8" fmla="*/ 2 w 8"/>
                <a:gd name="T9" fmla="*/ 7 h 9"/>
                <a:gd name="T10" fmla="*/ 5 w 8"/>
                <a:gd name="T11" fmla="*/ 5 h 9"/>
                <a:gd name="T12" fmla="*/ 7 w 8"/>
                <a:gd name="T13" fmla="*/ 3 h 9"/>
                <a:gd name="T14" fmla="*/ 8 w 8"/>
                <a:gd name="T15" fmla="*/ 3 h 9"/>
                <a:gd name="T16" fmla="*/ 1 w 8"/>
                <a:gd name="T17" fmla="*/ 9 h 9"/>
                <a:gd name="T18" fmla="*/ 0 w 8"/>
                <a:gd name="T19" fmla="*/ 8 h 9"/>
                <a:gd name="T20" fmla="*/ 1 w 8"/>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9">
                  <a:moveTo>
                    <a:pt x="1" y="3"/>
                  </a:moveTo>
                  <a:cubicBezTo>
                    <a:pt x="2" y="2"/>
                    <a:pt x="3" y="0"/>
                    <a:pt x="5" y="0"/>
                  </a:cubicBezTo>
                  <a:cubicBezTo>
                    <a:pt x="5" y="0"/>
                    <a:pt x="6" y="0"/>
                    <a:pt x="5" y="1"/>
                  </a:cubicBezTo>
                  <a:cubicBezTo>
                    <a:pt x="5" y="2"/>
                    <a:pt x="4" y="3"/>
                    <a:pt x="3" y="4"/>
                  </a:cubicBezTo>
                  <a:cubicBezTo>
                    <a:pt x="2" y="5"/>
                    <a:pt x="2" y="6"/>
                    <a:pt x="2" y="7"/>
                  </a:cubicBezTo>
                  <a:cubicBezTo>
                    <a:pt x="3" y="6"/>
                    <a:pt x="4" y="6"/>
                    <a:pt x="5" y="5"/>
                  </a:cubicBezTo>
                  <a:cubicBezTo>
                    <a:pt x="6" y="4"/>
                    <a:pt x="6" y="3"/>
                    <a:pt x="7" y="3"/>
                  </a:cubicBezTo>
                  <a:cubicBezTo>
                    <a:pt x="8" y="3"/>
                    <a:pt x="8" y="3"/>
                    <a:pt x="8" y="3"/>
                  </a:cubicBezTo>
                  <a:cubicBezTo>
                    <a:pt x="7" y="5"/>
                    <a:pt x="4"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6" name="Freeform 1675">
              <a:extLst>
                <a:ext uri="{FF2B5EF4-FFF2-40B4-BE49-F238E27FC236}">
                  <a16:creationId xmlns:a16="http://schemas.microsoft.com/office/drawing/2014/main" id="{848D48E2-CC81-479B-9A1E-55E51F3065E7}"/>
                </a:ext>
              </a:extLst>
            </p:cNvPr>
            <p:cNvSpPr>
              <a:spLocks/>
            </p:cNvSpPr>
            <p:nvPr/>
          </p:nvSpPr>
          <p:spPr bwMode="auto">
            <a:xfrm>
              <a:off x="4019551" y="1312862"/>
              <a:ext cx="22225"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0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9" y="5"/>
                    <a:pt x="9" y="5"/>
                  </a:cubicBezTo>
                  <a:cubicBezTo>
                    <a:pt x="10" y="5"/>
                    <a:pt x="13" y="5"/>
                    <a:pt x="12" y="4"/>
                  </a:cubicBezTo>
                  <a:cubicBezTo>
                    <a:pt x="11" y="2"/>
                    <a:pt x="8" y="2"/>
                    <a:pt x="6" y="2"/>
                  </a:cubicBezTo>
                  <a:cubicBezTo>
                    <a:pt x="5" y="1"/>
                    <a:pt x="3" y="2"/>
                    <a:pt x="1" y="1"/>
                  </a:cubicBezTo>
                  <a:cubicBezTo>
                    <a:pt x="1" y="1"/>
                    <a:pt x="1" y="1"/>
                    <a:pt x="1" y="1"/>
                  </a:cubicBezTo>
                  <a:cubicBezTo>
                    <a:pt x="3" y="0"/>
                    <a:pt x="7" y="0"/>
                    <a:pt x="9" y="0"/>
                  </a:cubicBezTo>
                  <a:cubicBezTo>
                    <a:pt x="11" y="1"/>
                    <a:pt x="13" y="2"/>
                    <a:pt x="14" y="4"/>
                  </a:cubicBezTo>
                  <a:cubicBezTo>
                    <a:pt x="15" y="6"/>
                    <a:pt x="13" y="6"/>
                    <a:pt x="11" y="6"/>
                  </a:cubicBezTo>
                  <a:cubicBezTo>
                    <a:pt x="8" y="6"/>
                    <a:pt x="4" y="7"/>
                    <a:pt x="1" y="6"/>
                  </a:cubicBezTo>
                  <a:cubicBezTo>
                    <a:pt x="0" y="5"/>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7" name="Freeform 1676">
              <a:extLst>
                <a:ext uri="{FF2B5EF4-FFF2-40B4-BE49-F238E27FC236}">
                  <a16:creationId xmlns:a16="http://schemas.microsoft.com/office/drawing/2014/main" id="{7382E6BE-FA25-4B6E-B220-CFDA5218FA5A}"/>
                </a:ext>
              </a:extLst>
            </p:cNvPr>
            <p:cNvSpPr>
              <a:spLocks/>
            </p:cNvSpPr>
            <p:nvPr/>
          </p:nvSpPr>
          <p:spPr bwMode="auto">
            <a:xfrm>
              <a:off x="3951289" y="1308100"/>
              <a:ext cx="19050" cy="22225"/>
            </a:xfrm>
            <a:custGeom>
              <a:avLst/>
              <a:gdLst>
                <a:gd name="T0" fmla="*/ 3 w 12"/>
                <a:gd name="T1" fmla="*/ 1 h 15"/>
                <a:gd name="T2" fmla="*/ 9 w 12"/>
                <a:gd name="T3" fmla="*/ 5 h 15"/>
                <a:gd name="T4" fmla="*/ 9 w 12"/>
                <a:gd name="T5" fmla="*/ 7 h 15"/>
                <a:gd name="T6" fmla="*/ 11 w 12"/>
                <a:gd name="T7" fmla="*/ 12 h 15"/>
                <a:gd name="T8" fmla="*/ 11 w 12"/>
                <a:gd name="T9" fmla="*/ 13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5" y="0"/>
                    <a:pt x="8" y="4"/>
                    <a:pt x="9" y="5"/>
                  </a:cubicBezTo>
                  <a:cubicBezTo>
                    <a:pt x="9" y="6"/>
                    <a:pt x="9" y="6"/>
                    <a:pt x="9" y="7"/>
                  </a:cubicBezTo>
                  <a:cubicBezTo>
                    <a:pt x="10" y="8"/>
                    <a:pt x="11" y="10"/>
                    <a:pt x="11" y="12"/>
                  </a:cubicBezTo>
                  <a:cubicBezTo>
                    <a:pt x="12" y="13"/>
                    <a:pt x="11" y="13"/>
                    <a:pt x="11" y="13"/>
                  </a:cubicBezTo>
                  <a:cubicBezTo>
                    <a:pt x="11" y="14"/>
                    <a:pt x="10" y="15"/>
                    <a:pt x="9" y="15"/>
                  </a:cubicBezTo>
                  <a:cubicBezTo>
                    <a:pt x="6" y="13"/>
                    <a:pt x="4" y="10"/>
                    <a:pt x="3" y="8"/>
                  </a:cubicBezTo>
                  <a:cubicBezTo>
                    <a:pt x="2" y="6"/>
                    <a:pt x="0" y="1"/>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8" name="Freeform 1677">
              <a:extLst>
                <a:ext uri="{FF2B5EF4-FFF2-40B4-BE49-F238E27FC236}">
                  <a16:creationId xmlns:a16="http://schemas.microsoft.com/office/drawing/2014/main" id="{B78952A8-6BF3-436E-A4AE-90A00D0EDBA8}"/>
                </a:ext>
              </a:extLst>
            </p:cNvPr>
            <p:cNvSpPr>
              <a:spLocks/>
            </p:cNvSpPr>
            <p:nvPr/>
          </p:nvSpPr>
          <p:spPr bwMode="auto">
            <a:xfrm>
              <a:off x="3956051" y="1352550"/>
              <a:ext cx="12700" cy="12700"/>
            </a:xfrm>
            <a:custGeom>
              <a:avLst/>
              <a:gdLst>
                <a:gd name="T0" fmla="*/ 2 w 8"/>
                <a:gd name="T1" fmla="*/ 3 h 8"/>
                <a:gd name="T2" fmla="*/ 5 w 8"/>
                <a:gd name="T3" fmla="*/ 0 h 8"/>
                <a:gd name="T4" fmla="*/ 6 w 8"/>
                <a:gd name="T5" fmla="*/ 0 h 8"/>
                <a:gd name="T6" fmla="*/ 4 w 8"/>
                <a:gd name="T7" fmla="*/ 3 h 8"/>
                <a:gd name="T8" fmla="*/ 2 w 8"/>
                <a:gd name="T9" fmla="*/ 6 h 8"/>
                <a:gd name="T10" fmla="*/ 5 w 8"/>
                <a:gd name="T11" fmla="*/ 5 h 8"/>
                <a:gd name="T12" fmla="*/ 8 w 8"/>
                <a:gd name="T13" fmla="*/ 2 h 8"/>
                <a:gd name="T14" fmla="*/ 8 w 8"/>
                <a:gd name="T15" fmla="*/ 2 h 8"/>
                <a:gd name="T16" fmla="*/ 1 w 8"/>
                <a:gd name="T17" fmla="*/ 8 h 8"/>
                <a:gd name="T18" fmla="*/ 1 w 8"/>
                <a:gd name="T19" fmla="*/ 7 h 8"/>
                <a:gd name="T20" fmla="*/ 2 w 8"/>
                <a:gd name="T21"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 h="8">
                  <a:moveTo>
                    <a:pt x="2" y="3"/>
                  </a:moveTo>
                  <a:cubicBezTo>
                    <a:pt x="2" y="2"/>
                    <a:pt x="4" y="0"/>
                    <a:pt x="5" y="0"/>
                  </a:cubicBezTo>
                  <a:cubicBezTo>
                    <a:pt x="6" y="0"/>
                    <a:pt x="6" y="0"/>
                    <a:pt x="6" y="0"/>
                  </a:cubicBezTo>
                  <a:cubicBezTo>
                    <a:pt x="6" y="1"/>
                    <a:pt x="4" y="2"/>
                    <a:pt x="4" y="3"/>
                  </a:cubicBezTo>
                  <a:cubicBezTo>
                    <a:pt x="3" y="4"/>
                    <a:pt x="2" y="5"/>
                    <a:pt x="2" y="6"/>
                  </a:cubicBezTo>
                  <a:cubicBezTo>
                    <a:pt x="3" y="6"/>
                    <a:pt x="4" y="5"/>
                    <a:pt x="5" y="5"/>
                  </a:cubicBezTo>
                  <a:cubicBezTo>
                    <a:pt x="6" y="4"/>
                    <a:pt x="7" y="3"/>
                    <a:pt x="8" y="2"/>
                  </a:cubicBezTo>
                  <a:cubicBezTo>
                    <a:pt x="8" y="2"/>
                    <a:pt x="8" y="2"/>
                    <a:pt x="8" y="2"/>
                  </a:cubicBezTo>
                  <a:cubicBezTo>
                    <a:pt x="8" y="5"/>
                    <a:pt x="4" y="7"/>
                    <a:pt x="1" y="8"/>
                  </a:cubicBezTo>
                  <a:cubicBezTo>
                    <a:pt x="1" y="8"/>
                    <a:pt x="0" y="8"/>
                    <a:pt x="1" y="7"/>
                  </a:cubicBezTo>
                  <a:cubicBezTo>
                    <a:pt x="1" y="6"/>
                    <a:pt x="1" y="4"/>
                    <a:pt x="2"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9" name="Freeform 1678">
              <a:extLst>
                <a:ext uri="{FF2B5EF4-FFF2-40B4-BE49-F238E27FC236}">
                  <a16:creationId xmlns:a16="http://schemas.microsoft.com/office/drawing/2014/main" id="{36E67150-3212-49A5-8998-767BD3B485CA}"/>
                </a:ext>
              </a:extLst>
            </p:cNvPr>
            <p:cNvSpPr>
              <a:spLocks/>
            </p:cNvSpPr>
            <p:nvPr/>
          </p:nvSpPr>
          <p:spPr bwMode="auto">
            <a:xfrm>
              <a:off x="4017964" y="1354137"/>
              <a:ext cx="22225" cy="11113"/>
            </a:xfrm>
            <a:custGeom>
              <a:avLst/>
              <a:gdLst>
                <a:gd name="T0" fmla="*/ 1 w 15"/>
                <a:gd name="T1" fmla="*/ 5 h 7"/>
                <a:gd name="T2" fmla="*/ 7 w 15"/>
                <a:gd name="T3" fmla="*/ 5 h 7"/>
                <a:gd name="T4" fmla="*/ 10 w 15"/>
                <a:gd name="T5" fmla="*/ 5 h 7"/>
                <a:gd name="T6" fmla="*/ 12 w 15"/>
                <a:gd name="T7" fmla="*/ 4 h 7"/>
                <a:gd name="T8" fmla="*/ 6 w 15"/>
                <a:gd name="T9" fmla="*/ 2 h 7"/>
                <a:gd name="T10" fmla="*/ 2 w 15"/>
                <a:gd name="T11" fmla="*/ 1 h 7"/>
                <a:gd name="T12" fmla="*/ 2 w 15"/>
                <a:gd name="T13" fmla="*/ 1 h 7"/>
                <a:gd name="T14" fmla="*/ 9 w 15"/>
                <a:gd name="T15" fmla="*/ 1 h 7"/>
                <a:gd name="T16" fmla="*/ 14 w 15"/>
                <a:gd name="T17" fmla="*/ 4 h 7"/>
                <a:gd name="T18" fmla="*/ 11 w 15"/>
                <a:gd name="T19" fmla="*/ 7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5"/>
                    <a:pt x="5" y="5"/>
                    <a:pt x="7" y="5"/>
                  </a:cubicBezTo>
                  <a:cubicBezTo>
                    <a:pt x="8" y="5"/>
                    <a:pt x="9" y="5"/>
                    <a:pt x="10" y="5"/>
                  </a:cubicBezTo>
                  <a:cubicBezTo>
                    <a:pt x="11" y="5"/>
                    <a:pt x="13" y="6"/>
                    <a:pt x="12" y="4"/>
                  </a:cubicBezTo>
                  <a:cubicBezTo>
                    <a:pt x="11" y="3"/>
                    <a:pt x="8" y="2"/>
                    <a:pt x="6" y="2"/>
                  </a:cubicBezTo>
                  <a:cubicBezTo>
                    <a:pt x="5" y="2"/>
                    <a:pt x="3" y="2"/>
                    <a:pt x="2" y="1"/>
                  </a:cubicBezTo>
                  <a:cubicBezTo>
                    <a:pt x="2" y="1"/>
                    <a:pt x="2" y="1"/>
                    <a:pt x="2" y="1"/>
                  </a:cubicBezTo>
                  <a:cubicBezTo>
                    <a:pt x="3" y="0"/>
                    <a:pt x="7" y="0"/>
                    <a:pt x="9" y="1"/>
                  </a:cubicBezTo>
                  <a:cubicBezTo>
                    <a:pt x="11" y="1"/>
                    <a:pt x="14" y="3"/>
                    <a:pt x="14" y="4"/>
                  </a:cubicBezTo>
                  <a:cubicBezTo>
                    <a:pt x="15" y="6"/>
                    <a:pt x="13" y="7"/>
                    <a:pt x="11" y="7"/>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0" name="Freeform 1679">
              <a:extLst>
                <a:ext uri="{FF2B5EF4-FFF2-40B4-BE49-F238E27FC236}">
                  <a16:creationId xmlns:a16="http://schemas.microsoft.com/office/drawing/2014/main" id="{5059789B-C5C8-410E-BE2F-EEC05AC02008}"/>
                </a:ext>
              </a:extLst>
            </p:cNvPr>
            <p:cNvSpPr>
              <a:spLocks/>
            </p:cNvSpPr>
            <p:nvPr/>
          </p:nvSpPr>
          <p:spPr bwMode="auto">
            <a:xfrm>
              <a:off x="3949701" y="1349375"/>
              <a:ext cx="19050" cy="22225"/>
            </a:xfrm>
            <a:custGeom>
              <a:avLst/>
              <a:gdLst>
                <a:gd name="T0" fmla="*/ 3 w 12"/>
                <a:gd name="T1" fmla="*/ 1 h 15"/>
                <a:gd name="T2" fmla="*/ 9 w 12"/>
                <a:gd name="T3" fmla="*/ 6 h 15"/>
                <a:gd name="T4" fmla="*/ 9 w 12"/>
                <a:gd name="T5" fmla="*/ 7 h 15"/>
                <a:gd name="T6" fmla="*/ 12 w 12"/>
                <a:gd name="T7" fmla="*/ 12 h 15"/>
                <a:gd name="T8" fmla="*/ 11 w 12"/>
                <a:gd name="T9" fmla="*/ 14 h 15"/>
                <a:gd name="T10" fmla="*/ 9 w 12"/>
                <a:gd name="T11" fmla="*/ 15 h 15"/>
                <a:gd name="T12" fmla="*/ 3 w 12"/>
                <a:gd name="T13" fmla="*/ 8 h 15"/>
                <a:gd name="T14" fmla="*/ 3 w 12"/>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5">
                  <a:moveTo>
                    <a:pt x="3" y="1"/>
                  </a:moveTo>
                  <a:cubicBezTo>
                    <a:pt x="6" y="0"/>
                    <a:pt x="8" y="4"/>
                    <a:pt x="9" y="6"/>
                  </a:cubicBezTo>
                  <a:cubicBezTo>
                    <a:pt x="9" y="6"/>
                    <a:pt x="9" y="7"/>
                    <a:pt x="9" y="7"/>
                  </a:cubicBezTo>
                  <a:cubicBezTo>
                    <a:pt x="10" y="9"/>
                    <a:pt x="11" y="10"/>
                    <a:pt x="12" y="12"/>
                  </a:cubicBezTo>
                  <a:cubicBezTo>
                    <a:pt x="12" y="13"/>
                    <a:pt x="11" y="13"/>
                    <a:pt x="11" y="14"/>
                  </a:cubicBezTo>
                  <a:cubicBezTo>
                    <a:pt x="11" y="15"/>
                    <a:pt x="10" y="15"/>
                    <a:pt x="9" y="15"/>
                  </a:cubicBezTo>
                  <a:cubicBezTo>
                    <a:pt x="6" y="14"/>
                    <a:pt x="4" y="11"/>
                    <a:pt x="3" y="8"/>
                  </a:cubicBezTo>
                  <a:cubicBezTo>
                    <a:pt x="3"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1" name="Freeform 1680">
              <a:extLst>
                <a:ext uri="{FF2B5EF4-FFF2-40B4-BE49-F238E27FC236}">
                  <a16:creationId xmlns:a16="http://schemas.microsoft.com/office/drawing/2014/main" id="{902183FC-A037-4CD6-BC26-06B25EDEA17E}"/>
                </a:ext>
              </a:extLst>
            </p:cNvPr>
            <p:cNvSpPr>
              <a:spLocks/>
            </p:cNvSpPr>
            <p:nvPr/>
          </p:nvSpPr>
          <p:spPr bwMode="auto">
            <a:xfrm>
              <a:off x="3951289" y="1395412"/>
              <a:ext cx="11113" cy="14288"/>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1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2" y="2"/>
                    <a:pt x="3" y="0"/>
                    <a:pt x="4" y="0"/>
                  </a:cubicBezTo>
                  <a:cubicBezTo>
                    <a:pt x="5" y="0"/>
                    <a:pt x="5" y="0"/>
                    <a:pt x="5" y="1"/>
                  </a:cubicBezTo>
                  <a:cubicBezTo>
                    <a:pt x="5" y="2"/>
                    <a:pt x="3" y="3"/>
                    <a:pt x="3" y="4"/>
                  </a:cubicBezTo>
                  <a:cubicBezTo>
                    <a:pt x="2" y="5"/>
                    <a:pt x="2" y="6"/>
                    <a:pt x="1" y="7"/>
                  </a:cubicBezTo>
                  <a:cubicBezTo>
                    <a:pt x="2" y="6"/>
                    <a:pt x="3" y="6"/>
                    <a:pt x="4" y="5"/>
                  </a:cubicBezTo>
                  <a:cubicBezTo>
                    <a:pt x="5" y="5"/>
                    <a:pt x="6" y="3"/>
                    <a:pt x="7" y="3"/>
                  </a:cubicBezTo>
                  <a:cubicBezTo>
                    <a:pt x="7" y="3"/>
                    <a:pt x="7" y="3"/>
                    <a:pt x="7" y="3"/>
                  </a:cubicBezTo>
                  <a:cubicBezTo>
                    <a:pt x="7" y="6"/>
                    <a:pt x="3" y="8"/>
                    <a:pt x="1"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2" name="Freeform 1681">
              <a:extLst>
                <a:ext uri="{FF2B5EF4-FFF2-40B4-BE49-F238E27FC236}">
                  <a16:creationId xmlns:a16="http://schemas.microsoft.com/office/drawing/2014/main" id="{DBF51CFB-FCF8-4D59-9B08-2CA7F63A1EB9}"/>
                </a:ext>
              </a:extLst>
            </p:cNvPr>
            <p:cNvSpPr>
              <a:spLocks/>
            </p:cNvSpPr>
            <p:nvPr/>
          </p:nvSpPr>
          <p:spPr bwMode="auto">
            <a:xfrm>
              <a:off x="4022726" y="1397000"/>
              <a:ext cx="20638" cy="11113"/>
            </a:xfrm>
            <a:custGeom>
              <a:avLst/>
              <a:gdLst>
                <a:gd name="T0" fmla="*/ 1 w 14"/>
                <a:gd name="T1" fmla="*/ 5 h 7"/>
                <a:gd name="T2" fmla="*/ 7 w 14"/>
                <a:gd name="T3" fmla="*/ 5 h 7"/>
                <a:gd name="T4" fmla="*/ 9 w 14"/>
                <a:gd name="T5" fmla="*/ 5 h 7"/>
                <a:gd name="T6" fmla="*/ 11 w 14"/>
                <a:gd name="T7" fmla="*/ 4 h 7"/>
                <a:gd name="T8" fmla="*/ 6 w 14"/>
                <a:gd name="T9" fmla="*/ 2 h 7"/>
                <a:gd name="T10" fmla="*/ 1 w 14"/>
                <a:gd name="T11" fmla="*/ 2 h 7"/>
                <a:gd name="T12" fmla="*/ 1 w 14"/>
                <a:gd name="T13" fmla="*/ 1 h 7"/>
                <a:gd name="T14" fmla="*/ 8 w 14"/>
                <a:gd name="T15" fmla="*/ 1 h 7"/>
                <a:gd name="T16" fmla="*/ 14 w 14"/>
                <a:gd name="T17" fmla="*/ 4 h 7"/>
                <a:gd name="T18" fmla="*/ 11 w 14"/>
                <a:gd name="T19" fmla="*/ 7 h 7"/>
                <a:gd name="T20" fmla="*/ 0 w 14"/>
                <a:gd name="T21" fmla="*/ 6 h 7"/>
                <a:gd name="T22" fmla="*/ 1 w 14"/>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7">
                  <a:moveTo>
                    <a:pt x="1" y="5"/>
                  </a:moveTo>
                  <a:cubicBezTo>
                    <a:pt x="2" y="5"/>
                    <a:pt x="5" y="5"/>
                    <a:pt x="7" y="5"/>
                  </a:cubicBezTo>
                  <a:cubicBezTo>
                    <a:pt x="7" y="5"/>
                    <a:pt x="8" y="5"/>
                    <a:pt x="9" y="5"/>
                  </a:cubicBezTo>
                  <a:cubicBezTo>
                    <a:pt x="10" y="5"/>
                    <a:pt x="13" y="6"/>
                    <a:pt x="11" y="4"/>
                  </a:cubicBezTo>
                  <a:cubicBezTo>
                    <a:pt x="10" y="3"/>
                    <a:pt x="8" y="2"/>
                    <a:pt x="6" y="2"/>
                  </a:cubicBezTo>
                  <a:cubicBezTo>
                    <a:pt x="4" y="2"/>
                    <a:pt x="2" y="2"/>
                    <a:pt x="1" y="2"/>
                  </a:cubicBezTo>
                  <a:cubicBezTo>
                    <a:pt x="1" y="1"/>
                    <a:pt x="1" y="1"/>
                    <a:pt x="1" y="1"/>
                  </a:cubicBezTo>
                  <a:cubicBezTo>
                    <a:pt x="2" y="0"/>
                    <a:pt x="6" y="0"/>
                    <a:pt x="8" y="1"/>
                  </a:cubicBezTo>
                  <a:cubicBezTo>
                    <a:pt x="10" y="1"/>
                    <a:pt x="13" y="3"/>
                    <a:pt x="14" y="4"/>
                  </a:cubicBezTo>
                  <a:cubicBezTo>
                    <a:pt x="14" y="6"/>
                    <a:pt x="12" y="7"/>
                    <a:pt x="11" y="7"/>
                  </a:cubicBezTo>
                  <a:cubicBezTo>
                    <a:pt x="7" y="7"/>
                    <a:pt x="3" y="7"/>
                    <a:pt x="0"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3" name="Freeform 1682">
              <a:extLst>
                <a:ext uri="{FF2B5EF4-FFF2-40B4-BE49-F238E27FC236}">
                  <a16:creationId xmlns:a16="http://schemas.microsoft.com/office/drawing/2014/main" id="{FFA6CC74-68A2-4825-99A5-2CBDDC406A6B}"/>
                </a:ext>
              </a:extLst>
            </p:cNvPr>
            <p:cNvSpPr>
              <a:spLocks/>
            </p:cNvSpPr>
            <p:nvPr/>
          </p:nvSpPr>
          <p:spPr bwMode="auto">
            <a:xfrm>
              <a:off x="3940176" y="1395412"/>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3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1" y="10"/>
                    <a:pt x="11" y="12"/>
                  </a:cubicBezTo>
                  <a:cubicBezTo>
                    <a:pt x="11" y="13"/>
                    <a:pt x="11" y="13"/>
                    <a:pt x="10" y="14"/>
                  </a:cubicBezTo>
                  <a:cubicBezTo>
                    <a:pt x="11" y="15"/>
                    <a:pt x="9" y="15"/>
                    <a:pt x="8" y="15"/>
                  </a:cubicBezTo>
                  <a:cubicBezTo>
                    <a:pt x="5" y="14"/>
                    <a:pt x="4" y="10"/>
                    <a:pt x="3"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4" name="Freeform 1683">
              <a:extLst>
                <a:ext uri="{FF2B5EF4-FFF2-40B4-BE49-F238E27FC236}">
                  <a16:creationId xmlns:a16="http://schemas.microsoft.com/office/drawing/2014/main" id="{2157E2C1-EB07-4552-9012-13EC2058670E}"/>
                </a:ext>
              </a:extLst>
            </p:cNvPr>
            <p:cNvSpPr>
              <a:spLocks/>
            </p:cNvSpPr>
            <p:nvPr/>
          </p:nvSpPr>
          <p:spPr bwMode="auto">
            <a:xfrm>
              <a:off x="3948114" y="1444625"/>
              <a:ext cx="11113" cy="12700"/>
            </a:xfrm>
            <a:custGeom>
              <a:avLst/>
              <a:gdLst>
                <a:gd name="T0" fmla="*/ 1 w 7"/>
                <a:gd name="T1" fmla="*/ 3 h 9"/>
                <a:gd name="T2" fmla="*/ 4 w 7"/>
                <a:gd name="T3" fmla="*/ 0 h 9"/>
                <a:gd name="T4" fmla="*/ 5 w 7"/>
                <a:gd name="T5" fmla="*/ 1 h 9"/>
                <a:gd name="T6" fmla="*/ 3 w 7"/>
                <a:gd name="T7" fmla="*/ 4 h 9"/>
                <a:gd name="T8" fmla="*/ 1 w 7"/>
                <a:gd name="T9" fmla="*/ 7 h 9"/>
                <a:gd name="T10" fmla="*/ 4 w 7"/>
                <a:gd name="T11" fmla="*/ 5 h 9"/>
                <a:gd name="T12" fmla="*/ 7 w 7"/>
                <a:gd name="T13" fmla="*/ 3 h 9"/>
                <a:gd name="T14" fmla="*/ 7 w 7"/>
                <a:gd name="T15" fmla="*/ 3 h 9"/>
                <a:gd name="T16" fmla="*/ 0 w 7"/>
                <a:gd name="T17" fmla="*/ 9 h 9"/>
                <a:gd name="T18" fmla="*/ 0 w 7"/>
                <a:gd name="T19" fmla="*/ 8 h 9"/>
                <a:gd name="T20" fmla="*/ 1 w 7"/>
                <a:gd name="T21"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9">
                  <a:moveTo>
                    <a:pt x="1" y="3"/>
                  </a:moveTo>
                  <a:cubicBezTo>
                    <a:pt x="1" y="2"/>
                    <a:pt x="3" y="0"/>
                    <a:pt x="4" y="0"/>
                  </a:cubicBezTo>
                  <a:cubicBezTo>
                    <a:pt x="5" y="0"/>
                    <a:pt x="5" y="0"/>
                    <a:pt x="5" y="1"/>
                  </a:cubicBezTo>
                  <a:cubicBezTo>
                    <a:pt x="5" y="2"/>
                    <a:pt x="3" y="3"/>
                    <a:pt x="3" y="4"/>
                  </a:cubicBezTo>
                  <a:cubicBezTo>
                    <a:pt x="2" y="5"/>
                    <a:pt x="2" y="6"/>
                    <a:pt x="1" y="7"/>
                  </a:cubicBezTo>
                  <a:cubicBezTo>
                    <a:pt x="2" y="7"/>
                    <a:pt x="3" y="6"/>
                    <a:pt x="4" y="5"/>
                  </a:cubicBezTo>
                  <a:cubicBezTo>
                    <a:pt x="5" y="5"/>
                    <a:pt x="6" y="3"/>
                    <a:pt x="7" y="3"/>
                  </a:cubicBezTo>
                  <a:cubicBezTo>
                    <a:pt x="7" y="3"/>
                    <a:pt x="7" y="3"/>
                    <a:pt x="7" y="3"/>
                  </a:cubicBezTo>
                  <a:cubicBezTo>
                    <a:pt x="7" y="6"/>
                    <a:pt x="3" y="8"/>
                    <a:pt x="0" y="9"/>
                  </a:cubicBezTo>
                  <a:cubicBezTo>
                    <a:pt x="0" y="9"/>
                    <a:pt x="0" y="8"/>
                    <a:pt x="0" y="8"/>
                  </a:cubicBezTo>
                  <a:cubicBezTo>
                    <a:pt x="0" y="6"/>
                    <a:pt x="0" y="5"/>
                    <a:pt x="1" y="3"/>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5" name="Freeform 1684">
              <a:extLst>
                <a:ext uri="{FF2B5EF4-FFF2-40B4-BE49-F238E27FC236}">
                  <a16:creationId xmlns:a16="http://schemas.microsoft.com/office/drawing/2014/main" id="{07F1B0A7-9866-4801-BB40-7DBB1B8EC4D9}"/>
                </a:ext>
              </a:extLst>
            </p:cNvPr>
            <p:cNvSpPr>
              <a:spLocks/>
            </p:cNvSpPr>
            <p:nvPr/>
          </p:nvSpPr>
          <p:spPr bwMode="auto">
            <a:xfrm>
              <a:off x="4025901" y="1446212"/>
              <a:ext cx="23813" cy="11113"/>
            </a:xfrm>
            <a:custGeom>
              <a:avLst/>
              <a:gdLst>
                <a:gd name="T0" fmla="*/ 1 w 15"/>
                <a:gd name="T1" fmla="*/ 5 h 7"/>
                <a:gd name="T2" fmla="*/ 7 w 15"/>
                <a:gd name="T3" fmla="*/ 5 h 7"/>
                <a:gd name="T4" fmla="*/ 9 w 15"/>
                <a:gd name="T5" fmla="*/ 5 h 7"/>
                <a:gd name="T6" fmla="*/ 12 w 15"/>
                <a:gd name="T7" fmla="*/ 4 h 7"/>
                <a:gd name="T8" fmla="*/ 6 w 15"/>
                <a:gd name="T9" fmla="*/ 2 h 7"/>
                <a:gd name="T10" fmla="*/ 1 w 15"/>
                <a:gd name="T11" fmla="*/ 1 h 7"/>
                <a:gd name="T12" fmla="*/ 1 w 15"/>
                <a:gd name="T13" fmla="*/ 1 h 7"/>
                <a:gd name="T14" fmla="*/ 9 w 15"/>
                <a:gd name="T15" fmla="*/ 1 h 7"/>
                <a:gd name="T16" fmla="*/ 14 w 15"/>
                <a:gd name="T17" fmla="*/ 4 h 7"/>
                <a:gd name="T18" fmla="*/ 11 w 15"/>
                <a:gd name="T19" fmla="*/ 6 h 7"/>
                <a:gd name="T20" fmla="*/ 1 w 15"/>
                <a:gd name="T21" fmla="*/ 6 h 7"/>
                <a:gd name="T22" fmla="*/ 1 w 15"/>
                <a:gd name="T23"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1" y="5"/>
                  </a:moveTo>
                  <a:cubicBezTo>
                    <a:pt x="3" y="4"/>
                    <a:pt x="5" y="5"/>
                    <a:pt x="7" y="5"/>
                  </a:cubicBezTo>
                  <a:cubicBezTo>
                    <a:pt x="8" y="5"/>
                    <a:pt x="8" y="5"/>
                    <a:pt x="9" y="5"/>
                  </a:cubicBezTo>
                  <a:cubicBezTo>
                    <a:pt x="10" y="5"/>
                    <a:pt x="13" y="5"/>
                    <a:pt x="12" y="4"/>
                  </a:cubicBezTo>
                  <a:cubicBezTo>
                    <a:pt x="11" y="3"/>
                    <a:pt x="8" y="2"/>
                    <a:pt x="6" y="2"/>
                  </a:cubicBezTo>
                  <a:cubicBezTo>
                    <a:pt x="4" y="1"/>
                    <a:pt x="3" y="2"/>
                    <a:pt x="1" y="1"/>
                  </a:cubicBezTo>
                  <a:cubicBezTo>
                    <a:pt x="1" y="1"/>
                    <a:pt x="1" y="1"/>
                    <a:pt x="1" y="1"/>
                  </a:cubicBezTo>
                  <a:cubicBezTo>
                    <a:pt x="3" y="0"/>
                    <a:pt x="7" y="0"/>
                    <a:pt x="9" y="1"/>
                  </a:cubicBezTo>
                  <a:cubicBezTo>
                    <a:pt x="11" y="1"/>
                    <a:pt x="13" y="2"/>
                    <a:pt x="14" y="4"/>
                  </a:cubicBezTo>
                  <a:cubicBezTo>
                    <a:pt x="15" y="6"/>
                    <a:pt x="12" y="6"/>
                    <a:pt x="11" y="6"/>
                  </a:cubicBezTo>
                  <a:cubicBezTo>
                    <a:pt x="8" y="7"/>
                    <a:pt x="4" y="7"/>
                    <a:pt x="1" y="6"/>
                  </a:cubicBezTo>
                  <a:cubicBezTo>
                    <a:pt x="0" y="6"/>
                    <a:pt x="0" y="5"/>
                    <a:pt x="1" y="5"/>
                  </a:cubicBezTo>
                  <a:close/>
                </a:path>
              </a:pathLst>
            </a:custGeom>
            <a:solidFill>
              <a:srgbClr val="272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16" name="Freeform 1685">
              <a:extLst>
                <a:ext uri="{FF2B5EF4-FFF2-40B4-BE49-F238E27FC236}">
                  <a16:creationId xmlns:a16="http://schemas.microsoft.com/office/drawing/2014/main" id="{F8AC9137-E8C3-4711-A1F4-B4D540D3D2BD}"/>
                </a:ext>
              </a:extLst>
            </p:cNvPr>
            <p:cNvSpPr>
              <a:spLocks/>
            </p:cNvSpPr>
            <p:nvPr/>
          </p:nvSpPr>
          <p:spPr bwMode="auto">
            <a:xfrm>
              <a:off x="3937001" y="1444625"/>
              <a:ext cx="17463" cy="22225"/>
            </a:xfrm>
            <a:custGeom>
              <a:avLst/>
              <a:gdLst>
                <a:gd name="T0" fmla="*/ 3 w 11"/>
                <a:gd name="T1" fmla="*/ 1 h 15"/>
                <a:gd name="T2" fmla="*/ 8 w 11"/>
                <a:gd name="T3" fmla="*/ 5 h 15"/>
                <a:gd name="T4" fmla="*/ 9 w 11"/>
                <a:gd name="T5" fmla="*/ 7 h 15"/>
                <a:gd name="T6" fmla="*/ 11 w 11"/>
                <a:gd name="T7" fmla="*/ 12 h 15"/>
                <a:gd name="T8" fmla="*/ 10 w 11"/>
                <a:gd name="T9" fmla="*/ 14 h 15"/>
                <a:gd name="T10" fmla="*/ 8 w 11"/>
                <a:gd name="T11" fmla="*/ 15 h 15"/>
                <a:gd name="T12" fmla="*/ 2 w 11"/>
                <a:gd name="T13" fmla="*/ 8 h 15"/>
                <a:gd name="T14" fmla="*/ 3 w 11"/>
                <a:gd name="T15" fmla="*/ 1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5">
                  <a:moveTo>
                    <a:pt x="3" y="1"/>
                  </a:moveTo>
                  <a:cubicBezTo>
                    <a:pt x="5" y="0"/>
                    <a:pt x="7" y="4"/>
                    <a:pt x="8" y="5"/>
                  </a:cubicBezTo>
                  <a:cubicBezTo>
                    <a:pt x="8" y="6"/>
                    <a:pt x="9" y="6"/>
                    <a:pt x="9" y="7"/>
                  </a:cubicBezTo>
                  <a:cubicBezTo>
                    <a:pt x="10" y="9"/>
                    <a:pt x="10" y="10"/>
                    <a:pt x="11" y="12"/>
                  </a:cubicBezTo>
                  <a:cubicBezTo>
                    <a:pt x="11" y="13"/>
                    <a:pt x="11" y="13"/>
                    <a:pt x="10" y="14"/>
                  </a:cubicBezTo>
                  <a:cubicBezTo>
                    <a:pt x="10" y="15"/>
                    <a:pt x="9" y="15"/>
                    <a:pt x="8" y="15"/>
                  </a:cubicBezTo>
                  <a:cubicBezTo>
                    <a:pt x="5" y="14"/>
                    <a:pt x="4" y="10"/>
                    <a:pt x="2" y="8"/>
                  </a:cubicBezTo>
                  <a:cubicBezTo>
                    <a:pt x="2" y="6"/>
                    <a:pt x="0" y="2"/>
                    <a:pt x="3" y="1"/>
                  </a:cubicBezTo>
                  <a:close/>
                </a:path>
              </a:pathLst>
            </a:custGeom>
            <a:solidFill>
              <a:srgbClr val="EF6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nvGrpSpPr>
          <p:cNvPr id="117" name="组合 221">
            <a:extLst>
              <a:ext uri="{FF2B5EF4-FFF2-40B4-BE49-F238E27FC236}">
                <a16:creationId xmlns:a16="http://schemas.microsoft.com/office/drawing/2014/main" id="{E9EE46CE-1C68-4B6E-AFCC-AD0934B94683}"/>
              </a:ext>
            </a:extLst>
          </p:cNvPr>
          <p:cNvGrpSpPr/>
          <p:nvPr/>
        </p:nvGrpSpPr>
        <p:grpSpPr>
          <a:xfrm>
            <a:off x="10139967" y="5506399"/>
            <a:ext cx="786854" cy="873260"/>
            <a:chOff x="-2033679" y="889419"/>
            <a:chExt cx="463503" cy="619473"/>
          </a:xfrm>
        </p:grpSpPr>
        <p:pic>
          <p:nvPicPr>
            <p:cNvPr id="118" name="Picture 10" descr="E:\丫头\png\小人\卡通类素材\ry.png">
              <a:extLst>
                <a:ext uri="{FF2B5EF4-FFF2-40B4-BE49-F238E27FC236}">
                  <a16:creationId xmlns:a16="http://schemas.microsoft.com/office/drawing/2014/main" id="{D9CD60C3-D148-43AA-A0DD-857F299E12E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0" descr="E:\丫头\png\小人\卡通类素材\ry.png">
              <a:extLst>
                <a:ext uri="{FF2B5EF4-FFF2-40B4-BE49-F238E27FC236}">
                  <a16:creationId xmlns:a16="http://schemas.microsoft.com/office/drawing/2014/main" id="{11957522-107B-45FE-8D3C-23A2BB89067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5782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2" presetClass="entr" presetSubtype="6" fill="hold" nodeType="withEffect">
                                  <p:stCondLst>
                                    <p:cond delay="0"/>
                                  </p:stCondLst>
                                  <p:iterate type="wd">
                                    <p:tmPct val="10000"/>
                                  </p:iterate>
                                  <p:childTnLst>
                                    <p:set>
                                      <p:cBhvr>
                                        <p:cTn id="11" dur="1" fill="hold">
                                          <p:stCondLst>
                                            <p:cond delay="0"/>
                                          </p:stCondLst>
                                        </p:cTn>
                                        <p:tgtEl>
                                          <p:spTgt spid="117"/>
                                        </p:tgtEl>
                                        <p:attrNameLst>
                                          <p:attrName>style.visibility</p:attrName>
                                        </p:attrNameLst>
                                      </p:cBhvr>
                                      <p:to>
                                        <p:strVal val="visible"/>
                                      </p:to>
                                    </p:set>
                                    <p:anim calcmode="lin" valueType="num">
                                      <p:cBhvr additive="base">
                                        <p:cTn id="12" dur="500" fill="hold"/>
                                        <p:tgtEl>
                                          <p:spTgt spid="117"/>
                                        </p:tgtEl>
                                        <p:attrNameLst>
                                          <p:attrName>ppt_x</p:attrName>
                                        </p:attrNameLst>
                                      </p:cBhvr>
                                      <p:tavLst>
                                        <p:tav tm="0">
                                          <p:val>
                                            <p:strVal val="1+#ppt_w/2"/>
                                          </p:val>
                                        </p:tav>
                                        <p:tav tm="100000">
                                          <p:val>
                                            <p:strVal val="#ppt_x"/>
                                          </p:val>
                                        </p:tav>
                                      </p:tavLst>
                                    </p:anim>
                                    <p:anim calcmode="lin" valueType="num">
                                      <p:cBhvr additive="base">
                                        <p:cTn id="13" dur="500" fill="hold"/>
                                        <p:tgtEl>
                                          <p:spTgt spid="117"/>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nodeType="afterEffect">
                                  <p:stCondLst>
                                    <p:cond delay="0"/>
                                  </p:stCondLst>
                                  <p:iterate type="wd">
                                    <p:tmPct val="10000"/>
                                  </p:iterate>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4" fill="hold" grpId="0" nodeType="afterEffect">
                                  <p:stCondLst>
                                    <p:cond delay="0"/>
                                  </p:stCondLst>
                                  <p:iterate type="wd">
                                    <p:tmPct val="10000"/>
                                  </p:iterate>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par>
                                <p:cTn id="24" presetID="31" presetClass="entr" presetSubtype="0" fill="hold" nodeType="withEffect">
                                  <p:stCondLst>
                                    <p:cond delay="0"/>
                                  </p:stCondLst>
                                  <p:iterate type="wd">
                                    <p:tmPct val="5000"/>
                                  </p:iterate>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 calcmode="lin" valueType="num">
                                      <p:cBhvr>
                                        <p:cTn id="28" dur="500" fill="hold"/>
                                        <p:tgtEl>
                                          <p:spTgt spid="7"/>
                                        </p:tgtEl>
                                        <p:attrNameLst>
                                          <p:attrName>style.rotation</p:attrName>
                                        </p:attrNameLst>
                                      </p:cBhvr>
                                      <p:tavLst>
                                        <p:tav tm="0">
                                          <p:val>
                                            <p:fltVal val="90"/>
                                          </p:val>
                                        </p:tav>
                                        <p:tav tm="100000">
                                          <p:val>
                                            <p:fltVal val="0"/>
                                          </p:val>
                                        </p:tav>
                                      </p:tavLst>
                                    </p:anim>
                                    <p:animEffect transition="in" filter="fade">
                                      <p:cBhvr>
                                        <p:cTn id="29" dur="500"/>
                                        <p:tgtEl>
                                          <p:spTgt spid="7"/>
                                        </p:tgtEl>
                                      </p:cBhvr>
                                    </p:animEffect>
                                  </p:childTnLst>
                                </p:cTn>
                              </p:par>
                              <p:par>
                                <p:cTn id="30" presetID="2" presetClass="entr" presetSubtype="4" fill="hold" nodeType="withEffect">
                                  <p:stCondLst>
                                    <p:cond delay="0"/>
                                  </p:stCondLst>
                                  <p:iterate type="wd">
                                    <p:tmPct val="10000"/>
                                  </p:iterate>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ppt_x"/>
                                          </p:val>
                                        </p:tav>
                                        <p:tav tm="100000">
                                          <p:val>
                                            <p:strVal val="#ppt_x"/>
                                          </p:val>
                                        </p:tav>
                                      </p:tavLst>
                                    </p:anim>
                                    <p:anim calcmode="lin" valueType="num">
                                      <p:cBhvr additive="base">
                                        <p:cTn id="3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Có </a:t>
            </a:r>
            <a:r>
              <a:rPr lang="vi-VN" altLang="zh-CN" sz="2200">
                <a:solidFill>
                  <a:srgbClr val="002060"/>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Mọi </a:t>
            </a:r>
            <a:r>
              <a:rPr lang="vi-VN" altLang="zh-CN" sz="2200">
                <a:solidFill>
                  <a:srgbClr val="002060"/>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002060"/>
                </a:solidFill>
                <a:latin typeface="+mj-lt"/>
                <a:ea typeface="inpin heiti" panose="00000500000000000000" pitchFamily="2" charset="-122"/>
                <a:sym typeface="inpin heiti" panose="00000500000000000000" pitchFamily="2" charset="-122"/>
              </a:rPr>
              <a:t>Ngài </a:t>
            </a:r>
            <a:r>
              <a:rPr lang="vi-VN" altLang="zh-CN" sz="2200">
                <a:solidFill>
                  <a:srgbClr val="002060"/>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a:solidFill>
                  <a:srgbClr val="002060"/>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Chôm </a:t>
            </a:r>
            <a:r>
              <a:rPr lang="vi-VN" altLang="zh-CN" sz="2200">
                <a:solidFill>
                  <a:srgbClr val="002060"/>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pPr algn="ctr"/>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i="1" smtClean="0">
                <a:solidFill>
                  <a:srgbClr val="002060"/>
                </a:solidFill>
                <a:latin typeface="+mj-lt"/>
                <a:ea typeface="inpin heiti" panose="00000500000000000000" pitchFamily="2" charset="-122"/>
                <a:sym typeface="inpin heiti" panose="00000500000000000000" pitchFamily="2" charset="-122"/>
              </a:rPr>
              <a:t>(</a:t>
            </a:r>
            <a:r>
              <a:rPr lang="vi-VN" altLang="zh-CN" sz="2200" i="1">
                <a:solidFill>
                  <a:srgbClr val="002060"/>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002060"/>
              </a:solidFill>
              <a:latin typeface="+mj-lt"/>
              <a:ea typeface="inpin heiti" panose="00000500000000000000" pitchFamily="2" charset="-122"/>
              <a:sym typeface="inpin heiti" panose="00000500000000000000" pitchFamily="2" charset="-122"/>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4"/>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4010832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4" fill="hold" nodeType="afterEffect">
                                  <p:stCondLst>
                                    <p:cond delay="0"/>
                                  </p:stCondLst>
                                  <p:iterate type="wd">
                                    <p:tmPct val="10000"/>
                                  </p:iterate>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down)">
                                      <p:cBhvr>
                                        <p:cTn id="28" dur="500"/>
                                        <p:tgtEl>
                                          <p:spTgt spid="6">
                                            <p:txEl>
                                              <p:pRg st="0" end="0"/>
                                            </p:txEl>
                                          </p:spTgt>
                                        </p:tgtEl>
                                      </p:cBhvr>
                                    </p:animEffect>
                                  </p:childTnLst>
                                </p:cTn>
                              </p:par>
                              <p:par>
                                <p:cTn id="29" presetID="22" presetClass="entr" presetSubtype="4" fill="hold" nodeType="withEffect">
                                  <p:stCondLst>
                                    <p:cond delay="0"/>
                                  </p:stCondLst>
                                  <p:iterate type="wd">
                                    <p:tmPct val="10000"/>
                                  </p:iterate>
                                  <p:childTnLst>
                                    <p:set>
                                      <p:cBhvr>
                                        <p:cTn id="30" dur="1" fill="hold">
                                          <p:stCondLst>
                                            <p:cond delay="0"/>
                                          </p:stCondLst>
                                        </p:cTn>
                                        <p:tgtEl>
                                          <p:spTgt spid="6">
                                            <p:txEl>
                                              <p:pRg st="1" end="1"/>
                                            </p:txEl>
                                          </p:spTgt>
                                        </p:tgtEl>
                                        <p:attrNameLst>
                                          <p:attrName>style.visibility</p:attrName>
                                        </p:attrNameLst>
                                      </p:cBhvr>
                                      <p:to>
                                        <p:strVal val="visible"/>
                                      </p:to>
                                    </p:set>
                                    <p:animEffect transition="in" filter="wipe(down)">
                                      <p:cBhvr>
                                        <p:cTn id="31" dur="500"/>
                                        <p:tgtEl>
                                          <p:spTgt spid="6">
                                            <p:txEl>
                                              <p:pRg st="1" end="1"/>
                                            </p:txEl>
                                          </p:spTgt>
                                        </p:tgtEl>
                                      </p:cBhvr>
                                    </p:animEffect>
                                  </p:childTnLst>
                                </p:cTn>
                              </p:par>
                              <p:par>
                                <p:cTn id="32" presetID="22" presetClass="entr" presetSubtype="4" fill="hold" nodeType="withEffect">
                                  <p:stCondLst>
                                    <p:cond delay="0"/>
                                  </p:stCondLst>
                                  <p:iterate type="wd">
                                    <p:tmPct val="10000"/>
                                  </p:iterate>
                                  <p:childTnLst>
                                    <p:set>
                                      <p:cBhvr>
                                        <p:cTn id="33" dur="1" fill="hold">
                                          <p:stCondLst>
                                            <p:cond delay="0"/>
                                          </p:stCondLst>
                                        </p:cTn>
                                        <p:tgtEl>
                                          <p:spTgt spid="6">
                                            <p:txEl>
                                              <p:pRg st="2" end="2"/>
                                            </p:txEl>
                                          </p:spTgt>
                                        </p:tgtEl>
                                        <p:attrNameLst>
                                          <p:attrName>style.visibility</p:attrName>
                                        </p:attrNameLst>
                                      </p:cBhvr>
                                      <p:to>
                                        <p:strVal val="visible"/>
                                      </p:to>
                                    </p:set>
                                    <p:animEffect transition="in" filter="wipe(down)">
                                      <p:cBhvr>
                                        <p:cTn id="34" dur="500"/>
                                        <p:tgtEl>
                                          <p:spTgt spid="6">
                                            <p:txEl>
                                              <p:pRg st="2" end="2"/>
                                            </p:txEl>
                                          </p:spTgt>
                                        </p:tgtEl>
                                      </p:cBhvr>
                                    </p:animEffect>
                                  </p:childTnLst>
                                </p:cTn>
                              </p:par>
                              <p:par>
                                <p:cTn id="35" presetID="22" presetClass="entr" presetSubtype="4" fill="hold" nodeType="withEffect">
                                  <p:stCondLst>
                                    <p:cond delay="0"/>
                                  </p:stCondLst>
                                  <p:iterate type="wd">
                                    <p:tmPct val="10000"/>
                                  </p:iterate>
                                  <p:childTnLst>
                                    <p:set>
                                      <p:cBhvr>
                                        <p:cTn id="36" dur="1" fill="hold">
                                          <p:stCondLst>
                                            <p:cond delay="0"/>
                                          </p:stCondLst>
                                        </p:cTn>
                                        <p:tgtEl>
                                          <p:spTgt spid="6">
                                            <p:txEl>
                                              <p:pRg st="3" end="3"/>
                                            </p:txEl>
                                          </p:spTgt>
                                        </p:tgtEl>
                                        <p:attrNameLst>
                                          <p:attrName>style.visibility</p:attrName>
                                        </p:attrNameLst>
                                      </p:cBhvr>
                                      <p:to>
                                        <p:strVal val="visible"/>
                                      </p:to>
                                    </p:set>
                                    <p:animEffect transition="in" filter="wipe(down)">
                                      <p:cBhvr>
                                        <p:cTn id="37" dur="500"/>
                                        <p:tgtEl>
                                          <p:spTgt spid="6">
                                            <p:txEl>
                                              <p:pRg st="3" end="3"/>
                                            </p:txEl>
                                          </p:spTgt>
                                        </p:tgtEl>
                                      </p:cBhvr>
                                    </p:animEffect>
                                  </p:childTnLst>
                                </p:cTn>
                              </p:par>
                              <p:par>
                                <p:cTn id="38" presetID="22" presetClass="entr" presetSubtype="4" fill="hold" nodeType="withEffect">
                                  <p:stCondLst>
                                    <p:cond delay="0"/>
                                  </p:stCondLst>
                                  <p:iterate type="wd">
                                    <p:tmPct val="10000"/>
                                  </p:iterate>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down)">
                                      <p:cBhvr>
                                        <p:cTn id="40" dur="500"/>
                                        <p:tgtEl>
                                          <p:spTgt spid="6">
                                            <p:txEl>
                                              <p:pRg st="4" end="4"/>
                                            </p:txEl>
                                          </p:spTgt>
                                        </p:tgtEl>
                                      </p:cBhvr>
                                    </p:animEffect>
                                  </p:childTnLst>
                                </p:cTn>
                              </p:par>
                              <p:par>
                                <p:cTn id="41" presetID="22" presetClass="entr" presetSubtype="4" fill="hold" nodeType="withEffect">
                                  <p:stCondLst>
                                    <p:cond delay="0"/>
                                  </p:stCondLst>
                                  <p:iterate type="wd">
                                    <p:tmPct val="10000"/>
                                  </p:iterate>
                                  <p:childTnLst>
                                    <p:set>
                                      <p:cBhvr>
                                        <p:cTn id="42" dur="1" fill="hold">
                                          <p:stCondLst>
                                            <p:cond delay="0"/>
                                          </p:stCondLst>
                                        </p:cTn>
                                        <p:tgtEl>
                                          <p:spTgt spid="6">
                                            <p:txEl>
                                              <p:pRg st="5" end="5"/>
                                            </p:txEl>
                                          </p:spTgt>
                                        </p:tgtEl>
                                        <p:attrNameLst>
                                          <p:attrName>style.visibility</p:attrName>
                                        </p:attrNameLst>
                                      </p:cBhvr>
                                      <p:to>
                                        <p:strVal val="visible"/>
                                      </p:to>
                                    </p:set>
                                    <p:animEffect transition="in" filter="wipe(down)">
                                      <p:cBhvr>
                                        <p:cTn id="43" dur="500"/>
                                        <p:tgtEl>
                                          <p:spTgt spid="6">
                                            <p:txEl>
                                              <p:pRg st="5" end="5"/>
                                            </p:txEl>
                                          </p:spTgt>
                                        </p:tgtEl>
                                      </p:cBhvr>
                                    </p:animEffect>
                                  </p:childTnLst>
                                </p:cTn>
                              </p:par>
                              <p:par>
                                <p:cTn id="44" presetID="22" presetClass="entr" presetSubtype="4" fill="hold" nodeType="withEffect">
                                  <p:stCondLst>
                                    <p:cond delay="0"/>
                                  </p:stCondLst>
                                  <p:iterate type="wd">
                                    <p:tmPct val="10000"/>
                                  </p:iterate>
                                  <p:childTnLst>
                                    <p:set>
                                      <p:cBhvr>
                                        <p:cTn id="45" dur="1" fill="hold">
                                          <p:stCondLst>
                                            <p:cond delay="0"/>
                                          </p:stCondLst>
                                        </p:cTn>
                                        <p:tgtEl>
                                          <p:spTgt spid="6">
                                            <p:txEl>
                                              <p:pRg st="6" end="6"/>
                                            </p:txEl>
                                          </p:spTgt>
                                        </p:tgtEl>
                                        <p:attrNameLst>
                                          <p:attrName>style.visibility</p:attrName>
                                        </p:attrNameLst>
                                      </p:cBhvr>
                                      <p:to>
                                        <p:strVal val="visible"/>
                                      </p:to>
                                    </p:set>
                                    <p:animEffect transition="in" filter="wipe(down)">
                                      <p:cBhvr>
                                        <p:cTn id="46" dur="500"/>
                                        <p:tgtEl>
                                          <p:spTgt spid="6">
                                            <p:txEl>
                                              <p:pRg st="6" end="6"/>
                                            </p:txEl>
                                          </p:spTgt>
                                        </p:tgtEl>
                                      </p:cBhvr>
                                    </p:animEffect>
                                  </p:childTnLst>
                                </p:cTn>
                              </p:par>
                              <p:par>
                                <p:cTn id="47" presetID="22" presetClass="entr" presetSubtype="4" fill="hold" nodeType="withEffect">
                                  <p:stCondLst>
                                    <p:cond delay="0"/>
                                  </p:stCondLst>
                                  <p:iterate type="wd">
                                    <p:tmPct val="10000"/>
                                  </p:iterate>
                                  <p:childTnLst>
                                    <p:set>
                                      <p:cBhvr>
                                        <p:cTn id="48" dur="1" fill="hold">
                                          <p:stCondLst>
                                            <p:cond delay="0"/>
                                          </p:stCondLst>
                                        </p:cTn>
                                        <p:tgtEl>
                                          <p:spTgt spid="6">
                                            <p:txEl>
                                              <p:pRg st="7" end="7"/>
                                            </p:txEl>
                                          </p:spTgt>
                                        </p:tgtEl>
                                        <p:attrNameLst>
                                          <p:attrName>style.visibility</p:attrName>
                                        </p:attrNameLst>
                                      </p:cBhvr>
                                      <p:to>
                                        <p:strVal val="visible"/>
                                      </p:to>
                                    </p:set>
                                    <p:animEffect transition="in" filter="wipe(down)">
                                      <p:cBhvr>
                                        <p:cTn id="49" dur="500"/>
                                        <p:tgtEl>
                                          <p:spTgt spid="6">
                                            <p:txEl>
                                              <p:pRg st="7" end="7"/>
                                            </p:txEl>
                                          </p:spTgt>
                                        </p:tgtEl>
                                      </p:cBhvr>
                                    </p:animEffect>
                                  </p:childTnLst>
                                </p:cTn>
                              </p:par>
                              <p:par>
                                <p:cTn id="50" presetID="22" presetClass="entr" presetSubtype="4" fill="hold" nodeType="withEffect">
                                  <p:stCondLst>
                                    <p:cond delay="0"/>
                                  </p:stCondLst>
                                  <p:iterate type="wd">
                                    <p:tmPct val="10000"/>
                                  </p:iterate>
                                  <p:childTnLst>
                                    <p:set>
                                      <p:cBhvr>
                                        <p:cTn id="51" dur="1" fill="hold">
                                          <p:stCondLst>
                                            <p:cond delay="0"/>
                                          </p:stCondLst>
                                        </p:cTn>
                                        <p:tgtEl>
                                          <p:spTgt spid="6">
                                            <p:txEl>
                                              <p:pRg st="8" end="8"/>
                                            </p:txEl>
                                          </p:spTgt>
                                        </p:tgtEl>
                                        <p:attrNameLst>
                                          <p:attrName>style.visibility</p:attrName>
                                        </p:attrNameLst>
                                      </p:cBhvr>
                                      <p:to>
                                        <p:strVal val="visible"/>
                                      </p:to>
                                    </p:set>
                                    <p:animEffect transition="in" filter="wipe(down)">
                                      <p:cBhvr>
                                        <p:cTn id="52" dur="500"/>
                                        <p:tgtEl>
                                          <p:spTgt spid="6">
                                            <p:txEl>
                                              <p:pRg st="8" end="8"/>
                                            </p:txEl>
                                          </p:spTgt>
                                        </p:tgtEl>
                                      </p:cBhvr>
                                    </p:animEffect>
                                  </p:childTnLst>
                                </p:cTn>
                              </p:par>
                              <p:par>
                                <p:cTn id="53" presetID="22" presetClass="entr" presetSubtype="4" fill="hold" nodeType="withEffect">
                                  <p:stCondLst>
                                    <p:cond delay="0"/>
                                  </p:stCondLst>
                                  <p:iterate type="wd">
                                    <p:tmPct val="10000"/>
                                  </p:iterate>
                                  <p:childTnLst>
                                    <p:set>
                                      <p:cBhvr>
                                        <p:cTn id="54" dur="1" fill="hold">
                                          <p:stCondLst>
                                            <p:cond delay="0"/>
                                          </p:stCondLst>
                                        </p:cTn>
                                        <p:tgtEl>
                                          <p:spTgt spid="6">
                                            <p:txEl>
                                              <p:pRg st="9" end="9"/>
                                            </p:txEl>
                                          </p:spTgt>
                                        </p:tgtEl>
                                        <p:attrNameLst>
                                          <p:attrName>style.visibility</p:attrName>
                                        </p:attrNameLst>
                                      </p:cBhvr>
                                      <p:to>
                                        <p:strVal val="visible"/>
                                      </p:to>
                                    </p:set>
                                    <p:animEffect transition="in" filter="wipe(down)">
                                      <p:cBhvr>
                                        <p:cTn id="55" dur="500"/>
                                        <p:tgtEl>
                                          <p:spTgt spid="6">
                                            <p:txEl>
                                              <p:pRg st="9" end="9"/>
                                            </p:txEl>
                                          </p:spTgt>
                                        </p:tgtEl>
                                      </p:cBhvr>
                                    </p:animEffect>
                                  </p:childTnLst>
                                </p:cTn>
                              </p:par>
                              <p:par>
                                <p:cTn id="56" presetID="22" presetClass="entr" presetSubtype="4" fill="hold" nodeType="withEffect">
                                  <p:stCondLst>
                                    <p:cond delay="0"/>
                                  </p:stCondLst>
                                  <p:iterate type="wd">
                                    <p:tmPct val="10000"/>
                                  </p:iterate>
                                  <p:childTnLst>
                                    <p:set>
                                      <p:cBhvr>
                                        <p:cTn id="57" dur="1" fill="hold">
                                          <p:stCondLst>
                                            <p:cond delay="0"/>
                                          </p:stCondLst>
                                        </p:cTn>
                                        <p:tgtEl>
                                          <p:spTgt spid="6">
                                            <p:txEl>
                                              <p:pRg st="10" end="10"/>
                                            </p:txEl>
                                          </p:spTgt>
                                        </p:tgtEl>
                                        <p:attrNameLst>
                                          <p:attrName>style.visibility</p:attrName>
                                        </p:attrNameLst>
                                      </p:cBhvr>
                                      <p:to>
                                        <p:strVal val="visible"/>
                                      </p:to>
                                    </p:set>
                                    <p:animEffect transition="in" filter="wipe(down)">
                                      <p:cBhvr>
                                        <p:cTn id="58"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形状 1">
            <a:extLst>
              <a:ext uri="{FF2B5EF4-FFF2-40B4-BE49-F238E27FC236}">
                <a16:creationId xmlns:a16="http://schemas.microsoft.com/office/drawing/2014/main" id="{4A91F203-DC90-4DB5-813F-C4AA7D6481B4}"/>
              </a:ext>
            </a:extLst>
          </p:cNvPr>
          <p:cNvSpPr/>
          <p:nvPr/>
        </p:nvSpPr>
        <p:spPr>
          <a:xfrm>
            <a:off x="265471" y="235974"/>
            <a:ext cx="11562735" cy="6622026"/>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4" name="图片 3">
            <a:extLst>
              <a:ext uri="{FF2B5EF4-FFF2-40B4-BE49-F238E27FC236}">
                <a16:creationId xmlns:a16="http://schemas.microsoft.com/office/drawing/2014/main" id="{5A1F2765-D738-462A-B5D8-19D22C8BB2DA}"/>
              </a:ext>
            </a:extLst>
          </p:cNvPr>
          <p:cNvPicPr>
            <a:picLocks noChangeAspect="1"/>
          </p:cNvPicPr>
          <p:nvPr/>
        </p:nvPicPr>
        <p:blipFill>
          <a:blip r:embed="rId3"/>
          <a:stretch>
            <a:fillRect/>
          </a:stretch>
        </p:blipFill>
        <p:spPr>
          <a:xfrm>
            <a:off x="0" y="0"/>
            <a:ext cx="1616671" cy="1014506"/>
          </a:xfrm>
          <a:prstGeom prst="rect">
            <a:avLst/>
          </a:prstGeom>
        </p:spPr>
      </p:pic>
      <p:sp>
        <p:nvSpPr>
          <p:cNvPr id="6" name="文本框 5">
            <a:extLst>
              <a:ext uri="{FF2B5EF4-FFF2-40B4-BE49-F238E27FC236}">
                <a16:creationId xmlns:a16="http://schemas.microsoft.com/office/drawing/2014/main" id="{32647452-F270-483A-B90D-FB03AC2F9EA5}"/>
              </a:ext>
            </a:extLst>
          </p:cNvPr>
          <p:cNvSpPr txBox="1"/>
          <p:nvPr/>
        </p:nvSpPr>
        <p:spPr>
          <a:xfrm>
            <a:off x="808335" y="333137"/>
            <a:ext cx="10764254" cy="6524863"/>
          </a:xfrm>
          <a:prstGeom prst="rect">
            <a:avLst/>
          </a:prstGeom>
          <a:noFill/>
        </p:spPr>
        <p:txBody>
          <a:bodyPr wrap="square" rtlCol="0">
            <a:spAutoFit/>
          </a:bodyPr>
          <a:lstStyle/>
          <a:p>
            <a:pPr algn="ctr"/>
            <a:r>
              <a:rPr lang="vi-VN" altLang="zh-CN" sz="2200" b="1">
                <a:solidFill>
                  <a:srgbClr val="002060"/>
                </a:solidFill>
                <a:latin typeface="+mj-lt"/>
                <a:ea typeface="inpin heiti" panose="00000500000000000000" pitchFamily="2" charset="-122"/>
                <a:sym typeface="inpin heiti" panose="00000500000000000000" pitchFamily="2" charset="-122"/>
              </a:rPr>
              <a:t>Những hạt thóc </a:t>
            </a:r>
            <a:r>
              <a:rPr lang="vi-VN" altLang="zh-CN" sz="2200" b="1" smtClean="0">
                <a:solidFill>
                  <a:srgbClr val="002060"/>
                </a:solidFill>
                <a:latin typeface="+mj-lt"/>
                <a:ea typeface="inpin heiti" panose="00000500000000000000" pitchFamily="2" charset="-122"/>
                <a:sym typeface="inpin heiti" panose="00000500000000000000" pitchFamily="2" charset="-122"/>
              </a:rPr>
              <a:t>giống</a:t>
            </a:r>
            <a:endParaRPr lang="vi-VN" altLang="zh-CN" sz="2200" b="1">
              <a:solidFill>
                <a:srgbClr val="002060"/>
              </a:solidFill>
              <a:latin typeface="+mj-lt"/>
              <a:ea typeface="inpin heiti" panose="00000500000000000000" pitchFamily="2" charset="-122"/>
              <a:sym typeface="inpin heiti" panose="00000500000000000000" pitchFamily="2" charset="-122"/>
            </a:endParaRPr>
          </a:p>
          <a:p>
            <a:r>
              <a:rPr lang="vi-VN" altLang="zh-CN" sz="2200">
                <a:solidFill>
                  <a:srgbClr val="002060"/>
                </a:solidFill>
                <a:latin typeface="+mj-lt"/>
                <a:ea typeface="inpin heiti" panose="00000500000000000000" pitchFamily="2" charset="-122"/>
                <a:sym typeface="inpin heiti" panose="00000500000000000000" pitchFamily="2" charset="-122"/>
              </a:rPr>
              <a:t>   </a:t>
            </a:r>
            <a:r>
              <a:rPr lang="en-US" altLang="zh-CN" sz="2200" smtClean="0">
                <a:solidFill>
                  <a:srgbClr val="002060"/>
                </a:solidFill>
                <a:latin typeface="+mj-lt"/>
                <a:ea typeface="inpin heiti" panose="00000500000000000000" pitchFamily="2" charset="-122"/>
                <a:sym typeface="inpin heiti" panose="00000500000000000000" pitchFamily="2" charset="-122"/>
              </a:rPr>
              <a:t>	</a:t>
            </a:r>
            <a:r>
              <a:rPr lang="vi-VN" altLang="zh-CN" sz="2200" smtClean="0">
                <a:solidFill>
                  <a:srgbClr val="002060"/>
                </a:solidFill>
                <a:latin typeface="+mj-lt"/>
                <a:ea typeface="inpin heiti" panose="00000500000000000000" pitchFamily="2" charset="-122"/>
                <a:sym typeface="inpin heiti" panose="00000500000000000000" pitchFamily="2" charset="-122"/>
              </a:rPr>
              <a:t>Ngày </a:t>
            </a:r>
            <a:r>
              <a:rPr lang="vi-VN" altLang="zh-CN" sz="2200">
                <a:solidFill>
                  <a:srgbClr val="002060"/>
                </a:solidFill>
                <a:latin typeface="+mj-lt"/>
                <a:ea typeface="inpin heiti" panose="00000500000000000000" pitchFamily="2" charset="-122"/>
                <a:sym typeface="inpin heiti" panose="00000500000000000000" pitchFamily="2" charset="-122"/>
              </a:rPr>
              <a:t>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r>
              <a:rPr lang="vi-VN" altLang="zh-CN" sz="2200" smtClean="0">
                <a:solidFill>
                  <a:srgbClr val="002060"/>
                </a:solidFill>
                <a:latin typeface="+mj-lt"/>
                <a:ea typeface="inpin heiti" panose="00000500000000000000" pitchFamily="2" charset="-122"/>
                <a:sym typeface="inpin heiti" panose="00000500000000000000" pitchFamily="2" charset="-122"/>
              </a:rPr>
              <a:t>.</a:t>
            </a:r>
            <a:endParaRPr lang="vi-VN" altLang="zh-CN" sz="2200">
              <a:solidFill>
                <a:srgbClr val="002060"/>
              </a:solidFill>
              <a:latin typeface="+mj-lt"/>
              <a:ea typeface="inpin heiti" panose="00000500000000000000" pitchFamily="2" charset="-122"/>
              <a:sym typeface="inpin heiti" panose="00000500000000000000" pitchFamily="2" charset="-122"/>
            </a:endParaRPr>
          </a:p>
          <a:p>
            <a:r>
              <a:rPr lang="vi-VN" altLang="zh-CN" sz="2200">
                <a:latin typeface="+mj-lt"/>
                <a:ea typeface="inpin heiti" panose="00000500000000000000" pitchFamily="2" charset="-122"/>
                <a:sym typeface="inpin heiti" panose="00000500000000000000" pitchFamily="2" charset="-122"/>
              </a:rPr>
              <a:t>   </a:t>
            </a:r>
            <a:r>
              <a:rPr lang="en-US" altLang="zh-CN" sz="2200" smtClean="0">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Có </a:t>
            </a:r>
            <a:r>
              <a:rPr lang="vi-VN" altLang="zh-CN" sz="2200">
                <a:solidFill>
                  <a:srgbClr val="E4E4E4"/>
                </a:solidFill>
                <a:latin typeface="+mj-lt"/>
                <a:ea typeface="inpin heiti" panose="00000500000000000000" pitchFamily="2" charset="-122"/>
                <a:sym typeface="inpin heiti" panose="00000500000000000000" pitchFamily="2" charset="-122"/>
              </a:rPr>
              <a:t>chú bé mồ côi tên là Chôm nhận thóc về, dốc công chăm sóc mà thóc vẫn chẳng nảy mầm. </a:t>
            </a: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Đến vụ thu hoạch, mọi người nô nức chở thóc về kinh thành nộp cho nhà vua. Chôm lo lắng đến trước nhà vua, quỳ tâu</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Tâu Bệ hạ! Con không làm sao cho thóc nảy mầm được</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Mọi </a:t>
            </a:r>
            <a:r>
              <a:rPr lang="vi-VN" altLang="zh-CN" sz="2200">
                <a:solidFill>
                  <a:srgbClr val="E4E4E4"/>
                </a:solidFill>
                <a:latin typeface="+mj-lt"/>
                <a:ea typeface="inpin heiti" panose="00000500000000000000" pitchFamily="2" charset="-122"/>
                <a:sym typeface="inpin heiti" panose="00000500000000000000" pitchFamily="2" charset="-122"/>
              </a:rPr>
              <a:t>người đều sững sờ vì lời thú tội của Chôm. Nhưng nhà vua đã đỡ chú bé đứng dậy. </a:t>
            </a:r>
            <a:r>
              <a:rPr lang="vi-VN" altLang="zh-CN" sz="2200" smtClean="0">
                <a:solidFill>
                  <a:srgbClr val="E4E4E4"/>
                </a:solidFill>
                <a:latin typeface="+mj-lt"/>
                <a:ea typeface="inpin heiti" panose="00000500000000000000" pitchFamily="2" charset="-122"/>
                <a:sym typeface="inpin heiti" panose="00000500000000000000" pitchFamily="2" charset="-122"/>
              </a:rPr>
              <a:t>Ngài </a:t>
            </a:r>
            <a:r>
              <a:rPr lang="vi-VN" altLang="zh-CN" sz="2200">
                <a:solidFill>
                  <a:srgbClr val="E4E4E4"/>
                </a:solidFill>
                <a:latin typeface="+mj-lt"/>
                <a:ea typeface="inpin heiti" panose="00000500000000000000" pitchFamily="2" charset="-122"/>
                <a:sym typeface="inpin heiti" panose="00000500000000000000" pitchFamily="2" charset="-122"/>
              </a:rPr>
              <a:t>hỏi còn ai để chết thóc giống không. Không ai trả lời. Lúc bấy giờ nhà vua mới ôn tồn nói</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Trước khi phát thóc giống, ta đã cho luộc kĩ rồi. Lẽ nào thóc ấy còn mọc được? Những xe thóc đầy ắp kia đâu phải thu được từ thóc giống của ta</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Rồi vua dõng dạ nói tiếp</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a:solidFill>
                  <a:srgbClr val="E4E4E4"/>
                </a:solidFill>
                <a:latin typeface="+mj-lt"/>
                <a:ea typeface="inpin heiti" panose="00000500000000000000" pitchFamily="2" charset="-122"/>
                <a:sym typeface="inpin heiti" panose="00000500000000000000" pitchFamily="2" charset="-122"/>
              </a:rPr>
              <a:t>Trung thực là đức tính quý nhất của con người. Ta sẽ truyền ngôi cho chú bé trung thực và dũng cảm này</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smtClean="0">
                <a:solidFill>
                  <a:srgbClr val="E4E4E4"/>
                </a:solidFill>
                <a:latin typeface="+mj-lt"/>
                <a:ea typeface="inpin heiti" panose="00000500000000000000" pitchFamily="2" charset="-122"/>
                <a:sym typeface="inpin heiti" panose="00000500000000000000" pitchFamily="2" charset="-122"/>
              </a:rPr>
              <a:t>Chôm </a:t>
            </a:r>
            <a:r>
              <a:rPr lang="vi-VN" altLang="zh-CN" sz="2200">
                <a:solidFill>
                  <a:srgbClr val="E4E4E4"/>
                </a:solidFill>
                <a:latin typeface="+mj-lt"/>
                <a:ea typeface="inpin heiti" panose="00000500000000000000" pitchFamily="2" charset="-122"/>
                <a:sym typeface="inpin heiti" panose="00000500000000000000" pitchFamily="2" charset="-122"/>
              </a:rPr>
              <a:t>được truyền ngôi và trở thành ông vua hiền minh</a:t>
            </a:r>
            <a:r>
              <a:rPr lang="vi-VN" altLang="zh-CN" sz="2200" smtClean="0">
                <a:solidFill>
                  <a:srgbClr val="E4E4E4"/>
                </a:solidFill>
                <a:latin typeface="+mj-lt"/>
                <a:ea typeface="inpin heiti" panose="00000500000000000000" pitchFamily="2" charset="-122"/>
                <a:sym typeface="inpin heiti" panose="00000500000000000000" pitchFamily="2" charset="-122"/>
              </a:rPr>
              <a:t>.</a:t>
            </a:r>
            <a:endParaRPr lang="vi-VN" altLang="zh-CN" sz="2200">
              <a:solidFill>
                <a:srgbClr val="E4E4E4"/>
              </a:solidFill>
              <a:latin typeface="+mj-lt"/>
              <a:ea typeface="inpin heiti" panose="00000500000000000000" pitchFamily="2" charset="-122"/>
              <a:sym typeface="inpin heiti" panose="00000500000000000000" pitchFamily="2" charset="-122"/>
            </a:endParaRPr>
          </a:p>
          <a:p>
            <a:pPr algn="ctr"/>
            <a:r>
              <a:rPr lang="vi-VN" altLang="zh-CN" sz="2200">
                <a:solidFill>
                  <a:srgbClr val="E4E4E4"/>
                </a:solidFill>
                <a:latin typeface="+mj-lt"/>
                <a:ea typeface="inpin heiti" panose="00000500000000000000" pitchFamily="2" charset="-122"/>
                <a:sym typeface="inpin heiti" panose="00000500000000000000" pitchFamily="2" charset="-122"/>
              </a:rPr>
              <a:t>                           </a:t>
            </a:r>
            <a:r>
              <a:rPr lang="en-US" altLang="zh-CN" sz="2200" smtClean="0">
                <a:solidFill>
                  <a:srgbClr val="E4E4E4"/>
                </a:solidFill>
                <a:latin typeface="+mj-lt"/>
                <a:ea typeface="inpin heiti" panose="00000500000000000000" pitchFamily="2" charset="-122"/>
                <a:sym typeface="inpin heiti" panose="00000500000000000000" pitchFamily="2" charset="-122"/>
              </a:rPr>
              <a:t>                                                             </a:t>
            </a:r>
            <a:r>
              <a:rPr lang="vi-VN" altLang="zh-CN" sz="2200" i="1" smtClean="0">
                <a:solidFill>
                  <a:srgbClr val="E4E4E4"/>
                </a:solidFill>
                <a:latin typeface="+mj-lt"/>
                <a:ea typeface="inpin heiti" panose="00000500000000000000" pitchFamily="2" charset="-122"/>
                <a:sym typeface="inpin heiti" panose="00000500000000000000" pitchFamily="2" charset="-122"/>
              </a:rPr>
              <a:t>(</a:t>
            </a:r>
            <a:r>
              <a:rPr lang="vi-VN" altLang="zh-CN" sz="2200" i="1">
                <a:solidFill>
                  <a:srgbClr val="E4E4E4"/>
                </a:solidFill>
                <a:latin typeface="+mj-lt"/>
                <a:ea typeface="inpin heiti" panose="00000500000000000000" pitchFamily="2" charset="-122"/>
                <a:sym typeface="inpin heiti" panose="00000500000000000000" pitchFamily="2" charset="-122"/>
              </a:rPr>
              <a:t>Truyện dân gian Khmer)</a:t>
            </a:r>
            <a:endParaRPr lang="zh-CN" altLang="en-US" sz="2200" i="1" dirty="0">
              <a:solidFill>
                <a:srgbClr val="E4E4E4"/>
              </a:solidFill>
              <a:latin typeface="+mj-lt"/>
              <a:ea typeface="inpin heiti" panose="00000500000000000000" pitchFamily="2" charset="-122"/>
              <a:sym typeface="inpin heiti" panose="00000500000000000000" pitchFamily="2" charset="-122"/>
            </a:endParaRPr>
          </a:p>
        </p:txBody>
      </p:sp>
      <p:sp>
        <p:nvSpPr>
          <p:cNvPr id="8" name="Rectangle 7"/>
          <p:cNvSpPr/>
          <p:nvPr/>
        </p:nvSpPr>
        <p:spPr>
          <a:xfrm>
            <a:off x="808335" y="696686"/>
            <a:ext cx="10628104" cy="10828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cxnSp>
        <p:nvCxnSpPr>
          <p:cNvPr id="12" name="Straight Connector 11"/>
          <p:cNvCxnSpPr/>
          <p:nvPr/>
        </p:nvCxnSpPr>
        <p:spPr>
          <a:xfrm>
            <a:off x="4354606" y="1015253"/>
            <a:ext cx="41783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39800" y="1373841"/>
            <a:ext cx="34417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315200" y="1373094"/>
            <a:ext cx="3937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850794" y="1702363"/>
            <a:ext cx="561985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0060030" y="1014506"/>
            <a:ext cx="900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65471" y="2459713"/>
            <a:ext cx="11562735" cy="1858287"/>
          </a:xfrm>
          <a:prstGeom prst="roundRect">
            <a:avLst/>
          </a:prstGeom>
          <a:solidFill>
            <a:srgbClr val="47D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904" y="2491375"/>
            <a:ext cx="2438611" cy="1444877"/>
          </a:xfrm>
          <a:prstGeom prst="rect">
            <a:avLst/>
          </a:prstGeom>
          <a:solidFill>
            <a:srgbClr val="47D07A"/>
          </a:solidFill>
        </p:spPr>
      </p:pic>
      <p:sp>
        <p:nvSpPr>
          <p:cNvPr id="30" name="Rectangle 29"/>
          <p:cNvSpPr/>
          <p:nvPr/>
        </p:nvSpPr>
        <p:spPr>
          <a:xfrm>
            <a:off x="2206351" y="3589562"/>
            <a:ext cx="1672254"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cao tuổi, phát</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1" name="Picture 3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780131" y="3341842"/>
            <a:ext cx="966649" cy="728528"/>
          </a:xfrm>
          <a:prstGeom prst="rect">
            <a:avLst/>
          </a:prstGeom>
          <a:solidFill>
            <a:srgbClr val="47D07A"/>
          </a:solidFill>
        </p:spPr>
      </p:pic>
      <p:sp>
        <p:nvSpPr>
          <p:cNvPr id="32" name="Rectangle 31"/>
          <p:cNvSpPr/>
          <p:nvPr/>
        </p:nvSpPr>
        <p:spPr>
          <a:xfrm>
            <a:off x="4746780" y="3603572"/>
            <a:ext cx="3908442" cy="400110"/>
          </a:xfrm>
          <a:prstGeom prst="rect">
            <a:avLst/>
          </a:prstGeom>
          <a:solidFill>
            <a:srgbClr val="47D07A"/>
          </a:solidFill>
        </p:spPr>
        <p:txBody>
          <a:bodyPr wrap="none" lIns="91440" tIns="45720" rIns="91440" bIns="45720">
            <a:spAutoFit/>
          </a:bodyPr>
          <a:lstStyle/>
          <a:p>
            <a:pPr algn="ctr"/>
            <a:r>
              <a:rPr lang="en-US" sz="2000" b="1">
                <a:ln w="0"/>
                <a:solidFill>
                  <a:srgbClr val="0033CC"/>
                </a:solidFill>
                <a:latin typeface="Times New Roman" panose="02020603050405020304" pitchFamily="18" charset="0"/>
                <a:cs typeface="Times New Roman" panose="02020603050405020304" pitchFamily="18" charset="0"/>
              </a:rPr>
              <a:t>h</a:t>
            </a:r>
            <a:r>
              <a:rPr lang="en-US" sz="2000" b="1" smtClean="0">
                <a:ln w="0"/>
                <a:solidFill>
                  <a:srgbClr val="0033CC"/>
                </a:solidFill>
                <a:latin typeface="Times New Roman" panose="02020603050405020304" pitchFamily="18" charset="0"/>
                <a:cs typeface="Times New Roman" panose="02020603050405020304" pitchFamily="18" charset="0"/>
              </a:rPr>
              <a:t>ẹn ai gieo trồng, thu hoạch nhiều</a:t>
            </a:r>
            <a:endParaRPr lang="en-US" sz="2000" b="1">
              <a:ln w="0"/>
              <a:solidFill>
                <a:srgbClr val="0033CC"/>
              </a:solidFill>
              <a:latin typeface="Times New Roman" panose="02020603050405020304" pitchFamily="18" charset="0"/>
              <a:cs typeface="Times New Roman" panose="02020603050405020304" pitchFamily="18" charset="0"/>
            </a:endParaRPr>
          </a:p>
        </p:txBody>
      </p:sp>
      <p:pic>
        <p:nvPicPr>
          <p:cNvPr id="33" name="Picture 3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4988" y="3283501"/>
            <a:ext cx="1192662" cy="898866"/>
          </a:xfrm>
          <a:prstGeom prst="rect">
            <a:avLst/>
          </a:prstGeom>
          <a:solidFill>
            <a:srgbClr val="47D07A"/>
          </a:solidFill>
        </p:spPr>
      </p:pic>
      <p:sp>
        <p:nvSpPr>
          <p:cNvPr id="34" name="Rectangle 33"/>
          <p:cNvSpPr/>
          <p:nvPr/>
        </p:nvSpPr>
        <p:spPr>
          <a:xfrm>
            <a:off x="9621872" y="3606131"/>
            <a:ext cx="2125903" cy="400110"/>
          </a:xfrm>
          <a:prstGeom prst="rect">
            <a:avLst/>
          </a:prstGeom>
          <a:solidFill>
            <a:srgbClr val="47D07A"/>
          </a:solidFill>
        </p:spPr>
        <p:txBody>
          <a:bodyPr wrap="none" lIns="91440" tIns="45720" rIns="91440" bIns="45720">
            <a:spAutoFit/>
          </a:bodyPr>
          <a:lstStyle/>
          <a:p>
            <a:pPr algn="ctr"/>
            <a:r>
              <a:rPr lang="en-US" sz="2000" b="1" smtClean="0">
                <a:ln w="0"/>
                <a:solidFill>
                  <a:srgbClr val="0033CC"/>
                </a:solidFill>
                <a:latin typeface="Times New Roman" panose="02020603050405020304" pitchFamily="18" charset="0"/>
                <a:cs typeface="Times New Roman" panose="02020603050405020304" pitchFamily="18" charset="0"/>
              </a:rPr>
              <a:t>được truyền ngôi.</a:t>
            </a:r>
            <a:endParaRPr lang="en-US" sz="2000" b="1">
              <a:ln w="0"/>
              <a:solidFill>
                <a:srgbClr val="0033CC"/>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9916366" y="2547495"/>
            <a:ext cx="1656223" cy="553998"/>
          </a:xfrm>
          <a:prstGeom prst="rect">
            <a:avLst/>
          </a:prstGeom>
          <a:noFill/>
        </p:spPr>
        <p:txBody>
          <a:bodyPr wrap="none" lIns="91440" tIns="45720" rIns="91440" bIns="45720">
            <a:spAutoFit/>
          </a:bodyPr>
          <a:lstStyle/>
          <a:p>
            <a:pPr algn="ctr"/>
            <a:r>
              <a:rPr lang="en-US" sz="3000" b="1" cap="none" spc="0"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Sự việc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7" name="Rounded Rectangle 36"/>
          <p:cNvSpPr/>
          <p:nvPr/>
        </p:nvSpPr>
        <p:spPr>
          <a:xfrm>
            <a:off x="9081114" y="26505"/>
            <a:ext cx="1400611" cy="612934"/>
          </a:xfrm>
          <a:prstGeom prst="roundRect">
            <a:avLst/>
          </a:prstGeom>
          <a:solidFill>
            <a:srgbClr val="47D07A"/>
          </a:solidFill>
          <a:ln w="28575">
            <a:solidFill>
              <a:schemeClr val="bg1"/>
            </a:solidFill>
            <a:prstDash val="sysDash"/>
          </a:ln>
        </p:spPr>
        <p:txBody>
          <a:bodyPr wrap="none" lIns="91440" tIns="45720" rIns="91440" bIns="45720">
            <a:spAutoFit/>
          </a:bodyPr>
          <a:lstStyle/>
          <a:p>
            <a:pPr algn="ctr"/>
            <a:r>
              <a:rPr lang="en-US" sz="3000" b="1" smtClean="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endParaRPr lang="en-US" sz="3000" b="1" cap="none" spc="0">
              <a:ln w="0"/>
              <a:solidFill>
                <a:srgbClr val="FFFF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4" name="图片 2">
            <a:extLst>
              <a:ext uri="{FF2B5EF4-FFF2-40B4-BE49-F238E27FC236}">
                <a16:creationId xmlns:a16="http://schemas.microsoft.com/office/drawing/2014/main" id="{92132393-9491-49B7-837D-2629EC9FA361}"/>
              </a:ext>
            </a:extLst>
          </p:cNvPr>
          <p:cNvPicPr>
            <a:picLocks noChangeAspect="1"/>
          </p:cNvPicPr>
          <p:nvPr/>
        </p:nvPicPr>
        <p:blipFill>
          <a:blip r:embed="rId7"/>
          <a:stretch>
            <a:fillRect/>
          </a:stretch>
        </p:blipFill>
        <p:spPr>
          <a:xfrm>
            <a:off x="10960030" y="5709766"/>
            <a:ext cx="1155423" cy="1148234"/>
          </a:xfrm>
          <a:prstGeom prst="rect">
            <a:avLst/>
          </a:prstGeom>
        </p:spPr>
      </p:pic>
    </p:spTree>
    <p:extLst>
      <p:ext uri="{BB962C8B-B14F-4D97-AF65-F5344CB8AC3E}">
        <p14:creationId xmlns:p14="http://schemas.microsoft.com/office/powerpoint/2010/main" val="368584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edg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iterate type="wd">
                                    <p:tmPct val="10000"/>
                                  </p:iterate>
                                  <p:childTnLst>
                                    <p:set>
                                      <p:cBhvr>
                                        <p:cTn id="11" dur="1" fill="hold">
                                          <p:stCondLst>
                                            <p:cond delay="0"/>
                                          </p:stCondLst>
                                        </p:cTn>
                                        <p:tgtEl>
                                          <p:spTgt spid="19"/>
                                        </p:tgtEl>
                                        <p:attrNameLst>
                                          <p:attrName>style.visibility</p:attrName>
                                        </p:attrNameLst>
                                      </p:cBhvr>
                                      <p:to>
                                        <p:strVal val="visible"/>
                                      </p:to>
                                    </p:set>
                                    <p:animEffect transition="in" filter="wedge">
                                      <p:cBhvr>
                                        <p:cTn id="12" dur="500"/>
                                        <p:tgtEl>
                                          <p:spTgt spid="19"/>
                                        </p:tgtEl>
                                      </p:cBhvr>
                                    </p:animEffect>
                                  </p:childTnLst>
                                </p:cTn>
                              </p:par>
                              <p:par>
                                <p:cTn id="13" presetID="20" presetClass="entr" presetSubtype="0" fill="hold" nodeType="withEffect">
                                  <p:stCondLst>
                                    <p:cond delay="0"/>
                                  </p:stCondLst>
                                  <p:iterate type="wd">
                                    <p:tmPct val="10000"/>
                                  </p:iterate>
                                  <p:childTnLst>
                                    <p:set>
                                      <p:cBhvr>
                                        <p:cTn id="14" dur="1" fill="hold">
                                          <p:stCondLst>
                                            <p:cond delay="0"/>
                                          </p:stCondLst>
                                        </p:cTn>
                                        <p:tgtEl>
                                          <p:spTgt spid="13"/>
                                        </p:tgtEl>
                                        <p:attrNameLst>
                                          <p:attrName>style.visibility</p:attrName>
                                        </p:attrNameLst>
                                      </p:cBhvr>
                                      <p:to>
                                        <p:strVal val="visible"/>
                                      </p:to>
                                    </p:set>
                                    <p:animEffect transition="in" filter="wedg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iterate type="wd">
                                    <p:tmPct val="10000"/>
                                  </p:iterate>
                                  <p:childTnLst>
                                    <p:set>
                                      <p:cBhvr>
                                        <p:cTn id="19" dur="1" fill="hold">
                                          <p:stCondLst>
                                            <p:cond delay="0"/>
                                          </p:stCondLst>
                                        </p:cTn>
                                        <p:tgtEl>
                                          <p:spTgt spid="15"/>
                                        </p:tgtEl>
                                        <p:attrNameLst>
                                          <p:attrName>style.visibility</p:attrName>
                                        </p:attrNameLst>
                                      </p:cBhvr>
                                      <p:to>
                                        <p:strVal val="visible"/>
                                      </p:to>
                                    </p:set>
                                    <p:animEffect transition="in" filter="wedge">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nodeType="clickEffect">
                                  <p:stCondLst>
                                    <p:cond delay="0"/>
                                  </p:stCondLst>
                                  <p:iterate type="wd">
                                    <p:tmPct val="10000"/>
                                  </p:iterate>
                                  <p:childTnLst>
                                    <p:set>
                                      <p:cBhvr>
                                        <p:cTn id="24" dur="1" fill="hold">
                                          <p:stCondLst>
                                            <p:cond delay="0"/>
                                          </p:stCondLst>
                                        </p:cTn>
                                        <p:tgtEl>
                                          <p:spTgt spid="17"/>
                                        </p:tgtEl>
                                        <p:attrNameLst>
                                          <p:attrName>style.visibility</p:attrName>
                                        </p:attrNameLst>
                                      </p:cBhvr>
                                      <p:to>
                                        <p:strVal val="visible"/>
                                      </p:to>
                                    </p:set>
                                    <p:animEffect transition="in" filter="wedg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iterate type="wd">
                                    <p:tmPct val="10000"/>
                                  </p:iterate>
                                  <p:childTnLst>
                                    <p:set>
                                      <p:cBhvr>
                                        <p:cTn id="29" dur="1" fill="hold">
                                          <p:stCondLst>
                                            <p:cond delay="0"/>
                                          </p:stCondLst>
                                        </p:cTn>
                                        <p:tgtEl>
                                          <p:spTgt spid="27"/>
                                        </p:tgtEl>
                                        <p:attrNameLst>
                                          <p:attrName>style.visibility</p:attrName>
                                        </p:attrNameLst>
                                      </p:cBhvr>
                                      <p:to>
                                        <p:strVal val="visible"/>
                                      </p:to>
                                    </p:set>
                                    <p:animEffect transition="in" filter="randombar(horizontal)">
                                      <p:cBhvr>
                                        <p:cTn id="30" dur="500"/>
                                        <p:tgtEl>
                                          <p:spTgt spid="27"/>
                                        </p:tgtEl>
                                      </p:cBhvr>
                                    </p:animEffect>
                                  </p:childTnLst>
                                </p:cTn>
                              </p:par>
                              <p:par>
                                <p:cTn id="31" presetID="42" presetClass="entr" presetSubtype="0" fill="hold" grpId="1" nodeType="withEffect">
                                  <p:stCondLst>
                                    <p:cond delay="0"/>
                                  </p:stCondLst>
                                  <p:iterate type="wd">
                                    <p:tmPct val="10000"/>
                                  </p:iterate>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anim calcmode="lin" valueType="num">
                                      <p:cBhvr>
                                        <p:cTn id="34" dur="500" fill="hold"/>
                                        <p:tgtEl>
                                          <p:spTgt spid="36"/>
                                        </p:tgtEl>
                                        <p:attrNameLst>
                                          <p:attrName>ppt_x</p:attrName>
                                        </p:attrNameLst>
                                      </p:cBhvr>
                                      <p:tavLst>
                                        <p:tav tm="0">
                                          <p:val>
                                            <p:strVal val="#ppt_x"/>
                                          </p:val>
                                        </p:tav>
                                        <p:tav tm="100000">
                                          <p:val>
                                            <p:strVal val="#ppt_x"/>
                                          </p:val>
                                        </p:tav>
                                      </p:tavLst>
                                    </p:anim>
                                    <p:anim calcmode="lin" valueType="num">
                                      <p:cBhvr>
                                        <p:cTn id="35" dur="500" fill="hold"/>
                                        <p:tgtEl>
                                          <p:spTgt spid="36"/>
                                        </p:tgtEl>
                                        <p:attrNameLst>
                                          <p:attrName>ppt_y</p:attrName>
                                        </p:attrNameLst>
                                      </p:cBhvr>
                                      <p:tavLst>
                                        <p:tav tm="0">
                                          <p:val>
                                            <p:strVal val="#ppt_y+.1"/>
                                          </p:val>
                                        </p:tav>
                                        <p:tav tm="100000">
                                          <p:val>
                                            <p:strVal val="#ppt_y"/>
                                          </p:val>
                                        </p:tav>
                                      </p:tavLst>
                                    </p:anim>
                                  </p:childTnLst>
                                </p:cTn>
                              </p:par>
                            </p:childTnLst>
                          </p:cTn>
                        </p:par>
                        <p:par>
                          <p:cTn id="36" fill="hold">
                            <p:stCondLst>
                              <p:cond delay="600"/>
                            </p:stCondLst>
                            <p:childTnLst>
                              <p:par>
                                <p:cTn id="37" presetID="32" presetClass="emph" presetSubtype="0" repeatCount="indefinite" fill="hold" grpId="2" nodeType="afterEffect">
                                  <p:stCondLst>
                                    <p:cond delay="0"/>
                                  </p:stCondLst>
                                  <p:iterate type="wd">
                                    <p:tmPct val="10000"/>
                                  </p:iterate>
                                  <p:childTnLst>
                                    <p:animRot by="120000">
                                      <p:cBhvr>
                                        <p:cTn id="38" dur="50" fill="hold">
                                          <p:stCondLst>
                                            <p:cond delay="0"/>
                                          </p:stCondLst>
                                        </p:cTn>
                                        <p:tgtEl>
                                          <p:spTgt spid="36"/>
                                        </p:tgtEl>
                                        <p:attrNameLst>
                                          <p:attrName>r</p:attrName>
                                        </p:attrNameLst>
                                      </p:cBhvr>
                                    </p:animRot>
                                    <p:animRot by="-240000">
                                      <p:cBhvr>
                                        <p:cTn id="39" dur="100" fill="hold">
                                          <p:stCondLst>
                                            <p:cond delay="100"/>
                                          </p:stCondLst>
                                        </p:cTn>
                                        <p:tgtEl>
                                          <p:spTgt spid="36"/>
                                        </p:tgtEl>
                                        <p:attrNameLst>
                                          <p:attrName>r</p:attrName>
                                        </p:attrNameLst>
                                      </p:cBhvr>
                                    </p:animRot>
                                    <p:animRot by="240000">
                                      <p:cBhvr>
                                        <p:cTn id="40" dur="100" fill="hold">
                                          <p:stCondLst>
                                            <p:cond delay="200"/>
                                          </p:stCondLst>
                                        </p:cTn>
                                        <p:tgtEl>
                                          <p:spTgt spid="36"/>
                                        </p:tgtEl>
                                        <p:attrNameLst>
                                          <p:attrName>r</p:attrName>
                                        </p:attrNameLst>
                                      </p:cBhvr>
                                    </p:animRot>
                                    <p:animRot by="-240000">
                                      <p:cBhvr>
                                        <p:cTn id="41" dur="100" fill="hold">
                                          <p:stCondLst>
                                            <p:cond delay="300"/>
                                          </p:stCondLst>
                                        </p:cTn>
                                        <p:tgtEl>
                                          <p:spTgt spid="36"/>
                                        </p:tgtEl>
                                        <p:attrNameLst>
                                          <p:attrName>r</p:attrName>
                                        </p:attrNameLst>
                                      </p:cBhvr>
                                    </p:animRot>
                                    <p:animRot by="120000">
                                      <p:cBhvr>
                                        <p:cTn id="42" dur="100" fill="hold">
                                          <p:stCondLst>
                                            <p:cond delay="400"/>
                                          </p:stCondLst>
                                        </p:cTn>
                                        <p:tgtEl>
                                          <p:spTgt spid="36"/>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iterate type="wd">
                                    <p:tmPct val="10000"/>
                                  </p:iterate>
                                  <p:childTnLst>
                                    <p:set>
                                      <p:cBhvr>
                                        <p:cTn id="46" dur="1" fill="hold">
                                          <p:stCondLst>
                                            <p:cond delay="0"/>
                                          </p:stCondLst>
                                        </p:cTn>
                                        <p:tgtEl>
                                          <p:spTgt spid="29"/>
                                        </p:tgtEl>
                                        <p:attrNameLst>
                                          <p:attrName>style.visibility</p:attrName>
                                        </p:attrNameLst>
                                      </p:cBhvr>
                                      <p:to>
                                        <p:strVal val="visible"/>
                                      </p:to>
                                    </p:set>
                                    <p:anim calcmode="lin" valueType="num">
                                      <p:cBhvr>
                                        <p:cTn id="47" dur="500" fill="hold"/>
                                        <p:tgtEl>
                                          <p:spTgt spid="29"/>
                                        </p:tgtEl>
                                        <p:attrNameLst>
                                          <p:attrName>ppt_w</p:attrName>
                                        </p:attrNameLst>
                                      </p:cBhvr>
                                      <p:tavLst>
                                        <p:tav tm="0">
                                          <p:val>
                                            <p:fltVal val="0"/>
                                          </p:val>
                                        </p:tav>
                                        <p:tav tm="100000">
                                          <p:val>
                                            <p:strVal val="#ppt_w"/>
                                          </p:val>
                                        </p:tav>
                                      </p:tavLst>
                                    </p:anim>
                                    <p:anim calcmode="lin" valueType="num">
                                      <p:cBhvr>
                                        <p:cTn id="48" dur="500" fill="hold"/>
                                        <p:tgtEl>
                                          <p:spTgt spid="29"/>
                                        </p:tgtEl>
                                        <p:attrNameLst>
                                          <p:attrName>ppt_h</p:attrName>
                                        </p:attrNameLst>
                                      </p:cBhvr>
                                      <p:tavLst>
                                        <p:tav tm="0">
                                          <p:val>
                                            <p:fltVal val="0"/>
                                          </p:val>
                                        </p:tav>
                                        <p:tav tm="100000">
                                          <p:val>
                                            <p:strVal val="#ppt_h"/>
                                          </p:val>
                                        </p:tav>
                                      </p:tavLst>
                                    </p:anim>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iterate type="wd">
                                    <p:tmPct val="10000"/>
                                  </p:iterate>
                                  <p:childTnLst>
                                    <p:set>
                                      <p:cBhvr>
                                        <p:cTn id="52" dur="1" fill="hold">
                                          <p:stCondLst>
                                            <p:cond delay="0"/>
                                          </p:stCondLst>
                                        </p:cTn>
                                        <p:tgtEl>
                                          <p:spTgt spid="30"/>
                                        </p:tgtEl>
                                        <p:attrNameLst>
                                          <p:attrName>style.visibility</p:attrName>
                                        </p:attrNameLst>
                                      </p:cBhvr>
                                      <p:to>
                                        <p:strVal val="visible"/>
                                      </p:to>
                                    </p:set>
                                    <p:anim calcmode="lin" valueType="num">
                                      <p:cBhvr>
                                        <p:cTn id="53" dur="500" fill="hold"/>
                                        <p:tgtEl>
                                          <p:spTgt spid="30"/>
                                        </p:tgtEl>
                                        <p:attrNameLst>
                                          <p:attrName>ppt_w</p:attrName>
                                        </p:attrNameLst>
                                      </p:cBhvr>
                                      <p:tavLst>
                                        <p:tav tm="0">
                                          <p:val>
                                            <p:fltVal val="0"/>
                                          </p:val>
                                        </p:tav>
                                        <p:tav tm="100000">
                                          <p:val>
                                            <p:strVal val="#ppt_w"/>
                                          </p:val>
                                        </p:tav>
                                      </p:tavLst>
                                    </p:anim>
                                    <p:anim calcmode="lin" valueType="num">
                                      <p:cBhvr>
                                        <p:cTn id="54" dur="500" fill="hold"/>
                                        <p:tgtEl>
                                          <p:spTgt spid="30"/>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iterate type="wd">
                                    <p:tmPct val="10000"/>
                                  </p:iterate>
                                  <p:childTnLst>
                                    <p:set>
                                      <p:cBhvr>
                                        <p:cTn id="56" dur="1" fill="hold">
                                          <p:stCondLst>
                                            <p:cond delay="0"/>
                                          </p:stCondLst>
                                        </p:cTn>
                                        <p:tgtEl>
                                          <p:spTgt spid="31"/>
                                        </p:tgtEl>
                                        <p:attrNameLst>
                                          <p:attrName>style.visibility</p:attrName>
                                        </p:attrNameLst>
                                      </p:cBhvr>
                                      <p:to>
                                        <p:strVal val="visible"/>
                                      </p:to>
                                    </p:set>
                                    <p:anim calcmode="lin" valueType="num">
                                      <p:cBhvr>
                                        <p:cTn id="57" dur="500" fill="hold"/>
                                        <p:tgtEl>
                                          <p:spTgt spid="31"/>
                                        </p:tgtEl>
                                        <p:attrNameLst>
                                          <p:attrName>ppt_w</p:attrName>
                                        </p:attrNameLst>
                                      </p:cBhvr>
                                      <p:tavLst>
                                        <p:tav tm="0">
                                          <p:val>
                                            <p:fltVal val="0"/>
                                          </p:val>
                                        </p:tav>
                                        <p:tav tm="100000">
                                          <p:val>
                                            <p:strVal val="#ppt_w"/>
                                          </p:val>
                                        </p:tav>
                                      </p:tavLst>
                                    </p:anim>
                                    <p:anim calcmode="lin" valueType="num">
                                      <p:cBhvr>
                                        <p:cTn id="58" dur="500" fill="hold"/>
                                        <p:tgtEl>
                                          <p:spTgt spid="31"/>
                                        </p:tgtEl>
                                        <p:attrNameLst>
                                          <p:attrName>ppt_h</p:attrName>
                                        </p:attrNameLst>
                                      </p:cBhvr>
                                      <p:tavLst>
                                        <p:tav tm="0">
                                          <p:val>
                                            <p:fltVal val="0"/>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23" presetClass="entr" presetSubtype="16" fill="hold" grpId="0" nodeType="clickEffect">
                                  <p:stCondLst>
                                    <p:cond delay="0"/>
                                  </p:stCondLst>
                                  <p:iterate type="wd">
                                    <p:tmPct val="10000"/>
                                  </p:iterate>
                                  <p:childTnLst>
                                    <p:set>
                                      <p:cBhvr>
                                        <p:cTn id="62" dur="1" fill="hold">
                                          <p:stCondLst>
                                            <p:cond delay="0"/>
                                          </p:stCondLst>
                                        </p:cTn>
                                        <p:tgtEl>
                                          <p:spTgt spid="32"/>
                                        </p:tgtEl>
                                        <p:attrNameLst>
                                          <p:attrName>style.visibility</p:attrName>
                                        </p:attrNameLst>
                                      </p:cBhvr>
                                      <p:to>
                                        <p:strVal val="visible"/>
                                      </p:to>
                                    </p:set>
                                    <p:anim calcmode="lin" valueType="num">
                                      <p:cBhvr>
                                        <p:cTn id="63" dur="500" fill="hold"/>
                                        <p:tgtEl>
                                          <p:spTgt spid="32"/>
                                        </p:tgtEl>
                                        <p:attrNameLst>
                                          <p:attrName>ppt_w</p:attrName>
                                        </p:attrNameLst>
                                      </p:cBhvr>
                                      <p:tavLst>
                                        <p:tav tm="0">
                                          <p:val>
                                            <p:fltVal val="0"/>
                                          </p:val>
                                        </p:tav>
                                        <p:tav tm="100000">
                                          <p:val>
                                            <p:strVal val="#ppt_w"/>
                                          </p:val>
                                        </p:tav>
                                      </p:tavLst>
                                    </p:anim>
                                    <p:anim calcmode="lin" valueType="num">
                                      <p:cBhvr>
                                        <p:cTn id="64" dur="500" fill="hold"/>
                                        <p:tgtEl>
                                          <p:spTgt spid="32"/>
                                        </p:tgtEl>
                                        <p:attrNameLst>
                                          <p:attrName>ppt_h</p:attrName>
                                        </p:attrNameLst>
                                      </p:cBhvr>
                                      <p:tavLst>
                                        <p:tav tm="0">
                                          <p:val>
                                            <p:fltVal val="0"/>
                                          </p:val>
                                        </p:tav>
                                        <p:tav tm="100000">
                                          <p:val>
                                            <p:strVal val="#ppt_h"/>
                                          </p:val>
                                        </p:tav>
                                      </p:tavLst>
                                    </p:anim>
                                  </p:childTnLst>
                                </p:cTn>
                              </p:par>
                              <p:par>
                                <p:cTn id="65" presetID="23" presetClass="entr" presetSubtype="16" fill="hold" nodeType="withEffect">
                                  <p:stCondLst>
                                    <p:cond delay="0"/>
                                  </p:stCondLst>
                                  <p:iterate type="wd">
                                    <p:tmPct val="10000"/>
                                  </p:iterate>
                                  <p:childTnLst>
                                    <p:set>
                                      <p:cBhvr>
                                        <p:cTn id="66" dur="1" fill="hold">
                                          <p:stCondLst>
                                            <p:cond delay="0"/>
                                          </p:stCondLst>
                                        </p:cTn>
                                        <p:tgtEl>
                                          <p:spTgt spid="33"/>
                                        </p:tgtEl>
                                        <p:attrNameLst>
                                          <p:attrName>style.visibility</p:attrName>
                                        </p:attrNameLst>
                                      </p:cBhvr>
                                      <p:to>
                                        <p:strVal val="visible"/>
                                      </p:to>
                                    </p:set>
                                    <p:anim calcmode="lin" valueType="num">
                                      <p:cBhvr>
                                        <p:cTn id="67" dur="500" fill="hold"/>
                                        <p:tgtEl>
                                          <p:spTgt spid="33"/>
                                        </p:tgtEl>
                                        <p:attrNameLst>
                                          <p:attrName>ppt_w</p:attrName>
                                        </p:attrNameLst>
                                      </p:cBhvr>
                                      <p:tavLst>
                                        <p:tav tm="0">
                                          <p:val>
                                            <p:fltVal val="0"/>
                                          </p:val>
                                        </p:tav>
                                        <p:tav tm="100000">
                                          <p:val>
                                            <p:strVal val="#ppt_w"/>
                                          </p:val>
                                        </p:tav>
                                      </p:tavLst>
                                    </p:anim>
                                    <p:anim calcmode="lin" valueType="num">
                                      <p:cBhvr>
                                        <p:cTn id="68" dur="500" fill="hold"/>
                                        <p:tgtEl>
                                          <p:spTgt spid="33"/>
                                        </p:tgtEl>
                                        <p:attrNameLst>
                                          <p:attrName>ppt_h</p:attrName>
                                        </p:attrNameLst>
                                      </p:cBhvr>
                                      <p:tavLst>
                                        <p:tav tm="0">
                                          <p:val>
                                            <p:fltVal val="0"/>
                                          </p:val>
                                        </p:tav>
                                        <p:tav tm="100000">
                                          <p:val>
                                            <p:strVal val="#ppt_h"/>
                                          </p:val>
                                        </p:tav>
                                      </p:tavLst>
                                    </p:anim>
                                  </p:childTnLst>
                                </p:cTn>
                              </p:par>
                            </p:childTnLst>
                          </p:cTn>
                        </p:par>
                        <p:par>
                          <p:cTn id="69" fill="hold">
                            <p:stCondLst>
                              <p:cond delay="850"/>
                            </p:stCondLst>
                            <p:childTnLst>
                              <p:par>
                                <p:cTn id="70" presetID="23" presetClass="entr" presetSubtype="16" fill="hold" grpId="0" nodeType="afterEffect">
                                  <p:stCondLst>
                                    <p:cond delay="0"/>
                                  </p:stCondLst>
                                  <p:iterate type="wd">
                                    <p:tmPct val="10000"/>
                                  </p:iterate>
                                  <p:childTnLst>
                                    <p:set>
                                      <p:cBhvr>
                                        <p:cTn id="71" dur="1" fill="hold">
                                          <p:stCondLst>
                                            <p:cond delay="0"/>
                                          </p:stCondLst>
                                        </p:cTn>
                                        <p:tgtEl>
                                          <p:spTgt spid="34"/>
                                        </p:tgtEl>
                                        <p:attrNameLst>
                                          <p:attrName>style.visibility</p:attrName>
                                        </p:attrNameLst>
                                      </p:cBhvr>
                                      <p:to>
                                        <p:strVal val="visible"/>
                                      </p:to>
                                    </p:set>
                                    <p:anim calcmode="lin" valueType="num">
                                      <p:cBhvr>
                                        <p:cTn id="72" dur="500" fill="hold"/>
                                        <p:tgtEl>
                                          <p:spTgt spid="34"/>
                                        </p:tgtEl>
                                        <p:attrNameLst>
                                          <p:attrName>ppt_w</p:attrName>
                                        </p:attrNameLst>
                                      </p:cBhvr>
                                      <p:tavLst>
                                        <p:tav tm="0">
                                          <p:val>
                                            <p:fltVal val="0"/>
                                          </p:val>
                                        </p:tav>
                                        <p:tav tm="100000">
                                          <p:val>
                                            <p:strVal val="#ppt_w"/>
                                          </p:val>
                                        </p:tav>
                                      </p:tavLst>
                                    </p:anim>
                                    <p:anim calcmode="lin" valueType="num">
                                      <p:cBhvr>
                                        <p:cTn id="73"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8"/>
                                        </p:tgtEl>
                                        <p:attrNameLst>
                                          <p:attrName>style.visibility</p:attrName>
                                        </p:attrNameLst>
                                      </p:cBhvr>
                                      <p:to>
                                        <p:strVal val="visible"/>
                                      </p:to>
                                    </p:set>
                                    <p:animEffect transition="in" filter="barn(inVertical)">
                                      <p:cBhvr>
                                        <p:cTn id="78" dur="500"/>
                                        <p:tgtEl>
                                          <p:spTgt spid="8"/>
                                        </p:tgtEl>
                                      </p:cBhvr>
                                    </p:animEffect>
                                  </p:childTnLst>
                                </p:cTn>
                              </p:par>
                              <p:par>
                                <p:cTn id="79" presetID="26" presetClass="emph" presetSubtype="0" repeatCount="3000" fill="hold" grpId="1" nodeType="withEffect">
                                  <p:stCondLst>
                                    <p:cond delay="0"/>
                                  </p:stCondLst>
                                  <p:childTnLst>
                                    <p:animEffect transition="out" filter="fade">
                                      <p:cBhvr>
                                        <p:cTn id="80" dur="500" tmFilter="0, 0; .2, .5; .8, .5; 1, 0"/>
                                        <p:tgtEl>
                                          <p:spTgt spid="8"/>
                                        </p:tgtEl>
                                      </p:cBhvr>
                                    </p:animEffect>
                                    <p:animScale>
                                      <p:cBhvr>
                                        <p:cTn id="81" dur="250" autoRev="1" fill="hold"/>
                                        <p:tgtEl>
                                          <p:spTgt spid="8"/>
                                        </p:tgtEl>
                                      </p:cBhvr>
                                      <p:by x="105000" y="105000"/>
                                    </p:animScale>
                                  </p:childTnLst>
                                </p:cTn>
                              </p:par>
                            </p:childTnLst>
                          </p:cTn>
                        </p:par>
                        <p:par>
                          <p:cTn id="82" fill="hold">
                            <p:stCondLst>
                              <p:cond delay="1500"/>
                            </p:stCondLst>
                            <p:childTnLst>
                              <p:par>
                                <p:cTn id="83" presetID="5" presetClass="entr" presetSubtype="1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checkerboard(across)">
                                      <p:cBhvr>
                                        <p:cTn id="8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7" grpId="0" animBg="1"/>
      <p:bldP spid="30" grpId="0" animBg="1"/>
      <p:bldP spid="32" grpId="0" animBg="1"/>
      <p:bldP spid="34" grpId="0" animBg="1"/>
      <p:bldP spid="36" grpId="1"/>
      <p:bldP spid="36" grpId="2"/>
      <p:bldP spid="3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 name="ISPRING_SCORM_RATE_SLIDES" val="0"/>
  <p:tag name="ISPRING_SCORM_PASSING_SCORE" val="0.000000"/>
  <p:tag name="ISPRING_ULTRA_SCORM_COURSE_ID" val="318248D1-4F89-4A3C-9391-8098E91A8DAE"/>
  <p:tag name="ISPRINGONLINEFOLDERID" val="0"/>
  <p:tag name="ISPRINGONLINEFOLDERPATH" val="内容列表"/>
  <p:tag name="ISPRINGCLOUDFOLDERID" val="0"/>
  <p:tag name="ISPRINGCLOUDFOLDERPATH" val="资源库"/>
  <p:tag name="ISPRING_OUTPUT_FOLDER" val="F:\第六批\17885232"/>
  <p:tag name="ISPRING_SCORM_RATE_QUIZZES" val="0"/>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538</TotalTime>
  <Words>459</Words>
  <Application>Microsoft Office PowerPoint</Application>
  <PresentationFormat>Widescreen</PresentationFormat>
  <Paragraphs>161</Paragraphs>
  <Slides>22</Slides>
  <Notes>17</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Times New Roman</vt:lpstr>
      <vt:lpstr>Arial</vt:lpstr>
      <vt:lpstr>Wingdings</vt:lpstr>
      <vt:lpstr>站酷快乐体2016修订版</vt:lpstr>
      <vt:lpstr>UTM Soraya</vt:lpstr>
      <vt:lpstr>UTM Showcard</vt:lpstr>
      <vt:lpstr>等线</vt:lpstr>
      <vt:lpstr>UTM Raven</vt:lpstr>
      <vt:lpstr>UTM Cookies</vt:lpstr>
      <vt:lpstr>汉仪小麦体简</vt:lpstr>
      <vt:lpstr>inpin heiti</vt:lpstr>
      <vt:lpstr>等线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keywords>Thy Tho</cp:keywords>
  <cp:lastModifiedBy>Thy Tho</cp:lastModifiedBy>
  <cp:revision>93</cp:revision>
  <dcterms:created xsi:type="dcterms:W3CDTF">2018-12-04T01:48:21Z</dcterms:created>
  <dcterms:modified xsi:type="dcterms:W3CDTF">2021-09-26T10:54:44Z</dcterms:modified>
</cp:coreProperties>
</file>